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CC66FF"/>
    <a:srgbClr val="00FFFF"/>
    <a:srgbClr val="CCCCFF"/>
    <a:srgbClr val="FF66CC"/>
    <a:srgbClr val="66FFCC"/>
    <a:srgbClr val="3399FF"/>
    <a:srgbClr val="00FF00"/>
    <a:srgbClr val="333399"/>
    <a:srgbClr val="E4D7E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30" d="100"/>
          <a:sy n="30" d="100"/>
        </p:scale>
        <p:origin x="-816" y="4932"/>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2.3040563939924177E-2"/>
          <c:y val="0.41181956747594051"/>
          <c:w val="0.26085320064158646"/>
          <c:h val="0.25338910761154854"/>
        </c:manualLayout>
      </c:layout>
      <c:barChart>
        <c:barDir val="col"/>
        <c:grouping val="clustered"/>
        <c:varyColors val="0"/>
        <c:ser>
          <c:idx val="0"/>
          <c:order val="0"/>
          <c:tx>
            <c:strRef>
              <c:f>Sheet1!$B$1</c:f>
              <c:strCache>
                <c:ptCount val="1"/>
                <c:pt idx="0">
                  <c:v>Series 1</c:v>
                </c:pt>
              </c:strCache>
            </c:strRef>
          </c:tx>
          <c:invertIfNegative val="0"/>
          <c:cat>
            <c:strRef>
              <c:f>Sheet1!$A$2:$A$5</c:f>
              <c:strCache>
                <c:ptCount val="4"/>
                <c:pt idx="0">
                  <c:v>INDUSTRY</c:v>
                </c:pt>
                <c:pt idx="1">
                  <c:v>GOVERNMENT</c:v>
                </c:pt>
                <c:pt idx="2">
                  <c:v>EMPLOYEES</c:v>
                </c:pt>
                <c:pt idx="3">
                  <c:v>ENVIRONMENTALIST</c:v>
                </c:pt>
              </c:strCache>
            </c:strRef>
          </c:cat>
          <c:val>
            <c:numRef>
              <c:f>Sheet1!$B$2:$B$5</c:f>
              <c:numCache>
                <c:formatCode>General</c:formatCode>
                <c:ptCount val="4"/>
                <c:pt idx="0">
                  <c:v>70</c:v>
                </c:pt>
                <c:pt idx="1">
                  <c:v>77</c:v>
                </c:pt>
                <c:pt idx="2">
                  <c:v>45</c:v>
                </c:pt>
                <c:pt idx="3">
                  <c:v>50</c:v>
                </c:pt>
              </c:numCache>
            </c:numRef>
          </c:val>
        </c:ser>
        <c:ser>
          <c:idx val="1"/>
          <c:order val="1"/>
          <c:tx>
            <c:strRef>
              <c:f>Sheet1!$C$1</c:f>
              <c:strCache>
                <c:ptCount val="1"/>
                <c:pt idx="0">
                  <c:v>Series 2</c:v>
                </c:pt>
              </c:strCache>
            </c:strRef>
          </c:tx>
          <c:invertIfNegative val="0"/>
          <c:cat>
            <c:strRef>
              <c:f>Sheet1!$A$2:$A$5</c:f>
              <c:strCache>
                <c:ptCount val="4"/>
                <c:pt idx="0">
                  <c:v>INDUSTRY</c:v>
                </c:pt>
                <c:pt idx="1">
                  <c:v>GOVERNMENT</c:v>
                </c:pt>
                <c:pt idx="2">
                  <c:v>EMPLOYEES</c:v>
                </c:pt>
                <c:pt idx="3">
                  <c:v>ENVIRONMENTALIST</c:v>
                </c:pt>
              </c:strCache>
            </c:strRef>
          </c:cat>
          <c:val>
            <c:numRef>
              <c:f>Sheet1!$C$2:$C$5</c:f>
              <c:numCache>
                <c:formatCode>General</c:formatCode>
                <c:ptCount val="4"/>
                <c:pt idx="0">
                  <c:v>70</c:v>
                </c:pt>
                <c:pt idx="1">
                  <c:v>77</c:v>
                </c:pt>
                <c:pt idx="2">
                  <c:v>45</c:v>
                </c:pt>
                <c:pt idx="3">
                  <c:v>50</c:v>
                </c:pt>
              </c:numCache>
            </c:numRef>
          </c:val>
        </c:ser>
        <c:ser>
          <c:idx val="2"/>
          <c:order val="2"/>
          <c:tx>
            <c:strRef>
              <c:f>Sheet1!$D$1</c:f>
              <c:strCache>
                <c:ptCount val="1"/>
                <c:pt idx="0">
                  <c:v>Series 3</c:v>
                </c:pt>
              </c:strCache>
            </c:strRef>
          </c:tx>
          <c:invertIfNegative val="0"/>
          <c:cat>
            <c:strRef>
              <c:f>Sheet1!$A$2:$A$5</c:f>
              <c:strCache>
                <c:ptCount val="4"/>
                <c:pt idx="0">
                  <c:v>INDUSTRY</c:v>
                </c:pt>
                <c:pt idx="1">
                  <c:v>GOVERNMENT</c:v>
                </c:pt>
                <c:pt idx="2">
                  <c:v>EMPLOYEES</c:v>
                </c:pt>
                <c:pt idx="3">
                  <c:v>ENVIRONMENTALIST</c:v>
                </c:pt>
              </c:strCache>
            </c:strRef>
          </c:cat>
          <c:val>
            <c:numRef>
              <c:f>Sheet1!$D$2:$D$5</c:f>
              <c:numCache>
                <c:formatCode>General</c:formatCode>
                <c:ptCount val="4"/>
                <c:pt idx="0">
                  <c:v>70</c:v>
                </c:pt>
                <c:pt idx="1">
                  <c:v>77</c:v>
                </c:pt>
                <c:pt idx="2">
                  <c:v>45</c:v>
                </c:pt>
                <c:pt idx="3">
                  <c:v>50</c:v>
                </c:pt>
              </c:numCache>
            </c:numRef>
          </c:val>
        </c:ser>
        <c:dLbls>
          <c:showLegendKey val="0"/>
          <c:showVal val="0"/>
          <c:showCatName val="0"/>
          <c:showSerName val="0"/>
          <c:showPercent val="0"/>
          <c:showBubbleSize val="0"/>
        </c:dLbls>
        <c:gapWidth val="150"/>
        <c:axId val="33652224"/>
        <c:axId val="535259968"/>
      </c:barChart>
      <c:catAx>
        <c:axId val="33652224"/>
        <c:scaling>
          <c:orientation val="minMax"/>
        </c:scaling>
        <c:delete val="0"/>
        <c:axPos val="b"/>
        <c:majorTickMark val="out"/>
        <c:minorTickMark val="none"/>
        <c:tickLblPos val="nextTo"/>
        <c:crossAx val="535259968"/>
        <c:crosses val="autoZero"/>
        <c:auto val="1"/>
        <c:lblAlgn val="ctr"/>
        <c:lblOffset val="100"/>
        <c:noMultiLvlLbl val="0"/>
      </c:catAx>
      <c:valAx>
        <c:axId val="535259968"/>
        <c:scaling>
          <c:orientation val="minMax"/>
        </c:scaling>
        <c:delete val="0"/>
        <c:axPos val="l"/>
        <c:majorGridlines/>
        <c:numFmt formatCode="General" sourceLinked="1"/>
        <c:majorTickMark val="out"/>
        <c:minorTickMark val="none"/>
        <c:tickLblPos val="nextTo"/>
        <c:crossAx val="33652224"/>
        <c:crosses val="autoZero"/>
        <c:crossBetween val="between"/>
      </c:valAx>
    </c:plotArea>
    <c:legend>
      <c:legendPos val="r"/>
      <c:legendEntry>
        <c:idx val="2"/>
        <c:delete val="1"/>
      </c:legendEntry>
      <c:layout>
        <c:manualLayout>
          <c:xMode val="edge"/>
          <c:yMode val="edge"/>
          <c:x val="0.44894373476061555"/>
          <c:y val="0.42270868259989591"/>
          <c:w val="0.54156706325387471"/>
          <c:h val="0.38683668781631064"/>
        </c:manualLayout>
      </c:layout>
      <c:overlay val="0"/>
    </c:legend>
    <c:plotVisOnly val="1"/>
    <c:dispBlanksAs val="gap"/>
    <c:showDLblsOverMax val="0"/>
  </c:chart>
  <c:txPr>
    <a:bodyPr/>
    <a:lstStyle/>
    <a:p>
      <a:pPr>
        <a:defRPr sz="1800"/>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7F810A-5012-43D0-97EA-3AB022868209}" type="doc">
      <dgm:prSet loTypeId="urn:microsoft.com/office/officeart/2005/8/layout/hProcess9" loCatId="process" qsTypeId="urn:microsoft.com/office/officeart/2005/8/quickstyle/simple1" qsCatId="simple" csTypeId="urn:microsoft.com/office/officeart/2005/8/colors/accent1_2" csCatId="accent1" phldr="1"/>
      <dgm:spPr/>
    </dgm:pt>
    <dgm:pt modelId="{820D3A26-A79F-4D0F-9DDC-F16C7134BB26}">
      <dgm:prSet phldrT="[Text]" custT="1"/>
      <dgm:spPr/>
      <dgm:t>
        <a:bodyPr/>
        <a:lstStyle/>
        <a:p>
          <a:pPr algn="just">
            <a:lnSpc>
              <a:spcPct val="100000"/>
            </a:lnSpc>
          </a:pPr>
          <a:r>
            <a:rPr lang="en-US" sz="3200" dirty="0" smtClean="0"/>
            <a:t>-EMPLOYEES UNDERSTANDING OF GREEN LOGISTICS</a:t>
          </a:r>
        </a:p>
        <a:p>
          <a:pPr algn="just">
            <a:lnSpc>
              <a:spcPct val="100000"/>
            </a:lnSpc>
          </a:pPr>
          <a:r>
            <a:rPr lang="en-US" sz="3200" dirty="0" smtClean="0"/>
            <a:t>-COMPANY’S PRACTICES</a:t>
          </a:r>
        </a:p>
        <a:p>
          <a:pPr algn="just">
            <a:lnSpc>
              <a:spcPct val="100000"/>
            </a:lnSpc>
          </a:pPr>
          <a:r>
            <a:rPr lang="en-US" sz="3200" dirty="0" smtClean="0"/>
            <a:t>-EMPLOYEES AWARENESS OF GREEN LOGISTICS</a:t>
          </a:r>
        </a:p>
        <a:p>
          <a:pPr algn="just">
            <a:lnSpc>
              <a:spcPct val="100000"/>
            </a:lnSpc>
          </a:pPr>
          <a:endParaRPr lang="en-US" sz="2800" dirty="0"/>
        </a:p>
      </dgm:t>
    </dgm:pt>
    <dgm:pt modelId="{3A7C5FCC-15D6-4682-B809-68E720550C6B}" type="parTrans" cxnId="{E78289AE-394D-4DC5-92F3-3520CD722D52}">
      <dgm:prSet/>
      <dgm:spPr/>
      <dgm:t>
        <a:bodyPr/>
        <a:lstStyle/>
        <a:p>
          <a:endParaRPr lang="en-US"/>
        </a:p>
      </dgm:t>
    </dgm:pt>
    <dgm:pt modelId="{E12C0E0F-39DA-4031-9E24-8F1C2FAA5046}" type="sibTrans" cxnId="{E78289AE-394D-4DC5-92F3-3520CD722D52}">
      <dgm:prSet/>
      <dgm:spPr/>
      <dgm:t>
        <a:bodyPr/>
        <a:lstStyle/>
        <a:p>
          <a:endParaRPr lang="en-US"/>
        </a:p>
      </dgm:t>
    </dgm:pt>
    <dgm:pt modelId="{FDC10CEE-F429-4DBE-ADAB-C172B205712E}">
      <dgm:prSet phldrT="[Text]"/>
      <dgm:spPr/>
      <dgm:t>
        <a:bodyPr/>
        <a:lstStyle/>
        <a:p>
          <a:r>
            <a:rPr lang="en-US" dirty="0" smtClean="0"/>
            <a:t>INTENTION TO IMPLEMENT GREEN PRACTICES</a:t>
          </a:r>
          <a:endParaRPr lang="en-US" dirty="0"/>
        </a:p>
      </dgm:t>
    </dgm:pt>
    <dgm:pt modelId="{6E64801E-795F-4B1D-A4C7-2ABD064E4BFB}" type="parTrans" cxnId="{311E2382-B6C8-4E5D-8507-D556A5A156A3}">
      <dgm:prSet/>
      <dgm:spPr/>
      <dgm:t>
        <a:bodyPr/>
        <a:lstStyle/>
        <a:p>
          <a:endParaRPr lang="en-US"/>
        </a:p>
      </dgm:t>
    </dgm:pt>
    <dgm:pt modelId="{BEC4133C-2074-4E37-9373-69FE42D6FA72}" type="sibTrans" cxnId="{311E2382-B6C8-4E5D-8507-D556A5A156A3}">
      <dgm:prSet/>
      <dgm:spPr/>
      <dgm:t>
        <a:bodyPr/>
        <a:lstStyle/>
        <a:p>
          <a:endParaRPr lang="en-US"/>
        </a:p>
      </dgm:t>
    </dgm:pt>
    <dgm:pt modelId="{6F13A15C-57FC-4881-B8B2-40EE25D574BF}">
      <dgm:prSet phldrT="[Text]"/>
      <dgm:spPr/>
      <dgm:t>
        <a:bodyPr/>
        <a:lstStyle/>
        <a:p>
          <a:r>
            <a:rPr lang="en-US" dirty="0" smtClean="0"/>
            <a:t>ECOLOGICAL BEHAVIOUR</a:t>
          </a:r>
          <a:endParaRPr lang="en-US" dirty="0"/>
        </a:p>
      </dgm:t>
    </dgm:pt>
    <dgm:pt modelId="{51660F13-B7A1-4D3A-94CC-B1F532CC496F}" type="sibTrans" cxnId="{F47CC3A2-03E4-4ED4-B6C2-8F346FEC2BD6}">
      <dgm:prSet/>
      <dgm:spPr/>
      <dgm:t>
        <a:bodyPr/>
        <a:lstStyle/>
        <a:p>
          <a:endParaRPr lang="en-US"/>
        </a:p>
      </dgm:t>
    </dgm:pt>
    <dgm:pt modelId="{83C8A78D-7632-432B-98BD-53E1490EF648}" type="parTrans" cxnId="{F47CC3A2-03E4-4ED4-B6C2-8F346FEC2BD6}">
      <dgm:prSet/>
      <dgm:spPr/>
      <dgm:t>
        <a:bodyPr/>
        <a:lstStyle/>
        <a:p>
          <a:endParaRPr lang="en-US"/>
        </a:p>
      </dgm:t>
    </dgm:pt>
    <dgm:pt modelId="{A7FB6002-1CDD-4D86-875D-948C7DD8CCEC}" type="pres">
      <dgm:prSet presAssocID="{9D7F810A-5012-43D0-97EA-3AB022868209}" presName="CompostProcess" presStyleCnt="0">
        <dgm:presLayoutVars>
          <dgm:dir/>
          <dgm:resizeHandles val="exact"/>
        </dgm:presLayoutVars>
      </dgm:prSet>
      <dgm:spPr/>
    </dgm:pt>
    <dgm:pt modelId="{720C0ED1-E890-48E2-95A7-D065F1E87905}" type="pres">
      <dgm:prSet presAssocID="{9D7F810A-5012-43D0-97EA-3AB022868209}" presName="arrow" presStyleLbl="bgShp" presStyleIdx="0" presStyleCnt="1"/>
      <dgm:spPr/>
    </dgm:pt>
    <dgm:pt modelId="{1205A30B-903B-466A-812C-E948C0AF33F5}" type="pres">
      <dgm:prSet presAssocID="{9D7F810A-5012-43D0-97EA-3AB022868209}" presName="linearProcess" presStyleCnt="0"/>
      <dgm:spPr/>
    </dgm:pt>
    <dgm:pt modelId="{563A1428-690F-47AC-BDC1-0BBCFC0E5C90}" type="pres">
      <dgm:prSet presAssocID="{820D3A26-A79F-4D0F-9DDC-F16C7134BB26}" presName="textNode" presStyleLbl="node1" presStyleIdx="0" presStyleCnt="3" custScaleY="164989">
        <dgm:presLayoutVars>
          <dgm:bulletEnabled val="1"/>
        </dgm:presLayoutVars>
      </dgm:prSet>
      <dgm:spPr/>
      <dgm:t>
        <a:bodyPr/>
        <a:lstStyle/>
        <a:p>
          <a:endParaRPr lang="en-US"/>
        </a:p>
      </dgm:t>
    </dgm:pt>
    <dgm:pt modelId="{D3C59B62-05B4-44C0-9C13-074F4709413B}" type="pres">
      <dgm:prSet presAssocID="{E12C0E0F-39DA-4031-9E24-8F1C2FAA5046}" presName="sibTrans" presStyleCnt="0"/>
      <dgm:spPr/>
    </dgm:pt>
    <dgm:pt modelId="{ADC69519-36F3-4574-B7CB-1745A3A0B7EE}" type="pres">
      <dgm:prSet presAssocID="{6F13A15C-57FC-4881-B8B2-40EE25D574BF}" presName="textNode" presStyleLbl="node1" presStyleIdx="1" presStyleCnt="3" custLinFactNeighborX="-31718" custLinFactNeighborY="-57">
        <dgm:presLayoutVars>
          <dgm:bulletEnabled val="1"/>
        </dgm:presLayoutVars>
      </dgm:prSet>
      <dgm:spPr/>
      <dgm:t>
        <a:bodyPr/>
        <a:lstStyle/>
        <a:p>
          <a:endParaRPr lang="en-US"/>
        </a:p>
      </dgm:t>
    </dgm:pt>
    <dgm:pt modelId="{E75580F0-D477-4652-99D1-E8FC0C145DAF}" type="pres">
      <dgm:prSet presAssocID="{51660F13-B7A1-4D3A-94CC-B1F532CC496F}" presName="sibTrans" presStyleCnt="0"/>
      <dgm:spPr/>
    </dgm:pt>
    <dgm:pt modelId="{7E784698-C243-4C17-B61B-6FA0A259E191}" type="pres">
      <dgm:prSet presAssocID="{FDC10CEE-F429-4DBE-ADAB-C172B205712E}" presName="textNode" presStyleLbl="node1" presStyleIdx="2" presStyleCnt="3" custLinFactNeighborX="1396" custLinFactNeighborY="2231">
        <dgm:presLayoutVars>
          <dgm:bulletEnabled val="1"/>
        </dgm:presLayoutVars>
      </dgm:prSet>
      <dgm:spPr/>
      <dgm:t>
        <a:bodyPr/>
        <a:lstStyle/>
        <a:p>
          <a:endParaRPr lang="en-US"/>
        </a:p>
      </dgm:t>
    </dgm:pt>
  </dgm:ptLst>
  <dgm:cxnLst>
    <dgm:cxn modelId="{99D8AC7D-975C-4683-A1B5-0F6339413E12}" type="presOf" srcId="{FDC10CEE-F429-4DBE-ADAB-C172B205712E}" destId="{7E784698-C243-4C17-B61B-6FA0A259E191}" srcOrd="0" destOrd="0" presId="urn:microsoft.com/office/officeart/2005/8/layout/hProcess9"/>
    <dgm:cxn modelId="{311E2382-B6C8-4E5D-8507-D556A5A156A3}" srcId="{9D7F810A-5012-43D0-97EA-3AB022868209}" destId="{FDC10CEE-F429-4DBE-ADAB-C172B205712E}" srcOrd="2" destOrd="0" parTransId="{6E64801E-795F-4B1D-A4C7-2ABD064E4BFB}" sibTransId="{BEC4133C-2074-4E37-9373-69FE42D6FA72}"/>
    <dgm:cxn modelId="{E78289AE-394D-4DC5-92F3-3520CD722D52}" srcId="{9D7F810A-5012-43D0-97EA-3AB022868209}" destId="{820D3A26-A79F-4D0F-9DDC-F16C7134BB26}" srcOrd="0" destOrd="0" parTransId="{3A7C5FCC-15D6-4682-B809-68E720550C6B}" sibTransId="{E12C0E0F-39DA-4031-9E24-8F1C2FAA5046}"/>
    <dgm:cxn modelId="{CB26853D-84B8-4CA8-B44A-FE5F32633A0B}" type="presOf" srcId="{6F13A15C-57FC-4881-B8B2-40EE25D574BF}" destId="{ADC69519-36F3-4574-B7CB-1745A3A0B7EE}" srcOrd="0" destOrd="0" presId="urn:microsoft.com/office/officeart/2005/8/layout/hProcess9"/>
    <dgm:cxn modelId="{F47CC3A2-03E4-4ED4-B6C2-8F346FEC2BD6}" srcId="{9D7F810A-5012-43D0-97EA-3AB022868209}" destId="{6F13A15C-57FC-4881-B8B2-40EE25D574BF}" srcOrd="1" destOrd="0" parTransId="{83C8A78D-7632-432B-98BD-53E1490EF648}" sibTransId="{51660F13-B7A1-4D3A-94CC-B1F532CC496F}"/>
    <dgm:cxn modelId="{A474F233-FB86-49FB-B436-5971F6A7DD1B}" type="presOf" srcId="{9D7F810A-5012-43D0-97EA-3AB022868209}" destId="{A7FB6002-1CDD-4D86-875D-948C7DD8CCEC}" srcOrd="0" destOrd="0" presId="urn:microsoft.com/office/officeart/2005/8/layout/hProcess9"/>
    <dgm:cxn modelId="{5C3986CD-3156-4167-990D-32CCABA241B0}" type="presOf" srcId="{820D3A26-A79F-4D0F-9DDC-F16C7134BB26}" destId="{563A1428-690F-47AC-BDC1-0BBCFC0E5C90}" srcOrd="0" destOrd="0" presId="urn:microsoft.com/office/officeart/2005/8/layout/hProcess9"/>
    <dgm:cxn modelId="{BF27A03F-E349-47D9-BDBB-6FBEB5D0F214}" type="presParOf" srcId="{A7FB6002-1CDD-4D86-875D-948C7DD8CCEC}" destId="{720C0ED1-E890-48E2-95A7-D065F1E87905}" srcOrd="0" destOrd="0" presId="urn:microsoft.com/office/officeart/2005/8/layout/hProcess9"/>
    <dgm:cxn modelId="{AC760673-DF53-46F7-B863-691BA0A2EBAF}" type="presParOf" srcId="{A7FB6002-1CDD-4D86-875D-948C7DD8CCEC}" destId="{1205A30B-903B-466A-812C-E948C0AF33F5}" srcOrd="1" destOrd="0" presId="urn:microsoft.com/office/officeart/2005/8/layout/hProcess9"/>
    <dgm:cxn modelId="{3CDCE7AD-EC6B-455D-B416-A90A9EB675C3}" type="presParOf" srcId="{1205A30B-903B-466A-812C-E948C0AF33F5}" destId="{563A1428-690F-47AC-BDC1-0BBCFC0E5C90}" srcOrd="0" destOrd="0" presId="urn:microsoft.com/office/officeart/2005/8/layout/hProcess9"/>
    <dgm:cxn modelId="{551A5092-3EAC-4911-8099-C55DF6E01F24}" type="presParOf" srcId="{1205A30B-903B-466A-812C-E948C0AF33F5}" destId="{D3C59B62-05B4-44C0-9C13-074F4709413B}" srcOrd="1" destOrd="0" presId="urn:microsoft.com/office/officeart/2005/8/layout/hProcess9"/>
    <dgm:cxn modelId="{30699EF0-873B-417D-9DEE-75CAFD22C050}" type="presParOf" srcId="{1205A30B-903B-466A-812C-E948C0AF33F5}" destId="{ADC69519-36F3-4574-B7CB-1745A3A0B7EE}" srcOrd="2" destOrd="0" presId="urn:microsoft.com/office/officeart/2005/8/layout/hProcess9"/>
    <dgm:cxn modelId="{5C770541-7EF8-4F13-AE0C-E59E303DE86E}" type="presParOf" srcId="{1205A30B-903B-466A-812C-E948C0AF33F5}" destId="{E75580F0-D477-4652-99D1-E8FC0C145DAF}" srcOrd="3" destOrd="0" presId="urn:microsoft.com/office/officeart/2005/8/layout/hProcess9"/>
    <dgm:cxn modelId="{E3344950-5891-49ED-A471-3E792C9285FA}" type="presParOf" srcId="{1205A30B-903B-466A-812C-E948C0AF33F5}" destId="{7E784698-C243-4C17-B61B-6FA0A259E191}" srcOrd="4" destOrd="0" presId="urn:microsoft.com/office/officeart/2005/8/layout/hProcess9"/>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20C0ED1-E890-48E2-95A7-D065F1E87905}">
      <dsp:nvSpPr>
        <dsp:cNvPr id="0" name=""/>
        <dsp:cNvSpPr/>
      </dsp:nvSpPr>
      <dsp:spPr>
        <a:xfrm>
          <a:off x="1584438" y="0"/>
          <a:ext cx="17956966" cy="5378134"/>
        </a:xfrm>
        <a:prstGeom prst="rightArrow">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63A1428-690F-47AC-BDC1-0BBCFC0E5C90}">
      <dsp:nvSpPr>
        <dsp:cNvPr id="0" name=""/>
        <dsp:cNvSpPr/>
      </dsp:nvSpPr>
      <dsp:spPr>
        <a:xfrm>
          <a:off x="1002" y="914401"/>
          <a:ext cx="6792679" cy="3549331"/>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1920" tIns="121920" rIns="121920" bIns="121920" numCol="1" spcCol="1270" anchor="ctr" anchorCtr="0">
          <a:noAutofit/>
        </a:bodyPr>
        <a:lstStyle/>
        <a:p>
          <a:pPr lvl="0" algn="just" defTabSz="1422400">
            <a:lnSpc>
              <a:spcPct val="100000"/>
            </a:lnSpc>
            <a:spcBef>
              <a:spcPct val="0"/>
            </a:spcBef>
            <a:spcAft>
              <a:spcPct val="35000"/>
            </a:spcAft>
          </a:pPr>
          <a:r>
            <a:rPr lang="en-US" sz="3200" kern="1200" dirty="0" smtClean="0"/>
            <a:t>-EMPLOYEES UNDERSTANDING OF GREEN LOGISTICS</a:t>
          </a:r>
        </a:p>
        <a:p>
          <a:pPr lvl="0" algn="just" defTabSz="1422400">
            <a:lnSpc>
              <a:spcPct val="100000"/>
            </a:lnSpc>
            <a:spcBef>
              <a:spcPct val="0"/>
            </a:spcBef>
            <a:spcAft>
              <a:spcPct val="35000"/>
            </a:spcAft>
          </a:pPr>
          <a:r>
            <a:rPr lang="en-US" sz="3200" kern="1200" dirty="0" smtClean="0"/>
            <a:t>-COMPANY’S PRACTICES</a:t>
          </a:r>
        </a:p>
        <a:p>
          <a:pPr lvl="0" algn="just" defTabSz="1422400">
            <a:lnSpc>
              <a:spcPct val="100000"/>
            </a:lnSpc>
            <a:spcBef>
              <a:spcPct val="0"/>
            </a:spcBef>
            <a:spcAft>
              <a:spcPct val="35000"/>
            </a:spcAft>
          </a:pPr>
          <a:r>
            <a:rPr lang="en-US" sz="3200" kern="1200" dirty="0" smtClean="0"/>
            <a:t>-EMPLOYEES AWARENESS OF GREEN LOGISTICS</a:t>
          </a:r>
        </a:p>
        <a:p>
          <a:pPr lvl="0" algn="just" defTabSz="1422400">
            <a:lnSpc>
              <a:spcPct val="100000"/>
            </a:lnSpc>
            <a:spcBef>
              <a:spcPct val="0"/>
            </a:spcBef>
            <a:spcAft>
              <a:spcPct val="35000"/>
            </a:spcAft>
          </a:pPr>
          <a:endParaRPr lang="en-US" sz="2800" kern="1200" dirty="0"/>
        </a:p>
      </dsp:txBody>
      <dsp:txXfrm>
        <a:off x="174266" y="1087665"/>
        <a:ext cx="6446151" cy="3202803"/>
      </dsp:txXfrm>
    </dsp:sp>
    <dsp:sp modelId="{ADC69519-36F3-4574-B7CB-1745A3A0B7EE}">
      <dsp:nvSpPr>
        <dsp:cNvPr id="0" name=""/>
        <dsp:cNvSpPr/>
      </dsp:nvSpPr>
      <dsp:spPr>
        <a:xfrm>
          <a:off x="7048305" y="1612213"/>
          <a:ext cx="6792679" cy="215125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US" sz="4100" kern="1200" dirty="0" smtClean="0"/>
            <a:t>ECOLOGICAL BEHAVIOUR</a:t>
          </a:r>
          <a:endParaRPr lang="en-US" sz="4100" kern="1200" dirty="0"/>
        </a:p>
      </dsp:txBody>
      <dsp:txXfrm>
        <a:off x="7153321" y="1717229"/>
        <a:ext cx="6582647" cy="1941221"/>
      </dsp:txXfrm>
    </dsp:sp>
    <dsp:sp modelId="{7E784698-C243-4C17-B61B-6FA0A259E191}">
      <dsp:nvSpPr>
        <dsp:cNvPr id="0" name=""/>
        <dsp:cNvSpPr/>
      </dsp:nvSpPr>
      <dsp:spPr>
        <a:xfrm>
          <a:off x="14333163" y="1661434"/>
          <a:ext cx="6792679" cy="215125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6210" tIns="156210" rIns="156210" bIns="156210" numCol="1" spcCol="1270" anchor="ctr" anchorCtr="0">
          <a:noAutofit/>
        </a:bodyPr>
        <a:lstStyle/>
        <a:p>
          <a:pPr lvl="0" algn="ctr" defTabSz="1822450">
            <a:lnSpc>
              <a:spcPct val="90000"/>
            </a:lnSpc>
            <a:spcBef>
              <a:spcPct val="0"/>
            </a:spcBef>
            <a:spcAft>
              <a:spcPct val="35000"/>
            </a:spcAft>
          </a:pPr>
          <a:r>
            <a:rPr lang="en-US" sz="4100" kern="1200" dirty="0" smtClean="0"/>
            <a:t>INTENTION TO IMPLEMENT GREEN PRACTICES</a:t>
          </a:r>
          <a:endParaRPr lang="en-US" sz="4100" kern="1200" dirty="0"/>
        </a:p>
      </dsp:txBody>
      <dsp:txXfrm>
        <a:off x="14438179" y="1766450"/>
        <a:ext cx="6582647" cy="1941221"/>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p:nvSpPr>
        <p:spPr bwMode="auto">
          <a:xfrm>
            <a:off x="28170188" y="43434000"/>
            <a:ext cx="4062412"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13" Type="http://schemas.microsoft.com/office/2007/relationships/diagramDrawing" Target="../diagrams/drawing1.xml"/><Relationship Id="rId3" Type="http://schemas.openxmlformats.org/officeDocument/2006/relationships/notesSlide" Target="../notesSlides/notesSlide1.xml"/><Relationship Id="rId7" Type="http://schemas.openxmlformats.org/officeDocument/2006/relationships/image" Target="../media/image3.png"/><Relationship Id="rId12" Type="http://schemas.openxmlformats.org/officeDocument/2006/relationships/diagramColors" Target="../diagrams/colors1.xml"/><Relationship Id="rId17" Type="http://schemas.openxmlformats.org/officeDocument/2006/relationships/image" Target="../media/image7.png"/><Relationship Id="rId2" Type="http://schemas.openxmlformats.org/officeDocument/2006/relationships/slideLayout" Target="../slideLayouts/slideLayout7.xml"/><Relationship Id="rId16" Type="http://schemas.openxmlformats.org/officeDocument/2006/relationships/image" Target="../media/image6.emf"/><Relationship Id="rId1" Type="http://schemas.openxmlformats.org/officeDocument/2006/relationships/vmlDrawing" Target="../drawings/vmlDrawing1.vml"/><Relationship Id="rId6" Type="http://schemas.openxmlformats.org/officeDocument/2006/relationships/image" Target="../media/image1.wmf"/><Relationship Id="rId11" Type="http://schemas.openxmlformats.org/officeDocument/2006/relationships/diagramQuickStyle" Target="../diagrams/quickStyle1.xml"/><Relationship Id="rId5" Type="http://schemas.openxmlformats.org/officeDocument/2006/relationships/oleObject" Target="../embeddings/oleObject1.bin"/><Relationship Id="rId15" Type="http://schemas.openxmlformats.org/officeDocument/2006/relationships/image" Target="../media/image5.emf"/><Relationship Id="rId10" Type="http://schemas.openxmlformats.org/officeDocument/2006/relationships/diagramLayout" Target="../diagrams/layout1.xml"/><Relationship Id="rId4" Type="http://schemas.openxmlformats.org/officeDocument/2006/relationships/image" Target="../media/image2.png"/><Relationship Id="rId9" Type="http://schemas.openxmlformats.org/officeDocument/2006/relationships/diagramData" Target="../diagrams/data1.xml"/><Relationship Id="rId1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FF00"/>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1" name="Text Box 233"/>
          <p:cNvSpPr txBox="1">
            <a:spLocks noChangeArrowheads="1"/>
          </p:cNvSpPr>
          <p:nvPr/>
        </p:nvSpPr>
        <p:spPr bwMode="auto">
          <a:xfrm>
            <a:off x="10972800" y="12155748"/>
            <a:ext cx="21361241" cy="6555641"/>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sz="2400">
                <a:solidFill>
                  <a:schemeClr val="tx1"/>
                </a:solidFill>
                <a:latin typeface="Times New Roman" pitchFamily="18" charset="0"/>
              </a:defRPr>
            </a:lvl1pPr>
            <a:lvl2pPr marL="2800350" indent="-58738">
              <a:defRPr sz="2400">
                <a:solidFill>
                  <a:schemeClr val="tx1"/>
                </a:solidFill>
                <a:latin typeface="Times New Roman" pitchFamily="18" charset="0"/>
              </a:defRPr>
            </a:lvl2pPr>
            <a:lvl3pPr marL="3317875">
              <a:defRPr sz="2400">
                <a:solidFill>
                  <a:schemeClr val="tx1"/>
                </a:solidFill>
                <a:latin typeface="Times New Roman" pitchFamily="18" charset="0"/>
              </a:defRPr>
            </a:lvl3pPr>
            <a:lvl4pPr marL="3432175">
              <a:defRPr sz="2400">
                <a:solidFill>
                  <a:schemeClr val="tx1"/>
                </a:solidFill>
                <a:latin typeface="Times New Roman" pitchFamily="18" charset="0"/>
              </a:defRPr>
            </a:lvl4pPr>
            <a:lvl5pPr marL="3546475">
              <a:defRPr sz="2400">
                <a:solidFill>
                  <a:schemeClr val="tx1"/>
                </a:solidFill>
                <a:latin typeface="Times New Roman" pitchFamily="18" charset="0"/>
              </a:defRPr>
            </a:lvl5pPr>
            <a:lvl6pPr marL="4003675" eaLnBrk="0" fontAlgn="base" hangingPunct="0">
              <a:spcBef>
                <a:spcPct val="0"/>
              </a:spcBef>
              <a:spcAft>
                <a:spcPct val="0"/>
              </a:spcAft>
              <a:defRPr sz="2400">
                <a:solidFill>
                  <a:schemeClr val="tx1"/>
                </a:solidFill>
                <a:latin typeface="Times New Roman" pitchFamily="18" charset="0"/>
              </a:defRPr>
            </a:lvl6pPr>
            <a:lvl7pPr marL="4460875" eaLnBrk="0" fontAlgn="base" hangingPunct="0">
              <a:spcBef>
                <a:spcPct val="0"/>
              </a:spcBef>
              <a:spcAft>
                <a:spcPct val="0"/>
              </a:spcAft>
              <a:defRPr sz="2400">
                <a:solidFill>
                  <a:schemeClr val="tx1"/>
                </a:solidFill>
                <a:latin typeface="Times New Roman" pitchFamily="18" charset="0"/>
              </a:defRPr>
            </a:lvl7pPr>
            <a:lvl8pPr marL="4918075" eaLnBrk="0" fontAlgn="base" hangingPunct="0">
              <a:spcBef>
                <a:spcPct val="0"/>
              </a:spcBef>
              <a:spcAft>
                <a:spcPct val="0"/>
              </a:spcAft>
              <a:defRPr sz="2400">
                <a:solidFill>
                  <a:schemeClr val="tx1"/>
                </a:solidFill>
                <a:latin typeface="Times New Roman" pitchFamily="18" charset="0"/>
              </a:defRPr>
            </a:lvl8pPr>
            <a:lvl9pPr marL="5375275" eaLnBrk="0" fontAlgn="base" hangingPunct="0">
              <a:spcBef>
                <a:spcPct val="0"/>
              </a:spcBef>
              <a:spcAft>
                <a:spcPct val="0"/>
              </a:spcAft>
              <a:defRPr sz="2400">
                <a:solidFill>
                  <a:schemeClr val="tx1"/>
                </a:solidFill>
                <a:latin typeface="Times New Roman" pitchFamily="18" charset="0"/>
              </a:defRPr>
            </a:lvl9pPr>
          </a:lstStyle>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a:p>
            <a:endParaRPr lang="en-US" sz="2800" dirty="0" smtClean="0">
              <a:solidFill>
                <a:srgbClr val="FF0000"/>
              </a:solidFill>
              <a:effectLst/>
            </a:endParaRPr>
          </a:p>
          <a:p>
            <a:endParaRPr lang="en-US" sz="2800" dirty="0">
              <a:solidFill>
                <a:srgbClr val="FF0000"/>
              </a:solidFill>
              <a:effectLst/>
            </a:endParaRPr>
          </a:p>
        </p:txBody>
      </p:sp>
      <p:sp>
        <p:nvSpPr>
          <p:cNvPr id="2284" name="Text Box 236"/>
          <p:cNvSpPr txBox="1">
            <a:spLocks noChangeArrowheads="1"/>
          </p:cNvSpPr>
          <p:nvPr/>
        </p:nvSpPr>
        <p:spPr bwMode="auto">
          <a:xfrm>
            <a:off x="884607" y="11950192"/>
            <a:ext cx="9836513" cy="6340407"/>
          </a:xfrm>
          <a:prstGeom prst="rect">
            <a:avLst/>
          </a:prstGeom>
          <a:solidFill>
            <a:srgbClr val="CCCCFF"/>
          </a:soli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4000" dirty="0" smtClean="0">
                <a:effectLst/>
              </a:rPr>
              <a:t>With </a:t>
            </a:r>
            <a:r>
              <a:rPr lang="en-US" sz="4000" dirty="0">
                <a:effectLst/>
              </a:rPr>
              <a:t>the increasing awareness of global climate change and natural disasters, environmental protection is an issue of high topicality and relevance. Green logistics </a:t>
            </a:r>
            <a:r>
              <a:rPr lang="en-US" sz="4000" dirty="0" smtClean="0">
                <a:effectLst/>
              </a:rPr>
              <a:t>are practices </a:t>
            </a:r>
            <a:r>
              <a:rPr lang="en-US" sz="4000" dirty="0">
                <a:effectLst/>
              </a:rPr>
              <a:t>that the logistics industry implements in order to reduce the contribution of air pollution and climate change to the environment. </a:t>
            </a:r>
            <a:r>
              <a:rPr lang="en-US" sz="3600" dirty="0">
                <a:effectLst/>
              </a:rPr>
              <a:t>The awareness of green </a:t>
            </a:r>
            <a:r>
              <a:rPr lang="en-US" sz="4000" dirty="0">
                <a:effectLst/>
              </a:rPr>
              <a:t>practices is important to all parties involved such as the government agencies and all the industrialists</a:t>
            </a:r>
            <a:r>
              <a:rPr lang="en-US" sz="4400" dirty="0">
                <a:effectLst/>
              </a:rPr>
              <a:t>. </a:t>
            </a:r>
            <a:endParaRPr lang="en-US" sz="4400" dirty="0" smtClean="0">
              <a:effectLst/>
            </a:endParaRPr>
          </a:p>
        </p:txBody>
      </p:sp>
      <p:sp>
        <p:nvSpPr>
          <p:cNvPr id="2285" name="Text Box 237"/>
          <p:cNvSpPr txBox="1">
            <a:spLocks noChangeArrowheads="1"/>
          </p:cNvSpPr>
          <p:nvPr/>
        </p:nvSpPr>
        <p:spPr bwMode="auto">
          <a:xfrm>
            <a:off x="834684" y="5616575"/>
            <a:ext cx="31758705"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ABSTRACT</a:t>
            </a:r>
            <a:endParaRPr lang="en-US" sz="3600" b="1" dirty="0">
              <a:solidFill>
                <a:schemeClr val="bg1"/>
              </a:solidFill>
              <a:effectLst>
                <a:outerShdw blurRad="38100" dist="38100" dir="2700000" algn="tl">
                  <a:srgbClr val="000000"/>
                </a:outerShdw>
              </a:effectLst>
            </a:endParaRPr>
          </a:p>
        </p:txBody>
      </p:sp>
      <p:sp>
        <p:nvSpPr>
          <p:cNvPr id="2286" name="Text Box 238"/>
          <p:cNvSpPr txBox="1">
            <a:spLocks noChangeArrowheads="1"/>
          </p:cNvSpPr>
          <p:nvPr/>
        </p:nvSpPr>
        <p:spPr bwMode="auto">
          <a:xfrm>
            <a:off x="994405" y="11521327"/>
            <a:ext cx="9782175"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INTRODUCTION</a:t>
            </a:r>
            <a:endParaRPr lang="en-US" sz="3600" b="1" dirty="0">
              <a:solidFill>
                <a:schemeClr val="bg1"/>
              </a:solidFill>
              <a:effectLst>
                <a:outerShdw blurRad="38100" dist="38100" dir="2700000" algn="tl">
                  <a:srgbClr val="000000"/>
                </a:outerShdw>
              </a:effectLst>
            </a:endParaRPr>
          </a:p>
        </p:txBody>
      </p:sp>
      <p:sp>
        <p:nvSpPr>
          <p:cNvPr id="2287" name="Text Box 239"/>
          <p:cNvSpPr txBox="1">
            <a:spLocks noChangeArrowheads="1"/>
          </p:cNvSpPr>
          <p:nvPr/>
        </p:nvSpPr>
        <p:spPr bwMode="auto">
          <a:xfrm>
            <a:off x="10671197" y="38661416"/>
            <a:ext cx="22296085"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809138" y="846083"/>
            <a:ext cx="31818263" cy="4800600"/>
          </a:xfrm>
          <a:prstGeom prst="rect">
            <a:avLst/>
          </a:prstGeom>
          <a:solidFill>
            <a:schemeClr val="accent1">
              <a:lumMod val="60000"/>
              <a:lumOff val="4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sz="3200" dirty="0">
              <a:solidFill>
                <a:srgbClr val="FF0000"/>
              </a:solidFill>
              <a:effectLst>
                <a:outerShdw blurRad="38100" dist="38100" dir="2700000" algn="tl">
                  <a:srgbClr val="FFFFFF"/>
                </a:outerShdw>
              </a:effectLst>
            </a:endParaRPr>
          </a:p>
        </p:txBody>
      </p:sp>
      <p:sp>
        <p:nvSpPr>
          <p:cNvPr id="2290" name="Rectangle 242"/>
          <p:cNvSpPr>
            <a:spLocks noChangeArrowheads="1"/>
          </p:cNvSpPr>
          <p:nvPr/>
        </p:nvSpPr>
        <p:spPr bwMode="auto">
          <a:xfrm>
            <a:off x="798315" y="2964342"/>
            <a:ext cx="31729803" cy="1588127"/>
          </a:xfrm>
          <a:prstGeom prst="rect">
            <a:avLst/>
          </a:prstGeom>
          <a:solidFill>
            <a:srgbClr val="92D050"/>
          </a:solidFill>
          <a:ln>
            <a:noFill/>
          </a:ln>
          <a:effectLst/>
          <a:extLst/>
        </p:spPr>
        <p:txBody>
          <a:bodyPr wrap="square">
            <a:spAutoFit/>
          </a:bodyPr>
          <a:lstStyle/>
          <a:p>
            <a:pPr algn="ctr">
              <a:lnSpc>
                <a:spcPct val="90000"/>
              </a:lnSpc>
            </a:pPr>
            <a:r>
              <a:rPr lang="en-US" sz="4800" b="1" dirty="0" smtClean="0">
                <a:solidFill>
                  <a:srgbClr val="FFC000"/>
                </a:solidFill>
                <a:effectLst>
                  <a:outerShdw blurRad="38100" dist="38100" dir="2700000" algn="tl">
                    <a:srgbClr val="000000"/>
                  </a:outerShdw>
                </a:effectLst>
                <a:latin typeface="Arial" charset="0"/>
              </a:rPr>
              <a:t>             </a:t>
            </a:r>
            <a:r>
              <a:rPr lang="en-US" sz="5400" b="1" dirty="0" smtClean="0">
                <a:solidFill>
                  <a:srgbClr val="CCFFFF"/>
                </a:solidFill>
                <a:latin typeface="Arial" charset="0"/>
              </a:rPr>
              <a:t>TITLE : THE </a:t>
            </a:r>
            <a:r>
              <a:rPr lang="en-US" sz="5400" b="1" dirty="0">
                <a:solidFill>
                  <a:srgbClr val="CCFFFF"/>
                </a:solidFill>
                <a:latin typeface="Arial" charset="0"/>
              </a:rPr>
              <a:t>ANALYSIS ON THE AWARENESS OF GREEN </a:t>
            </a:r>
            <a:r>
              <a:rPr lang="en-US" sz="5400" b="1" dirty="0" smtClean="0">
                <a:solidFill>
                  <a:srgbClr val="CCFFFF"/>
                </a:solidFill>
                <a:latin typeface="Arial" charset="0"/>
              </a:rPr>
              <a:t>LOGISTICS </a:t>
            </a:r>
            <a:r>
              <a:rPr lang="en-US" sz="5400" b="1" dirty="0">
                <a:solidFill>
                  <a:srgbClr val="CCFFFF"/>
                </a:solidFill>
                <a:latin typeface="Arial" charset="0"/>
              </a:rPr>
              <a:t>PRACTICES AND INDUSTRIALIST’S INTENTION IN ADOPTING THEM</a:t>
            </a:r>
          </a:p>
        </p:txBody>
      </p:sp>
      <p:sp>
        <p:nvSpPr>
          <p:cNvPr id="2292" name="Rectangle 244"/>
          <p:cNvSpPr>
            <a:spLocks noChangeArrowheads="1"/>
          </p:cNvSpPr>
          <p:nvPr/>
        </p:nvSpPr>
        <p:spPr bwMode="auto">
          <a:xfrm>
            <a:off x="222326" y="4501407"/>
            <a:ext cx="31851600" cy="13111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90000"/>
              </a:lnSpc>
            </a:pPr>
            <a:r>
              <a:rPr lang="en-US" sz="4400" dirty="0" smtClean="0">
                <a:solidFill>
                  <a:schemeClr val="bg1"/>
                </a:solidFill>
                <a:effectLst>
                  <a:outerShdw blurRad="38100" dist="38100" dir="2700000" algn="tl">
                    <a:srgbClr val="000000"/>
                  </a:outerShdw>
                </a:effectLst>
                <a:latin typeface="Arial" charset="0"/>
              </a:rPr>
              <a:t>Eastern Trade Logistics, Port </a:t>
            </a:r>
            <a:r>
              <a:rPr lang="en-US" sz="4400" dirty="0" err="1" smtClean="0">
                <a:solidFill>
                  <a:schemeClr val="bg1"/>
                </a:solidFill>
                <a:effectLst>
                  <a:outerShdw blurRad="38100" dist="38100" dir="2700000" algn="tl">
                    <a:srgbClr val="000000"/>
                  </a:outerShdw>
                </a:effectLst>
                <a:latin typeface="Arial" charset="0"/>
              </a:rPr>
              <a:t>Konsortium</a:t>
            </a:r>
            <a:r>
              <a:rPr lang="en-US" sz="4400" dirty="0" smtClean="0">
                <a:solidFill>
                  <a:schemeClr val="bg1"/>
                </a:solidFill>
                <a:effectLst>
                  <a:outerShdw blurRad="38100" dist="38100" dir="2700000" algn="tl">
                    <a:srgbClr val="000000"/>
                  </a:outerShdw>
                </a:effectLst>
                <a:latin typeface="Arial" charset="0"/>
              </a:rPr>
              <a:t>, PKT, Agility Logistics </a:t>
            </a:r>
            <a:r>
              <a:rPr lang="en-US" sz="4400" dirty="0" err="1" smtClean="0">
                <a:solidFill>
                  <a:schemeClr val="bg1"/>
                </a:solidFill>
                <a:effectLst>
                  <a:outerShdw blurRad="38100" dist="38100" dir="2700000" algn="tl">
                    <a:srgbClr val="000000"/>
                  </a:outerShdw>
                </a:effectLst>
                <a:latin typeface="Arial" charset="0"/>
              </a:rPr>
              <a:t>Sdn</a:t>
            </a:r>
            <a:r>
              <a:rPr lang="en-US" sz="4400" dirty="0" smtClean="0">
                <a:solidFill>
                  <a:schemeClr val="bg1"/>
                </a:solidFill>
                <a:effectLst>
                  <a:outerShdw blurRad="38100" dist="38100" dir="2700000" algn="tl">
                    <a:srgbClr val="000000"/>
                  </a:outerShdw>
                </a:effectLst>
                <a:latin typeface="Arial" charset="0"/>
              </a:rPr>
              <a:t> </a:t>
            </a:r>
            <a:r>
              <a:rPr lang="en-US" sz="4400" dirty="0" err="1" smtClean="0">
                <a:solidFill>
                  <a:schemeClr val="bg1"/>
                </a:solidFill>
                <a:effectLst>
                  <a:outerShdw blurRad="38100" dist="38100" dir="2700000" algn="tl">
                    <a:srgbClr val="000000"/>
                  </a:outerShdw>
                </a:effectLst>
                <a:latin typeface="Arial" charset="0"/>
              </a:rPr>
              <a:t>Bhd</a:t>
            </a:r>
            <a:r>
              <a:rPr lang="en-US" sz="4400" dirty="0" smtClean="0">
                <a:solidFill>
                  <a:schemeClr val="bg1"/>
                </a:solidFill>
                <a:effectLst>
                  <a:outerShdw blurRad="38100" dist="38100" dir="2700000" algn="tl">
                    <a:srgbClr val="000000"/>
                  </a:outerShdw>
                </a:effectLst>
                <a:latin typeface="Arial" charset="0"/>
              </a:rPr>
              <a:t>, </a:t>
            </a:r>
            <a:r>
              <a:rPr lang="en-US" sz="4400" dirty="0" err="1" smtClean="0">
                <a:solidFill>
                  <a:schemeClr val="bg1"/>
                </a:solidFill>
                <a:effectLst>
                  <a:outerShdw blurRad="38100" dist="38100" dir="2700000" algn="tl">
                    <a:srgbClr val="000000"/>
                  </a:outerShdw>
                </a:effectLst>
                <a:latin typeface="Arial" charset="0"/>
              </a:rPr>
              <a:t>Gudang</a:t>
            </a:r>
            <a:r>
              <a:rPr lang="en-US" sz="4400" dirty="0" smtClean="0">
                <a:solidFill>
                  <a:schemeClr val="bg1"/>
                </a:solidFill>
                <a:effectLst>
                  <a:outerShdw blurRad="38100" dist="38100" dir="2700000" algn="tl">
                    <a:srgbClr val="000000"/>
                  </a:outerShdw>
                </a:effectLst>
                <a:latin typeface="Arial" charset="0"/>
              </a:rPr>
              <a:t> FELCRA</a:t>
            </a:r>
            <a:r>
              <a:rPr lang="en-US" sz="4400" dirty="0">
                <a:solidFill>
                  <a:schemeClr val="bg1"/>
                </a:solidFill>
                <a:effectLst>
                  <a:outerShdw blurRad="38100" dist="38100" dir="2700000" algn="tl">
                    <a:srgbClr val="000000"/>
                  </a:outerShdw>
                </a:effectLst>
                <a:latin typeface="Arial" charset="0"/>
              </a:rPr>
              <a:t>, </a:t>
            </a:r>
            <a:r>
              <a:rPr lang="en-US" sz="4400" dirty="0" err="1">
                <a:solidFill>
                  <a:schemeClr val="bg1"/>
                </a:solidFill>
                <a:effectLst>
                  <a:outerShdw blurRad="38100" dist="38100" dir="2700000" algn="tl">
                    <a:srgbClr val="000000"/>
                  </a:outerShdw>
                </a:effectLst>
                <a:latin typeface="Arial" charset="0"/>
              </a:rPr>
              <a:t>Trancy</a:t>
            </a:r>
            <a:r>
              <a:rPr lang="en-US" sz="4400" dirty="0">
                <a:solidFill>
                  <a:schemeClr val="bg1"/>
                </a:solidFill>
                <a:effectLst>
                  <a:outerShdw blurRad="38100" dist="38100" dir="2700000" algn="tl">
                    <a:srgbClr val="000000"/>
                  </a:outerShdw>
                </a:effectLst>
                <a:latin typeface="Arial" charset="0"/>
              </a:rPr>
              <a:t> logistics (M), </a:t>
            </a:r>
            <a:r>
              <a:rPr lang="en-US" sz="4400" dirty="0" err="1">
                <a:solidFill>
                  <a:schemeClr val="bg1"/>
                </a:solidFill>
                <a:effectLst>
                  <a:outerShdw blurRad="38100" dist="38100" dir="2700000" algn="tl">
                    <a:srgbClr val="000000"/>
                  </a:outerShdw>
                </a:effectLst>
                <a:latin typeface="Arial" charset="0"/>
              </a:rPr>
              <a:t>Sdn</a:t>
            </a:r>
            <a:r>
              <a:rPr lang="en-US" sz="4400" dirty="0">
                <a:solidFill>
                  <a:schemeClr val="bg1"/>
                </a:solidFill>
                <a:effectLst>
                  <a:outerShdw blurRad="38100" dist="38100" dir="2700000" algn="tl">
                    <a:srgbClr val="000000"/>
                  </a:outerShdw>
                </a:effectLst>
                <a:latin typeface="Arial" charset="0"/>
              </a:rPr>
              <a:t> </a:t>
            </a:r>
            <a:r>
              <a:rPr lang="en-US" sz="4400" dirty="0" err="1" smtClean="0">
                <a:solidFill>
                  <a:schemeClr val="bg1"/>
                </a:solidFill>
                <a:effectLst>
                  <a:outerShdw blurRad="38100" dist="38100" dir="2700000" algn="tl">
                    <a:srgbClr val="000000"/>
                  </a:outerShdw>
                </a:effectLst>
                <a:latin typeface="Arial" charset="0"/>
              </a:rPr>
              <a:t>Bhd</a:t>
            </a:r>
            <a:r>
              <a:rPr lang="en-US" sz="4400" dirty="0">
                <a:solidFill>
                  <a:schemeClr val="bg1"/>
                </a:solidFill>
                <a:effectLst>
                  <a:outerShdw blurRad="38100" dist="38100" dir="2700000" algn="tl">
                    <a:srgbClr val="000000"/>
                  </a:outerShdw>
                </a:effectLst>
                <a:latin typeface="Arial" charset="0"/>
              </a:rPr>
              <a:t>, Jade Logistics Service </a:t>
            </a:r>
            <a:r>
              <a:rPr lang="en-US" sz="4400" dirty="0" err="1">
                <a:solidFill>
                  <a:schemeClr val="bg1"/>
                </a:solidFill>
                <a:effectLst>
                  <a:outerShdw blurRad="38100" dist="38100" dir="2700000" algn="tl">
                    <a:srgbClr val="000000"/>
                  </a:outerShdw>
                </a:effectLst>
                <a:latin typeface="Arial" charset="0"/>
              </a:rPr>
              <a:t>Sdn</a:t>
            </a:r>
            <a:r>
              <a:rPr lang="en-US" sz="4400" dirty="0">
                <a:solidFill>
                  <a:schemeClr val="bg1"/>
                </a:solidFill>
                <a:effectLst>
                  <a:outerShdw blurRad="38100" dist="38100" dir="2700000" algn="tl">
                    <a:srgbClr val="000000"/>
                  </a:outerShdw>
                </a:effectLst>
                <a:latin typeface="Arial" charset="0"/>
              </a:rPr>
              <a:t>. Bhd., </a:t>
            </a:r>
            <a:r>
              <a:rPr lang="en-US" sz="4400" dirty="0" err="1">
                <a:solidFill>
                  <a:schemeClr val="bg1"/>
                </a:solidFill>
                <a:effectLst>
                  <a:outerShdw blurRad="38100" dist="38100" dir="2700000" algn="tl">
                    <a:srgbClr val="000000"/>
                  </a:outerShdw>
                </a:effectLst>
                <a:latin typeface="Arial" charset="0"/>
              </a:rPr>
              <a:t>Gebeng</a:t>
            </a:r>
            <a:r>
              <a:rPr lang="en-US" sz="4400" dirty="0">
                <a:solidFill>
                  <a:schemeClr val="bg1"/>
                </a:solidFill>
                <a:effectLst>
                  <a:outerShdw blurRad="38100" dist="38100" dir="2700000" algn="tl">
                    <a:srgbClr val="000000"/>
                  </a:outerShdw>
                </a:effectLst>
                <a:latin typeface="Arial" charset="0"/>
              </a:rPr>
              <a:t>  </a:t>
            </a:r>
            <a:endParaRPr lang="en-US" sz="4400" dirty="0">
              <a:solidFill>
                <a:schemeClr val="bg1"/>
              </a:solidFill>
              <a:effectLst>
                <a:outerShdw blurRad="38100" dist="38100" dir="2700000" algn="tl">
                  <a:srgbClr val="000000"/>
                </a:outerShdw>
              </a:effectLst>
              <a:latin typeface="Arial" charset="0"/>
            </a:endParaRPr>
          </a:p>
        </p:txBody>
      </p:sp>
      <p:sp>
        <p:nvSpPr>
          <p:cNvPr id="2296" name="Text Box 248"/>
          <p:cNvSpPr txBox="1">
            <a:spLocks noChangeArrowheads="1"/>
          </p:cNvSpPr>
          <p:nvPr/>
        </p:nvSpPr>
        <p:spPr bwMode="auto">
          <a:xfrm>
            <a:off x="894532" y="18972284"/>
            <a:ext cx="9753600" cy="6771294"/>
          </a:xfrm>
          <a:prstGeom prst="rect">
            <a:avLst/>
          </a:prstGeom>
          <a:solidFill>
            <a:srgbClr val="00FFFF"/>
          </a:soli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eaLnBrk="1" hangingPunct="1"/>
            <a:r>
              <a:rPr lang="en-US" sz="4000" dirty="0" err="1" smtClean="0">
                <a:effectLst/>
                <a:latin typeface="Arial" panose="020B0604020202020204" pitchFamily="34" charset="0"/>
                <a:cs typeface="Arial" panose="020B0604020202020204" pitchFamily="34" charset="0"/>
              </a:rPr>
              <a:t>i</a:t>
            </a:r>
            <a:r>
              <a:rPr lang="en-US" sz="4000" dirty="0" smtClean="0">
                <a:effectLst/>
                <a:latin typeface="Arial" panose="020B0604020202020204" pitchFamily="34" charset="0"/>
                <a:cs typeface="Arial" panose="020B0604020202020204" pitchFamily="34" charset="0"/>
              </a:rPr>
              <a:t>. To assess the awareness </a:t>
            </a:r>
            <a:r>
              <a:rPr lang="en-US" sz="4000" dirty="0">
                <a:effectLst/>
                <a:latin typeface="Arial" panose="020B0604020202020204" pitchFamily="34" charset="0"/>
                <a:cs typeface="Arial" panose="020B0604020202020204" pitchFamily="34" charset="0"/>
              </a:rPr>
              <a:t>and </a:t>
            </a:r>
            <a:r>
              <a:rPr lang="en-US" sz="4000" dirty="0" smtClean="0">
                <a:effectLst/>
                <a:latin typeface="Arial" panose="020B0604020202020204" pitchFamily="34" charset="0"/>
                <a:cs typeface="Arial" panose="020B0604020202020204" pitchFamily="34" charset="0"/>
              </a:rPr>
              <a:t>  understanding </a:t>
            </a:r>
            <a:r>
              <a:rPr lang="en-US" sz="4000" dirty="0">
                <a:effectLst/>
                <a:latin typeface="Arial" panose="020B0604020202020204" pitchFamily="34" charset="0"/>
                <a:cs typeface="Arial" panose="020B0604020202020204" pitchFamily="34" charset="0"/>
              </a:rPr>
              <a:t>that employees’ at Industries in </a:t>
            </a:r>
            <a:r>
              <a:rPr lang="en-US" sz="4000" dirty="0" err="1">
                <a:effectLst/>
                <a:latin typeface="Arial" panose="020B0604020202020204" pitchFamily="34" charset="0"/>
                <a:cs typeface="Arial" panose="020B0604020202020204" pitchFamily="34" charset="0"/>
              </a:rPr>
              <a:t>Gebeng</a:t>
            </a:r>
            <a:r>
              <a:rPr lang="en-US" sz="4000" dirty="0">
                <a:effectLst/>
                <a:latin typeface="Arial" panose="020B0604020202020204" pitchFamily="34" charset="0"/>
                <a:cs typeface="Arial" panose="020B0604020202020204" pitchFamily="34" charset="0"/>
              </a:rPr>
              <a:t> have of Green logistics practices</a:t>
            </a:r>
            <a:r>
              <a:rPr lang="en-US" sz="4000" dirty="0" smtClean="0">
                <a:effectLst/>
                <a:latin typeface="Arial" panose="020B0604020202020204" pitchFamily="34" charset="0"/>
                <a:cs typeface="Arial" panose="020B0604020202020204" pitchFamily="34" charset="0"/>
              </a:rPr>
              <a:t>.</a:t>
            </a:r>
          </a:p>
          <a:p>
            <a:pPr algn="just" eaLnBrk="1" hangingPunct="1"/>
            <a:r>
              <a:rPr lang="en-US" sz="4000" dirty="0" smtClean="0">
                <a:effectLst/>
                <a:latin typeface="Arial" panose="020B0604020202020204" pitchFamily="34" charset="0"/>
                <a:cs typeface="Arial" panose="020B0604020202020204" pitchFamily="34" charset="0"/>
              </a:rPr>
              <a:t>ii. </a:t>
            </a:r>
            <a:r>
              <a:rPr lang="en-US" sz="4000" dirty="0" smtClean="0">
                <a:effectLst/>
                <a:latin typeface="Arial" panose="020B0604020202020204" pitchFamily="34" charset="0"/>
                <a:cs typeface="Arial" panose="020B0604020202020204" pitchFamily="34" charset="0"/>
              </a:rPr>
              <a:t>To </a:t>
            </a:r>
            <a:r>
              <a:rPr lang="en-US" sz="4000" dirty="0">
                <a:effectLst/>
                <a:latin typeface="Arial" panose="020B0604020202020204" pitchFamily="34" charset="0"/>
                <a:cs typeface="Arial" panose="020B0604020202020204" pitchFamily="34" charset="0"/>
              </a:rPr>
              <a:t>assess the barriers of green </a:t>
            </a:r>
            <a:r>
              <a:rPr lang="en-US" sz="4000" dirty="0" smtClean="0">
                <a:effectLst/>
                <a:latin typeface="Arial" panose="020B0604020202020204" pitchFamily="34" charset="0"/>
                <a:cs typeface="Arial" panose="020B0604020202020204" pitchFamily="34" charset="0"/>
              </a:rPr>
              <a:t>          practices </a:t>
            </a:r>
            <a:r>
              <a:rPr lang="en-US" sz="4000" dirty="0">
                <a:effectLst/>
                <a:latin typeface="Arial" panose="020B0604020202020204" pitchFamily="34" charset="0"/>
                <a:cs typeface="Arial" panose="020B0604020202020204" pitchFamily="34" charset="0"/>
              </a:rPr>
              <a:t>and also the contributing </a:t>
            </a:r>
            <a:r>
              <a:rPr lang="en-US" sz="4000" dirty="0" smtClean="0">
                <a:effectLst/>
                <a:latin typeface="Arial" panose="020B0604020202020204" pitchFamily="34" charset="0"/>
                <a:cs typeface="Arial" panose="020B0604020202020204" pitchFamily="34" charset="0"/>
              </a:rPr>
              <a:t>factors </a:t>
            </a:r>
            <a:r>
              <a:rPr lang="en-US" sz="4000" dirty="0">
                <a:effectLst/>
                <a:latin typeface="Arial" panose="020B0604020202020204" pitchFamily="34" charset="0"/>
                <a:cs typeface="Arial" panose="020B0604020202020204" pitchFamily="34" charset="0"/>
              </a:rPr>
              <a:t>that influence decisions of industrialists in implementing these strategies</a:t>
            </a:r>
            <a:r>
              <a:rPr lang="en-US" sz="4000" dirty="0" smtClean="0">
                <a:effectLst/>
                <a:latin typeface="Arial" panose="020B0604020202020204" pitchFamily="34" charset="0"/>
                <a:cs typeface="Arial" panose="020B0604020202020204" pitchFamily="34" charset="0"/>
              </a:rPr>
              <a:t>.</a:t>
            </a:r>
          </a:p>
          <a:p>
            <a:pPr algn="just" eaLnBrk="1" hangingPunct="1"/>
            <a:endParaRPr lang="en-US" sz="4000" dirty="0" smtClean="0">
              <a:effectLst/>
              <a:latin typeface="Arial" panose="020B0604020202020204" pitchFamily="34" charset="0"/>
              <a:cs typeface="Arial" panose="020B0604020202020204" pitchFamily="34" charset="0"/>
            </a:endParaRPr>
          </a:p>
          <a:p>
            <a:pPr marL="857250" indent="-857250" algn="just" eaLnBrk="1" hangingPunct="1">
              <a:lnSpc>
                <a:spcPct val="95000"/>
              </a:lnSpc>
              <a:buAutoNum type="romanUcPeriod" startAt="2"/>
            </a:pPr>
            <a:endParaRPr lang="en-US" sz="4000" dirty="0" smtClean="0">
              <a:effectLst/>
              <a:latin typeface="Arial" panose="020B0604020202020204" pitchFamily="34" charset="0"/>
              <a:cs typeface="Arial" panose="020B0604020202020204" pitchFamily="34" charset="0"/>
            </a:endParaRPr>
          </a:p>
          <a:p>
            <a:pPr algn="just" eaLnBrk="1" hangingPunct="1">
              <a:lnSpc>
                <a:spcPct val="95000"/>
              </a:lnSpc>
            </a:pPr>
            <a:endParaRPr lang="en-US" sz="4000" dirty="0">
              <a:effectLst/>
              <a:latin typeface="Arial" panose="020B0604020202020204" pitchFamily="34" charset="0"/>
              <a:cs typeface="Arial" panose="020B0604020202020204" pitchFamily="34" charset="0"/>
            </a:endParaRPr>
          </a:p>
        </p:txBody>
      </p:sp>
      <p:sp>
        <p:nvSpPr>
          <p:cNvPr id="2297" name="Text Box 249"/>
          <p:cNvSpPr txBox="1">
            <a:spLocks noChangeArrowheads="1"/>
          </p:cNvSpPr>
          <p:nvPr/>
        </p:nvSpPr>
        <p:spPr bwMode="auto">
          <a:xfrm>
            <a:off x="926063" y="18298392"/>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2298" name="Text Box 250"/>
          <p:cNvSpPr txBox="1">
            <a:spLocks noChangeArrowheads="1"/>
          </p:cNvSpPr>
          <p:nvPr/>
        </p:nvSpPr>
        <p:spPr bwMode="auto">
          <a:xfrm>
            <a:off x="10953465" y="11542681"/>
            <a:ext cx="21396479" cy="646331"/>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dirty="0" smtClean="0">
                <a:solidFill>
                  <a:schemeClr val="bg1"/>
                </a:solidFill>
                <a:effectLst>
                  <a:outerShdw blurRad="38100" dist="38100" dir="2700000" algn="tl">
                    <a:srgbClr val="000000"/>
                  </a:outerShdw>
                </a:effectLst>
              </a:rPr>
              <a:t>FRAMEWORK</a:t>
            </a:r>
            <a:endParaRPr lang="en-US" sz="3600" b="1" dirty="0">
              <a:solidFill>
                <a:schemeClr val="bg1"/>
              </a:solidFill>
              <a:effectLst>
                <a:outerShdw blurRad="38100" dist="38100" dir="2700000" algn="tl">
                  <a:srgbClr val="000000"/>
                </a:outerShdw>
              </a:effectLst>
            </a:endParaRPr>
          </a:p>
        </p:txBody>
      </p:sp>
      <p:sp>
        <p:nvSpPr>
          <p:cNvPr id="2299" name="Text Box 251"/>
          <p:cNvSpPr txBox="1">
            <a:spLocks noChangeArrowheads="1"/>
          </p:cNvSpPr>
          <p:nvPr/>
        </p:nvSpPr>
        <p:spPr bwMode="auto">
          <a:xfrm>
            <a:off x="10588284" y="39307747"/>
            <a:ext cx="22317647" cy="4370637"/>
          </a:xfrm>
          <a:prstGeom prst="rect">
            <a:avLst/>
          </a:prstGeom>
          <a:solidFill>
            <a:srgbClr val="CC66FF"/>
          </a:soli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r>
              <a:rPr lang="en-US" sz="4000" dirty="0">
                <a:effectLst/>
              </a:rPr>
              <a:t>Based on the research </a:t>
            </a:r>
            <a:r>
              <a:rPr lang="en-US" sz="4000" dirty="0" smtClean="0">
                <a:effectLst/>
              </a:rPr>
              <a:t>questions, the </a:t>
            </a:r>
            <a:r>
              <a:rPr lang="en-US" sz="4000" dirty="0">
                <a:effectLst/>
              </a:rPr>
              <a:t>questionnaire were all answered successfully and the research objective which is to analyze the awareness of employees’ understanding of green logistics is being met. While most employees’ answered correct to environmental sustainability questions, the vast majority would give </a:t>
            </a:r>
            <a:r>
              <a:rPr lang="en-US" sz="4000" dirty="0" smtClean="0">
                <a:effectLst/>
              </a:rPr>
              <a:t> more comments </a:t>
            </a:r>
            <a:r>
              <a:rPr lang="en-US" sz="4000" dirty="0">
                <a:effectLst/>
              </a:rPr>
              <a:t>to the implementation of green </a:t>
            </a:r>
            <a:r>
              <a:rPr lang="en-US" sz="4000" dirty="0" smtClean="0">
                <a:effectLst/>
              </a:rPr>
              <a:t>logistics. Most of the </a:t>
            </a:r>
            <a:r>
              <a:rPr lang="en-US" sz="4000" dirty="0">
                <a:effectLst/>
              </a:rPr>
              <a:t>employees’ responded that they were not taking big incentives on green measures. There also seem to be lack of environmental office in most of the logistics companies </a:t>
            </a:r>
            <a:r>
              <a:rPr lang="en-US" sz="4000" dirty="0" smtClean="0">
                <a:effectLst/>
              </a:rPr>
              <a:t>visited. Undeniably, there is interest in the implementation of green practices. </a:t>
            </a:r>
            <a:endParaRPr lang="en-US" sz="4000" dirty="0">
              <a:effectLst/>
            </a:endParaRPr>
          </a:p>
          <a:p>
            <a:endParaRPr lang="en-US" sz="4000" dirty="0">
              <a:effectLst/>
            </a:endParaRPr>
          </a:p>
        </p:txBody>
      </p:sp>
      <p:sp>
        <p:nvSpPr>
          <p:cNvPr id="2303" name="Text Box 255"/>
          <p:cNvSpPr txBox="1">
            <a:spLocks noChangeArrowheads="1"/>
          </p:cNvSpPr>
          <p:nvPr/>
        </p:nvSpPr>
        <p:spPr bwMode="auto">
          <a:xfrm>
            <a:off x="10617187" y="36602236"/>
            <a:ext cx="6727722" cy="1815882"/>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dirty="0" smtClean="0">
                <a:solidFill>
                  <a:srgbClr val="FF0000"/>
                </a:solidFill>
                <a:effectLst/>
              </a:rPr>
              <a:t>86.4% of respondents are managers</a:t>
            </a:r>
          </a:p>
          <a:p>
            <a:pPr>
              <a:spcBef>
                <a:spcPct val="50000"/>
              </a:spcBef>
            </a:pPr>
            <a:r>
              <a:rPr lang="en-US" sz="2800" dirty="0" smtClean="0">
                <a:solidFill>
                  <a:srgbClr val="FF0000"/>
                </a:solidFill>
                <a:effectLst/>
              </a:rPr>
              <a:t>0.6% of supervisors, 4.3% support staff</a:t>
            </a:r>
          </a:p>
          <a:p>
            <a:pPr>
              <a:spcBef>
                <a:spcPct val="50000"/>
              </a:spcBef>
            </a:pPr>
            <a:r>
              <a:rPr lang="en-US" sz="2800" dirty="0" smtClean="0">
                <a:solidFill>
                  <a:srgbClr val="FF0000"/>
                </a:solidFill>
                <a:effectLst/>
              </a:rPr>
              <a:t>0.6% logistics/supervisors, 0.6% others.</a:t>
            </a:r>
            <a:endParaRPr lang="en-US" sz="2800" dirty="0">
              <a:solidFill>
                <a:srgbClr val="FF0000"/>
              </a:solidFill>
              <a:effectLst/>
            </a:endParaRPr>
          </a:p>
        </p:txBody>
      </p:sp>
      <p:sp>
        <p:nvSpPr>
          <p:cNvPr id="2304" name="Text Box 256"/>
          <p:cNvSpPr txBox="1">
            <a:spLocks noChangeArrowheads="1"/>
          </p:cNvSpPr>
          <p:nvPr/>
        </p:nvSpPr>
        <p:spPr bwMode="auto">
          <a:xfrm>
            <a:off x="17639006" y="36633728"/>
            <a:ext cx="7162800" cy="1969770"/>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3200" dirty="0" smtClean="0">
                <a:solidFill>
                  <a:srgbClr val="FF0000"/>
                </a:solidFill>
                <a:effectLst/>
              </a:rPr>
              <a:t>79.6% respondents are male,</a:t>
            </a:r>
          </a:p>
          <a:p>
            <a:pPr>
              <a:spcBef>
                <a:spcPct val="50000"/>
              </a:spcBef>
            </a:pPr>
            <a:r>
              <a:rPr lang="en-US" sz="3200" dirty="0" smtClean="0">
                <a:solidFill>
                  <a:srgbClr val="FF0000"/>
                </a:solidFill>
                <a:effectLst/>
              </a:rPr>
              <a:t>13% are female</a:t>
            </a:r>
          </a:p>
          <a:p>
            <a:pPr>
              <a:spcBef>
                <a:spcPct val="50000"/>
              </a:spcBef>
            </a:pPr>
            <a:endParaRPr lang="en-US" sz="2800" dirty="0">
              <a:solidFill>
                <a:srgbClr val="FF0000"/>
              </a:solidFill>
              <a:effectLst/>
            </a:endParaRPr>
          </a:p>
        </p:txBody>
      </p:sp>
      <p:sp>
        <p:nvSpPr>
          <p:cNvPr id="31" name="Text Box 248"/>
          <p:cNvSpPr txBox="1">
            <a:spLocks noChangeArrowheads="1"/>
          </p:cNvSpPr>
          <p:nvPr/>
        </p:nvSpPr>
        <p:spPr bwMode="auto">
          <a:xfrm>
            <a:off x="699034" y="25268026"/>
            <a:ext cx="9876111" cy="18423715"/>
          </a:xfrm>
          <a:prstGeom prst="rect">
            <a:avLst/>
          </a:prstGeom>
          <a:solidFill>
            <a:schemeClr val="accent2">
              <a:lumMod val="40000"/>
              <a:lumOff val="60000"/>
            </a:schemeClr>
          </a:solidFill>
          <a:ln w="57150" cmpd="thinThick">
            <a:solidFill>
              <a:schemeClr val="tx1"/>
            </a:solidFill>
            <a:miter lim="800000"/>
            <a:headEnd/>
            <a:tailEnd/>
          </a:ln>
          <a:effectLs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eaLnBrk="1" hangingPunct="1">
              <a:lnSpc>
                <a:spcPct val="95000"/>
              </a:lnSpc>
            </a:pPr>
            <a:r>
              <a:rPr lang="en-US" sz="4400" dirty="0" smtClean="0">
                <a:effectLst/>
                <a:latin typeface="Times New Roman"/>
                <a:ea typeface="Calibri"/>
              </a:rPr>
              <a:t>Data </a:t>
            </a:r>
            <a:r>
              <a:rPr lang="en-US" sz="4400" dirty="0">
                <a:effectLst/>
                <a:latin typeface="Times New Roman"/>
                <a:ea typeface="Calibri"/>
              </a:rPr>
              <a:t>collection took place between October 2</a:t>
            </a:r>
            <a:r>
              <a:rPr lang="en-US" sz="4400" baseline="30000" dirty="0">
                <a:effectLst/>
                <a:latin typeface="Times New Roman"/>
                <a:ea typeface="Calibri"/>
              </a:rPr>
              <a:t>nd</a:t>
            </a:r>
            <a:r>
              <a:rPr lang="en-US" sz="4400" dirty="0">
                <a:effectLst/>
                <a:latin typeface="Times New Roman"/>
                <a:ea typeface="Calibri"/>
              </a:rPr>
              <a:t> until 22</a:t>
            </a:r>
            <a:r>
              <a:rPr lang="en-US" sz="4400" baseline="30000" dirty="0">
                <a:effectLst/>
                <a:latin typeface="Times New Roman"/>
                <a:ea typeface="Calibri"/>
              </a:rPr>
              <a:t>nd</a:t>
            </a:r>
            <a:r>
              <a:rPr lang="en-US" sz="4400" dirty="0">
                <a:effectLst/>
                <a:latin typeface="Times New Roman"/>
                <a:ea typeface="Calibri"/>
              </a:rPr>
              <a:t>,2015. Several logistics company </a:t>
            </a:r>
            <a:r>
              <a:rPr lang="en-US" sz="4400" dirty="0" smtClean="0">
                <a:effectLst/>
                <a:latin typeface="Times New Roman"/>
                <a:ea typeface="Calibri"/>
              </a:rPr>
              <a:t>were to complete the </a:t>
            </a:r>
          </a:p>
          <a:p>
            <a:pPr algn="just" eaLnBrk="1" hangingPunct="1">
              <a:lnSpc>
                <a:spcPct val="95000"/>
              </a:lnSpc>
            </a:pPr>
            <a:r>
              <a:rPr lang="en-US" sz="4400" dirty="0">
                <a:effectLst/>
                <a:latin typeface="Times New Roman"/>
              </a:rPr>
              <a:t>q</a:t>
            </a:r>
            <a:r>
              <a:rPr lang="en-US" sz="4400" dirty="0" smtClean="0">
                <a:effectLst/>
                <a:latin typeface="Times New Roman"/>
              </a:rPr>
              <a:t>uestionnaire.</a:t>
            </a:r>
          </a:p>
          <a:p>
            <a:pPr algn="just" eaLnBrk="1" hangingPunct="1">
              <a:lnSpc>
                <a:spcPct val="95000"/>
              </a:lnSpc>
            </a:pPr>
            <a:r>
              <a:rPr lang="en-US" sz="4400" dirty="0">
                <a:effectLst/>
              </a:rPr>
              <a:t>The employees of the logistical companies will be given a questionnaire to be answered on their awareness of green logistical practices. The first part of the questionnaire is used to measure awareness is defined as knowing of the impact of human </a:t>
            </a:r>
            <a:r>
              <a:rPr lang="en-US" sz="4400" dirty="0" smtClean="0">
                <a:effectLst/>
              </a:rPr>
              <a:t>behavior </a:t>
            </a:r>
            <a:r>
              <a:rPr lang="en-US" sz="4400" dirty="0">
                <a:effectLst/>
              </a:rPr>
              <a:t>on the environment. The concept was examined with a series of questions inquiring about the global environment. </a:t>
            </a:r>
            <a:endParaRPr lang="en-US" sz="4400" dirty="0" smtClean="0">
              <a:effectLst/>
            </a:endParaRPr>
          </a:p>
          <a:p>
            <a:pPr algn="just" eaLnBrk="1" hangingPunct="1">
              <a:lnSpc>
                <a:spcPct val="95000"/>
              </a:lnSpc>
            </a:pPr>
            <a:r>
              <a:rPr lang="en-US" sz="4400" dirty="0" smtClean="0">
                <a:effectLst/>
              </a:rPr>
              <a:t>The </a:t>
            </a:r>
            <a:r>
              <a:rPr lang="en-US" sz="4400" dirty="0">
                <a:effectLst/>
              </a:rPr>
              <a:t>second part (part C) questionnaire is used to measure understanding that is defined as the state of one’s knowledge about an issue concerning the environment. The questionnaire will also examine the barriers face by them in implementing the green practices, factors behind the implementation of green.</a:t>
            </a:r>
          </a:p>
          <a:p>
            <a:pPr eaLnBrk="1" hangingPunct="1">
              <a:lnSpc>
                <a:spcPct val="95000"/>
              </a:lnSpc>
            </a:pPr>
            <a:r>
              <a:rPr lang="en-US" sz="4800" dirty="0" smtClean="0">
                <a:effectLst/>
                <a:latin typeface="Times New Roman"/>
              </a:rPr>
              <a:t>The results are later on computed in SPSS.16 and the mean, t-test are done in order to find the results.</a:t>
            </a:r>
          </a:p>
          <a:p>
            <a:pPr eaLnBrk="1" hangingPunct="1">
              <a:lnSpc>
                <a:spcPct val="95000"/>
              </a:lnSpc>
            </a:pPr>
            <a:endParaRPr lang="en-US" sz="4800" dirty="0" smtClean="0">
              <a:effectLst/>
              <a:latin typeface="Times New Roman"/>
            </a:endParaRPr>
          </a:p>
          <a:p>
            <a:pPr eaLnBrk="1" hangingPunct="1">
              <a:lnSpc>
                <a:spcPct val="95000"/>
              </a:lnSpc>
            </a:pPr>
            <a:endParaRPr lang="en-US" sz="4800" dirty="0">
              <a:effectLst/>
              <a:latin typeface="Times New Roman"/>
            </a:endParaRPr>
          </a:p>
          <a:p>
            <a:pPr eaLnBrk="1" hangingPunct="1">
              <a:lnSpc>
                <a:spcPct val="95000"/>
              </a:lnSpc>
            </a:pPr>
            <a:endParaRPr lang="en-US" sz="4800" dirty="0">
              <a:effectLst/>
            </a:endParaRPr>
          </a:p>
        </p:txBody>
      </p:sp>
      <p:sp>
        <p:nvSpPr>
          <p:cNvPr id="32" name="Text Box 249"/>
          <p:cNvSpPr txBox="1">
            <a:spLocks noChangeArrowheads="1"/>
          </p:cNvSpPr>
          <p:nvPr/>
        </p:nvSpPr>
        <p:spPr bwMode="auto">
          <a:xfrm>
            <a:off x="821545" y="24498325"/>
            <a:ext cx="9753600"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r>
              <a:rPr lang="en-US" sz="3600" b="1">
                <a:solidFill>
                  <a:schemeClr val="bg1"/>
                </a:solidFill>
                <a:effectLst>
                  <a:outerShdw blurRad="38100" dist="38100" dir="2700000" algn="tl">
                    <a:srgbClr val="000000"/>
                  </a:outerShdw>
                </a:effectLst>
              </a:rPr>
              <a:t>METHODS</a:t>
            </a:r>
          </a:p>
        </p:txBody>
      </p:sp>
      <p:sp>
        <p:nvSpPr>
          <p:cNvPr id="2" name="TextBox 1"/>
          <p:cNvSpPr txBox="1"/>
          <p:nvPr/>
        </p:nvSpPr>
        <p:spPr>
          <a:xfrm>
            <a:off x="26279968" y="31945097"/>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855704" y="550295"/>
            <a:ext cx="2074863" cy="3058988"/>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Object 2"/>
          <p:cNvGraphicFramePr>
            <a:graphicFrameLocks noChangeAspect="1"/>
          </p:cNvGraphicFramePr>
          <p:nvPr>
            <p:extLst>
              <p:ext uri="{D42A27DB-BD31-4B8C-83A1-F6EECF244321}">
                <p14:modId xmlns:p14="http://schemas.microsoft.com/office/powerpoint/2010/main" val="228635904"/>
              </p:ext>
            </p:extLst>
          </p:nvPr>
        </p:nvGraphicFramePr>
        <p:xfrm>
          <a:off x="32918400" y="6400800"/>
          <a:ext cx="1282700" cy="685800"/>
        </p:xfrm>
        <a:graphic>
          <a:graphicData uri="http://schemas.openxmlformats.org/presentationml/2006/ole">
            <mc:AlternateContent xmlns:mc="http://schemas.openxmlformats.org/markup-compatibility/2006">
              <mc:Choice xmlns:v="urn:schemas-microsoft-com:vml" Requires="v">
                <p:oleObj spid="_x0000_s1088" name="Packager Shell Object" showAsIcon="1" r:id="rId5" imgW="1283040" imgH="685800" progId="Package">
                  <p:embed/>
                </p:oleObj>
              </mc:Choice>
              <mc:Fallback>
                <p:oleObj name="Packager Shell Object" showAsIcon="1" r:id="rId5" imgW="1283040" imgH="685800" progId="Package">
                  <p:embed/>
                  <p:pic>
                    <p:nvPicPr>
                      <p:cNvPr id="0" name=""/>
                      <p:cNvPicPr/>
                      <p:nvPr/>
                    </p:nvPicPr>
                    <p:blipFill>
                      <a:blip r:embed="rId6"/>
                      <a:stretch>
                        <a:fillRect/>
                      </a:stretch>
                    </p:blipFill>
                    <p:spPr>
                      <a:xfrm>
                        <a:off x="32918400" y="6400800"/>
                        <a:ext cx="1282700" cy="685800"/>
                      </a:xfrm>
                      <a:prstGeom prst="rect">
                        <a:avLst/>
                      </a:prstGeom>
                    </p:spPr>
                  </p:pic>
                </p:oleObj>
              </mc:Fallback>
            </mc:AlternateContent>
          </a:graphicData>
        </a:graphic>
      </p:graphicFrame>
      <p:sp>
        <p:nvSpPr>
          <p:cNvPr id="4" name="TextBox 3"/>
          <p:cNvSpPr txBox="1"/>
          <p:nvPr/>
        </p:nvSpPr>
        <p:spPr>
          <a:xfrm>
            <a:off x="3164336" y="1125682"/>
            <a:ext cx="29096494" cy="1815882"/>
          </a:xfrm>
          <a:prstGeom prst="rect">
            <a:avLst/>
          </a:prstGeom>
          <a:noFill/>
        </p:spPr>
        <p:txBody>
          <a:bodyPr wrap="square" rtlCol="0">
            <a:spAutoFit/>
          </a:bodyPr>
          <a:lstStyle/>
          <a:p>
            <a:r>
              <a:rPr lang="en-US" sz="2800" dirty="0"/>
              <a:t>Eric S.W. Chana,, Alice H.Y. </a:t>
            </a:r>
            <a:r>
              <a:rPr lang="en-US" sz="2800" dirty="0" err="1"/>
              <a:t>Hona</a:t>
            </a:r>
            <a:r>
              <a:rPr lang="en-US" sz="2800" dirty="0"/>
              <a:t>, Wilco Chana, </a:t>
            </a:r>
            <a:r>
              <a:rPr lang="en-US" sz="2800" dirty="0" err="1"/>
              <a:t>Fevzi</a:t>
            </a:r>
            <a:r>
              <a:rPr lang="en-US" sz="2800" dirty="0"/>
              <a:t> </a:t>
            </a:r>
            <a:r>
              <a:rPr lang="en-US" sz="2800" dirty="0" err="1"/>
              <a:t>Okumus</a:t>
            </a:r>
            <a:r>
              <a:rPr lang="en-US" sz="2800" dirty="0"/>
              <a:t>. 2014 What drives </a:t>
            </a:r>
            <a:r>
              <a:rPr lang="en-US" sz="2800" dirty="0" smtClean="0"/>
              <a:t>employees</a:t>
            </a:r>
            <a:r>
              <a:rPr lang="en-US" sz="2800" dirty="0"/>
              <a:t>' intentions to implement green practices ?The role of knowledge, awareness, concern </a:t>
            </a:r>
            <a:r>
              <a:rPr lang="en-US" sz="2800" dirty="0" smtClean="0"/>
              <a:t>and </a:t>
            </a:r>
            <a:r>
              <a:rPr lang="en-US" sz="2800" dirty="0"/>
              <a:t>ecological behavior. The International Journal of Hospitality Management 40 (2014) </a:t>
            </a:r>
            <a:r>
              <a:rPr lang="en-US" sz="2800" dirty="0" smtClean="0"/>
              <a:t>20-28. </a:t>
            </a:r>
            <a:r>
              <a:rPr lang="en-US" sz="2800" dirty="0"/>
              <a:t>Kaplan, S., 1991. Beyond rationality: clarity-based decision making. In: </a:t>
            </a:r>
            <a:r>
              <a:rPr lang="en-US" sz="2800" dirty="0" err="1"/>
              <a:t>Garling</a:t>
            </a:r>
            <a:r>
              <a:rPr lang="en-US" sz="2800" dirty="0"/>
              <a:t>, T., Evans, G. (Eds.), Environment, Cognition and Action. Oxford University Press, New York, pp. 171–190. Kaiser, F.G., </a:t>
            </a:r>
            <a:r>
              <a:rPr lang="en-US" sz="2800" dirty="0" err="1"/>
              <a:t>Wölfing</a:t>
            </a:r>
            <a:r>
              <a:rPr lang="en-US" sz="2800" dirty="0"/>
              <a:t>, S., Fuhrer, U., 1999. Environmental attitude and ecological </a:t>
            </a:r>
            <a:r>
              <a:rPr lang="en-US" sz="2800" dirty="0" err="1"/>
              <a:t>behaviour</a:t>
            </a:r>
            <a:r>
              <a:rPr lang="en-US" sz="2800" dirty="0"/>
              <a:t>. J. Environ. Psychol. 19, 1–19. Kaiser, F.G., </a:t>
            </a:r>
            <a:r>
              <a:rPr lang="en-US" sz="2800" dirty="0" err="1"/>
              <a:t>Oerke</a:t>
            </a:r>
            <a:r>
              <a:rPr lang="en-US" sz="2800" dirty="0"/>
              <a:t>, B., </a:t>
            </a:r>
            <a:r>
              <a:rPr lang="en-US" sz="2800" dirty="0" err="1"/>
              <a:t>Bogner</a:t>
            </a:r>
            <a:r>
              <a:rPr lang="en-US" sz="2800" dirty="0"/>
              <a:t>, F.X., 2007. Behavior-based environmental attitude: development of an instrument for adolescents. J. Environ. Psychol. 27 (3), </a:t>
            </a:r>
            <a:r>
              <a:rPr lang="en-US" sz="2800" dirty="0" smtClean="0"/>
              <a:t>242–251.</a:t>
            </a:r>
            <a:endParaRPr lang="en-US" sz="2800" dirty="0"/>
          </a:p>
        </p:txBody>
      </p:sp>
      <p:sp>
        <p:nvSpPr>
          <p:cNvPr id="5" name="TextBox 4"/>
          <p:cNvSpPr txBox="1"/>
          <p:nvPr/>
        </p:nvSpPr>
        <p:spPr>
          <a:xfrm>
            <a:off x="798314" y="5765905"/>
            <a:ext cx="31678187" cy="5755422"/>
          </a:xfrm>
          <a:prstGeom prst="rect">
            <a:avLst/>
          </a:prstGeom>
          <a:solidFill>
            <a:srgbClr val="FF66CC"/>
          </a:solidFill>
        </p:spPr>
        <p:txBody>
          <a:bodyPr wrap="square" rtlCol="0">
            <a:spAutoFit/>
          </a:bodyPr>
          <a:lstStyle/>
          <a:p>
            <a:pPr algn="just"/>
            <a:r>
              <a:rPr lang="en-US" sz="4000" dirty="0" smtClean="0">
                <a:effectLst/>
                <a:latin typeface="+mj-lt"/>
                <a:cs typeface="Arial" panose="020B0604020202020204" pitchFamily="34" charset="0"/>
              </a:rPr>
              <a:t>In this study, the focus is </a:t>
            </a:r>
            <a:r>
              <a:rPr lang="en-US" sz="4000" dirty="0" smtClean="0">
                <a:effectLst/>
                <a:latin typeface="+mj-lt"/>
                <a:cs typeface="Arial" panose="020B0604020202020204" pitchFamily="34" charset="0"/>
              </a:rPr>
              <a:t>on the logistical industry as they are the party that deal with transportation execute greener practices in their companies. The study will examines their awareness of the green practices and also identify the barriers in adopting the green practices in the industry. The logistical companies are located in </a:t>
            </a:r>
            <a:r>
              <a:rPr lang="en-US" sz="4000" dirty="0" err="1" smtClean="0">
                <a:effectLst/>
                <a:latin typeface="+mj-lt"/>
                <a:cs typeface="Arial" panose="020B0604020202020204" pitchFamily="34" charset="0"/>
              </a:rPr>
              <a:t>Gebeng</a:t>
            </a:r>
            <a:r>
              <a:rPr lang="en-US" sz="4000" dirty="0" smtClean="0">
                <a:effectLst/>
                <a:latin typeface="+mj-lt"/>
                <a:cs typeface="Arial" panose="020B0604020202020204" pitchFamily="34" charset="0"/>
              </a:rPr>
              <a:t> Kuantan, Pahang. The findings from the study will hopefully be able to provide further exposure for researchers, and to ensure collaboration and partnership between environmentalists and the logistical industry. The findings were suited with the research objective, which was to assess the awareness of employees’ understanding of green logistics practices. </a:t>
            </a:r>
            <a:r>
              <a:rPr lang="en-US" sz="4000" dirty="0">
                <a:effectLst/>
                <a:latin typeface="+mj-lt"/>
              </a:rPr>
              <a:t>The results are later on computed in SPSS.16 and the mean, t-test are done in order to find the results</a:t>
            </a:r>
            <a:r>
              <a:rPr lang="en-US" sz="4000" dirty="0" smtClean="0">
                <a:effectLst/>
                <a:latin typeface="+mj-lt"/>
              </a:rPr>
              <a:t>. The research conducted few questions regarding difference of awareness between men and women. There were several recommendations, such as conducting a huger sample and providing more results in obtaining more </a:t>
            </a:r>
            <a:r>
              <a:rPr lang="en-US" sz="4000" dirty="0">
                <a:effectLst/>
                <a:latin typeface="+mj-lt"/>
              </a:rPr>
              <a:t>inclusive results that can be generalized on a larger population it is important to obtain a larger sample and to reach a more companies and a diverse </a:t>
            </a:r>
            <a:r>
              <a:rPr lang="en-US" sz="4000" dirty="0" smtClean="0">
                <a:effectLst/>
                <a:latin typeface="+mj-lt"/>
              </a:rPr>
              <a:t>population.</a:t>
            </a:r>
            <a:endParaRPr lang="en-US" sz="4000" dirty="0">
              <a:effectLst/>
              <a:latin typeface="+mj-lt"/>
            </a:endParaRPr>
          </a:p>
          <a:p>
            <a:endParaRPr lang="en-US" sz="4800" dirty="0">
              <a:latin typeface="+mn-lt"/>
              <a:cs typeface="Arial" panose="020B0604020202020204" pitchFamily="34" charset="0"/>
            </a:endParaRPr>
          </a:p>
        </p:txBody>
      </p:sp>
      <p:pic>
        <p:nvPicPr>
          <p:cNvPr id="1031" name="Picture 7"/>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11009670" y="32842454"/>
            <a:ext cx="6253572" cy="3645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33" name="Picture 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7712582" y="32693699"/>
            <a:ext cx="7089223" cy="38463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9" name="Diagram 8"/>
          <p:cNvGraphicFramePr/>
          <p:nvPr>
            <p:extLst>
              <p:ext uri="{D42A27DB-BD31-4B8C-83A1-F6EECF244321}">
                <p14:modId xmlns:p14="http://schemas.microsoft.com/office/powerpoint/2010/main" val="2581222796"/>
              </p:ext>
            </p:extLst>
          </p:nvPr>
        </p:nvGraphicFramePr>
        <p:xfrm>
          <a:off x="11501557" y="12376466"/>
          <a:ext cx="21125843" cy="5378134"/>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0" name="TextBox 9"/>
          <p:cNvSpPr txBox="1"/>
          <p:nvPr/>
        </p:nvSpPr>
        <p:spPr>
          <a:xfrm>
            <a:off x="11901371" y="12780128"/>
            <a:ext cx="6024166" cy="584775"/>
          </a:xfrm>
          <a:prstGeom prst="rect">
            <a:avLst/>
          </a:prstGeom>
          <a:noFill/>
        </p:spPr>
        <p:txBody>
          <a:bodyPr wrap="square" rtlCol="0">
            <a:spAutoFit/>
          </a:bodyPr>
          <a:lstStyle/>
          <a:p>
            <a:r>
              <a:rPr lang="en-US" sz="3200" dirty="0" smtClean="0"/>
              <a:t>INDEPENDENT VARIABLE</a:t>
            </a:r>
            <a:endParaRPr lang="en-US" sz="3200" dirty="0"/>
          </a:p>
        </p:txBody>
      </p:sp>
      <p:sp>
        <p:nvSpPr>
          <p:cNvPr id="11" name="TextBox 10"/>
          <p:cNvSpPr txBox="1"/>
          <p:nvPr/>
        </p:nvSpPr>
        <p:spPr>
          <a:xfrm>
            <a:off x="19039681" y="13513100"/>
            <a:ext cx="5257800" cy="646331"/>
          </a:xfrm>
          <a:prstGeom prst="rect">
            <a:avLst/>
          </a:prstGeom>
          <a:noFill/>
        </p:spPr>
        <p:txBody>
          <a:bodyPr wrap="square" rtlCol="0">
            <a:spAutoFit/>
          </a:bodyPr>
          <a:lstStyle/>
          <a:p>
            <a:r>
              <a:rPr lang="en-US" sz="3600" dirty="0" smtClean="0"/>
              <a:t>MEDIATING FACTOR</a:t>
            </a:r>
            <a:endParaRPr lang="en-US" sz="3600" dirty="0"/>
          </a:p>
        </p:txBody>
      </p:sp>
      <p:sp>
        <p:nvSpPr>
          <p:cNvPr id="12" name="TextBox 11"/>
          <p:cNvSpPr txBox="1"/>
          <p:nvPr/>
        </p:nvSpPr>
        <p:spPr>
          <a:xfrm>
            <a:off x="26143443" y="13465594"/>
            <a:ext cx="5105400" cy="584775"/>
          </a:xfrm>
          <a:prstGeom prst="rect">
            <a:avLst/>
          </a:prstGeom>
          <a:noFill/>
        </p:spPr>
        <p:txBody>
          <a:bodyPr wrap="square" rtlCol="0">
            <a:spAutoFit/>
          </a:bodyPr>
          <a:lstStyle/>
          <a:p>
            <a:r>
              <a:rPr lang="en-US" sz="3200" dirty="0" smtClean="0"/>
              <a:t>DEPENDENT VARIABLE</a:t>
            </a:r>
            <a:endParaRPr lang="en-US" sz="3200" dirty="0"/>
          </a:p>
        </p:txBody>
      </p:sp>
      <p:sp>
        <p:nvSpPr>
          <p:cNvPr id="13" name="TextBox 12"/>
          <p:cNvSpPr txBox="1"/>
          <p:nvPr/>
        </p:nvSpPr>
        <p:spPr>
          <a:xfrm>
            <a:off x="10671197" y="18241508"/>
            <a:ext cx="22234734" cy="14413481"/>
          </a:xfrm>
          <a:prstGeom prst="rect">
            <a:avLst/>
          </a:prstGeom>
          <a:solidFill>
            <a:srgbClr val="92D050"/>
          </a:solidFill>
          <a:ln/>
        </p:spPr>
        <p:style>
          <a:lnRef idx="2">
            <a:schemeClr val="dk1"/>
          </a:lnRef>
          <a:fillRef idx="1">
            <a:schemeClr val="lt1"/>
          </a:fillRef>
          <a:effectRef idx="0">
            <a:schemeClr val="dk1"/>
          </a:effectRef>
          <a:fontRef idx="minor">
            <a:schemeClr val="dk1"/>
          </a:fontRef>
        </p:style>
        <p:txBody>
          <a:bodyPr wrap="square" rtlCol="0">
            <a:spAutoFit/>
          </a:bodyPr>
          <a:lstStyle/>
          <a:p>
            <a:endParaRPr lang="en-US" sz="6000" i="1" dirty="0">
              <a:effectLst/>
            </a:endParaRPr>
          </a:p>
        </p:txBody>
      </p:sp>
      <p:sp>
        <p:nvSpPr>
          <p:cNvPr id="46" name="Text Box 249"/>
          <p:cNvSpPr txBox="1">
            <a:spLocks noChangeArrowheads="1"/>
          </p:cNvSpPr>
          <p:nvPr/>
        </p:nvSpPr>
        <p:spPr bwMode="auto">
          <a:xfrm>
            <a:off x="10989507" y="17647517"/>
            <a:ext cx="21358147" cy="650875"/>
          </a:xfrm>
          <a:prstGeom prst="rect">
            <a:avLst/>
          </a:prstGeom>
          <a:solidFill>
            <a:srgbClr val="0070C0"/>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r>
              <a:rPr lang="en-US" sz="3600" b="1" dirty="0" smtClean="0">
                <a:solidFill>
                  <a:schemeClr val="bg1"/>
                </a:solidFill>
                <a:effectLst>
                  <a:outerShdw blurRad="38100" dist="38100" dir="2700000" algn="tl">
                    <a:srgbClr val="000000"/>
                  </a:outerShdw>
                </a:effectLst>
              </a:rPr>
              <a:t>RESULTS</a:t>
            </a:r>
            <a:endParaRPr lang="en-US" sz="3600" b="1" dirty="0">
              <a:solidFill>
                <a:schemeClr val="bg1"/>
              </a:solidFill>
              <a:effectLst>
                <a:outerShdw blurRad="38100" dist="38100" dir="2700000" algn="tl">
                  <a:srgbClr val="000000"/>
                </a:outerShdw>
              </a:effectLst>
            </a:endParaRPr>
          </a:p>
        </p:txBody>
      </p:sp>
      <p:sp>
        <p:nvSpPr>
          <p:cNvPr id="7" name="Rectangle 6"/>
          <p:cNvSpPr/>
          <p:nvPr/>
        </p:nvSpPr>
        <p:spPr>
          <a:xfrm>
            <a:off x="12268200" y="18450123"/>
            <a:ext cx="184731" cy="923330"/>
          </a:xfrm>
          <a:prstGeom prst="rect">
            <a:avLst/>
          </a:prstGeom>
          <a:noFill/>
        </p:spPr>
        <p:txBody>
          <a:bodyPr wrap="none" lIns="91440" tIns="45720" rIns="91440" bIns="45720">
            <a:spAutoFit/>
          </a:bodyPr>
          <a:lstStyle/>
          <a:p>
            <a:pPr algn="ctr"/>
            <a:endParaRPr lang="en-US" sz="54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14" name="Rectangle 13"/>
          <p:cNvSpPr/>
          <p:nvPr/>
        </p:nvSpPr>
        <p:spPr>
          <a:xfrm>
            <a:off x="23412138" y="18629153"/>
            <a:ext cx="3762568" cy="923330"/>
          </a:xfrm>
          <a:prstGeom prst="rect">
            <a:avLst/>
          </a:prstGeom>
          <a:noFill/>
        </p:spPr>
        <p:txBody>
          <a:bodyPr wrap="none" lIns="91440" tIns="45720" rIns="91440" bIns="45720">
            <a:spAutoFit/>
          </a:bodyPr>
          <a:lstStyle/>
          <a:p>
            <a:pPr algn="ctr"/>
            <a:r>
              <a:rPr lang="en-US" sz="5400" b="1" cap="none" spc="0"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BARRIERS</a:t>
            </a:r>
            <a:endParaRPr lang="en-US" sz="5400" b="1" cap="none" spc="0"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
        <p:nvSpPr>
          <p:cNvPr id="15" name="Rectangle 14"/>
          <p:cNvSpPr/>
          <p:nvPr/>
        </p:nvSpPr>
        <p:spPr>
          <a:xfrm>
            <a:off x="25293421" y="25285347"/>
            <a:ext cx="5955421" cy="92333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54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FUTURE PLANS</a:t>
            </a:r>
            <a:endParaRPr lang="en-US" sz="54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16" name="Rectangle 15"/>
          <p:cNvSpPr/>
          <p:nvPr/>
        </p:nvSpPr>
        <p:spPr>
          <a:xfrm>
            <a:off x="16366831" y="24362098"/>
            <a:ext cx="184731"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endParaRPr lang="en-US" sz="5400" b="1" cap="all" spc="0"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17" name="Rectangle 16"/>
          <p:cNvSpPr/>
          <p:nvPr/>
        </p:nvSpPr>
        <p:spPr>
          <a:xfrm>
            <a:off x="16917003" y="27567340"/>
            <a:ext cx="7122784"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Most responsible party</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8" name="Rectangle 17"/>
          <p:cNvSpPr/>
          <p:nvPr/>
        </p:nvSpPr>
        <p:spPr>
          <a:xfrm>
            <a:off x="11112762" y="26001960"/>
            <a:ext cx="5750165" cy="923330"/>
          </a:xfrm>
          <a:prstGeom prst="rect">
            <a:avLst/>
          </a:prstGeom>
          <a:noFill/>
        </p:spPr>
        <p:txBody>
          <a:bodyPr wrap="none" lIns="91440" tIns="45720" rIns="91440" bIns="45720">
            <a:spAutoFit/>
          </a:bodyPr>
          <a:lstStyle/>
          <a:p>
            <a:pPr algn="ctr"/>
            <a:r>
              <a:rPr lang="en-US" sz="5400" b="1" cap="none" spc="0" dirty="0" smtClean="0">
                <a:ln w="17780" cmpd="sng">
                  <a:solidFill>
                    <a:srgbClr val="FFFFFF"/>
                  </a:solidFill>
                  <a:prstDash val="solid"/>
                  <a:miter lim="800000"/>
                </a:ln>
                <a:solidFill>
                  <a:srgbClr val="FF0000"/>
                </a:solidFill>
                <a:effectLst>
                  <a:outerShdw blurRad="50800" algn="tl" rotWithShape="0">
                    <a:srgbClr val="000000"/>
                  </a:outerShdw>
                </a:effectLst>
              </a:rPr>
              <a:t>UNDESTANDING</a:t>
            </a:r>
            <a:endParaRPr lang="en-US" sz="5400" b="1" cap="none" spc="0" dirty="0">
              <a:ln w="17780" cmpd="sng">
                <a:solidFill>
                  <a:srgbClr val="FFFFFF"/>
                </a:solidFill>
                <a:prstDash val="solid"/>
                <a:miter lim="800000"/>
              </a:ln>
              <a:solidFill>
                <a:srgbClr val="FF0000"/>
              </a:solidFill>
              <a:effectLst>
                <a:outerShdw blurRad="50800" algn="tl" rotWithShape="0">
                  <a:srgbClr val="000000"/>
                </a:outerShdw>
              </a:effectLst>
            </a:endParaRPr>
          </a:p>
        </p:txBody>
      </p:sp>
      <p:sp>
        <p:nvSpPr>
          <p:cNvPr id="19" name="Rectangle 18"/>
          <p:cNvSpPr/>
          <p:nvPr/>
        </p:nvSpPr>
        <p:spPr>
          <a:xfrm flipH="1" flipV="1">
            <a:off x="16244511" y="22407263"/>
            <a:ext cx="8520489" cy="923330"/>
          </a:xfrm>
          <a:prstGeom prst="rect">
            <a:avLst/>
          </a:prstGeom>
          <a:noFill/>
        </p:spPr>
        <p:txBody>
          <a:bodyPr wrap="square" lIns="91440" tIns="45720" rIns="91440" bIns="45720">
            <a:spAutoFit/>
          </a:bodyPr>
          <a:lstStyle/>
          <a:p>
            <a:pPr algn="ctr"/>
            <a:endParaRPr lang="en-US" sz="5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7" name="TextBox 26"/>
          <p:cNvSpPr txBox="1"/>
          <p:nvPr/>
        </p:nvSpPr>
        <p:spPr>
          <a:xfrm>
            <a:off x="19768122" y="20005047"/>
            <a:ext cx="12750640" cy="5262979"/>
          </a:xfrm>
          <a:prstGeom prst="rect">
            <a:avLst/>
          </a:prstGeom>
          <a:noFill/>
        </p:spPr>
        <p:txBody>
          <a:bodyPr wrap="square" rtlCol="0">
            <a:spAutoFit/>
          </a:bodyPr>
          <a:lstStyle/>
          <a:p>
            <a:r>
              <a:rPr lang="en-US" dirty="0" smtClean="0"/>
              <a:t>MEASURE HAS NOT YET BEEN JUSTIFIED                                                       </a:t>
            </a:r>
            <a:r>
              <a:rPr lang="en-US" sz="2800" dirty="0" smtClean="0"/>
              <a:t>4.2333</a:t>
            </a:r>
          </a:p>
          <a:p>
            <a:r>
              <a:rPr lang="en-US" dirty="0" smtClean="0"/>
              <a:t>UNABLE TO SUSTAIN                                                                                             </a:t>
            </a:r>
            <a:r>
              <a:rPr lang="en-US" sz="2800" dirty="0" smtClean="0"/>
              <a:t>4.8733</a:t>
            </a:r>
          </a:p>
          <a:p>
            <a:r>
              <a:rPr lang="en-US" dirty="0" smtClean="0"/>
              <a:t>HIGH INVESTMENT COST                                                                                      </a:t>
            </a:r>
            <a:r>
              <a:rPr lang="en-US" sz="2800" dirty="0" smtClean="0"/>
              <a:t>5.0000</a:t>
            </a:r>
            <a:endParaRPr lang="en-US" sz="2800" dirty="0" smtClean="0"/>
          </a:p>
          <a:p>
            <a:r>
              <a:rPr lang="en-US" dirty="0" smtClean="0"/>
              <a:t>UNCERTAIN PAYBACK PERIOD                                                                             </a:t>
            </a:r>
            <a:r>
              <a:rPr lang="en-US" sz="2800" dirty="0" smtClean="0"/>
              <a:t>5.0000</a:t>
            </a:r>
            <a:endParaRPr lang="en-US" sz="2800" dirty="0" smtClean="0"/>
          </a:p>
          <a:p>
            <a:r>
              <a:rPr lang="en-US" dirty="0" smtClean="0"/>
              <a:t>LACK OF FINANCIAL                                                                                              </a:t>
            </a:r>
            <a:r>
              <a:rPr lang="en-US" sz="2800" dirty="0" smtClean="0"/>
              <a:t>4.8667</a:t>
            </a:r>
          </a:p>
          <a:p>
            <a:r>
              <a:rPr lang="en-US" dirty="0" smtClean="0"/>
              <a:t>LACK OF HR                                                                                                               </a:t>
            </a:r>
            <a:r>
              <a:rPr lang="en-US" sz="2800" dirty="0" smtClean="0"/>
              <a:t>5.000</a:t>
            </a:r>
          </a:p>
          <a:p>
            <a:r>
              <a:rPr lang="en-US" dirty="0" smtClean="0"/>
              <a:t>LACK OF KNOWLEDGE                                                                                           </a:t>
            </a:r>
            <a:r>
              <a:rPr lang="en-US" sz="2800" dirty="0" smtClean="0"/>
              <a:t>4.6067</a:t>
            </a:r>
          </a:p>
          <a:p>
            <a:r>
              <a:rPr lang="en-US" dirty="0" smtClean="0"/>
              <a:t>LACK OF IT                                                                                                                 </a:t>
            </a:r>
            <a:r>
              <a:rPr lang="en-US" sz="2800" dirty="0" smtClean="0"/>
              <a:t>4.7400</a:t>
            </a:r>
          </a:p>
          <a:p>
            <a:r>
              <a:rPr lang="en-US" dirty="0" smtClean="0"/>
              <a:t>LACK CUSTOMER                                                                                                     </a:t>
            </a:r>
            <a:r>
              <a:rPr lang="en-US" sz="2800" dirty="0" smtClean="0"/>
              <a:t>4.5200</a:t>
            </a:r>
          </a:p>
          <a:p>
            <a:r>
              <a:rPr lang="en-US" dirty="0" smtClean="0"/>
              <a:t>LACK OF ECONOMIC                                                                                               </a:t>
            </a:r>
            <a:r>
              <a:rPr lang="en-US" sz="2800" dirty="0" smtClean="0"/>
              <a:t>4.8667  </a:t>
            </a:r>
            <a:r>
              <a:rPr lang="en-US" dirty="0" smtClean="0"/>
              <a:t>           </a:t>
            </a:r>
          </a:p>
          <a:p>
            <a:r>
              <a:rPr lang="en-US" dirty="0" smtClean="0"/>
              <a:t>LACK OF CLEAR REGULATION                                                                              </a:t>
            </a:r>
            <a:r>
              <a:rPr lang="en-US" sz="2800" dirty="0" smtClean="0"/>
              <a:t>4.4133</a:t>
            </a:r>
          </a:p>
          <a:p>
            <a:r>
              <a:rPr lang="en-US" dirty="0" smtClean="0"/>
              <a:t>LACK OF ENVIRONMENTAL PLAN                                                                        </a:t>
            </a:r>
            <a:r>
              <a:rPr lang="en-US" sz="2800" dirty="0" smtClean="0"/>
              <a:t>4.7333</a:t>
            </a:r>
            <a:endParaRPr lang="en-US" sz="2800" dirty="0"/>
          </a:p>
        </p:txBody>
      </p:sp>
      <p:sp>
        <p:nvSpPr>
          <p:cNvPr id="6" name="TextBox 5"/>
          <p:cNvSpPr txBox="1"/>
          <p:nvPr/>
        </p:nvSpPr>
        <p:spPr>
          <a:xfrm>
            <a:off x="29254588" y="19552483"/>
            <a:ext cx="2007393" cy="461665"/>
          </a:xfrm>
          <a:prstGeom prst="rect">
            <a:avLst/>
          </a:prstGeom>
          <a:noFill/>
        </p:spPr>
        <p:txBody>
          <a:bodyPr wrap="square" rtlCol="0">
            <a:spAutoFit/>
          </a:bodyPr>
          <a:lstStyle/>
          <a:p>
            <a:r>
              <a:rPr lang="en-US" dirty="0" smtClean="0"/>
              <a:t>        MEAN</a:t>
            </a:r>
            <a:endParaRPr lang="en-US" dirty="0"/>
          </a:p>
        </p:txBody>
      </p:sp>
      <p:sp>
        <p:nvSpPr>
          <p:cNvPr id="21" name="TextBox 20"/>
          <p:cNvSpPr txBox="1"/>
          <p:nvPr/>
        </p:nvSpPr>
        <p:spPr>
          <a:xfrm>
            <a:off x="11182379" y="26208677"/>
            <a:ext cx="6941639" cy="1569660"/>
          </a:xfrm>
          <a:prstGeom prst="rect">
            <a:avLst/>
          </a:prstGeom>
          <a:solidFill>
            <a:srgbClr val="92D050"/>
          </a:solidFill>
        </p:spPr>
        <p:txBody>
          <a:bodyPr wrap="square" rtlCol="0">
            <a:spAutoFit/>
          </a:bodyPr>
          <a:lstStyle/>
          <a:p>
            <a:endParaRPr lang="en-US" dirty="0"/>
          </a:p>
          <a:p>
            <a:endParaRPr lang="en-US" dirty="0" smtClean="0"/>
          </a:p>
          <a:p>
            <a:endParaRPr lang="en-US" dirty="0"/>
          </a:p>
          <a:p>
            <a:endParaRPr lang="en-US" dirty="0"/>
          </a:p>
        </p:txBody>
      </p:sp>
      <p:graphicFrame>
        <p:nvGraphicFramePr>
          <p:cNvPr id="24" name="Chart 23"/>
          <p:cNvGraphicFramePr/>
          <p:nvPr>
            <p:extLst>
              <p:ext uri="{D42A27DB-BD31-4B8C-83A1-F6EECF244321}">
                <p14:modId xmlns:p14="http://schemas.microsoft.com/office/powerpoint/2010/main" val="2638497741"/>
              </p:ext>
            </p:extLst>
          </p:nvPr>
        </p:nvGraphicFramePr>
        <p:xfrm>
          <a:off x="16972274" y="26624427"/>
          <a:ext cx="8030180" cy="6343054"/>
        </p:xfrm>
        <a:graphic>
          <a:graphicData uri="http://schemas.openxmlformats.org/drawingml/2006/chart">
            <c:chart xmlns:c="http://schemas.openxmlformats.org/drawingml/2006/chart" xmlns:r="http://schemas.openxmlformats.org/officeDocument/2006/relationships" r:id="rId14"/>
          </a:graphicData>
        </a:graphic>
      </p:graphicFrame>
      <p:pic>
        <p:nvPicPr>
          <p:cNvPr id="1069" name="Picture 45"/>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10890867" y="26472841"/>
            <a:ext cx="17130854" cy="68447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71" name="Picture 4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10859336" y="18393865"/>
            <a:ext cx="15205881" cy="85314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6" name="TextBox 25"/>
          <p:cNvSpPr txBox="1"/>
          <p:nvPr/>
        </p:nvSpPr>
        <p:spPr>
          <a:xfrm>
            <a:off x="11182379" y="18443377"/>
            <a:ext cx="3898638" cy="461665"/>
          </a:xfrm>
          <a:prstGeom prst="rect">
            <a:avLst/>
          </a:prstGeom>
          <a:noFill/>
        </p:spPr>
        <p:txBody>
          <a:bodyPr wrap="square" rtlCol="0">
            <a:spAutoFit/>
          </a:bodyPr>
          <a:lstStyle/>
          <a:p>
            <a:r>
              <a:rPr lang="en-US" dirty="0" smtClean="0"/>
              <a:t>IMPORTANT PRACTICE</a:t>
            </a:r>
            <a:endParaRPr lang="en-US" dirty="0"/>
          </a:p>
        </p:txBody>
      </p:sp>
      <p:sp>
        <p:nvSpPr>
          <p:cNvPr id="28" name="TextBox 27"/>
          <p:cNvSpPr txBox="1"/>
          <p:nvPr/>
        </p:nvSpPr>
        <p:spPr>
          <a:xfrm>
            <a:off x="11112762" y="26678402"/>
            <a:ext cx="4432038" cy="646331"/>
          </a:xfrm>
          <a:prstGeom prst="rect">
            <a:avLst/>
          </a:prstGeom>
          <a:noFill/>
        </p:spPr>
        <p:txBody>
          <a:bodyPr wrap="square" rtlCol="0">
            <a:spAutoFit/>
          </a:bodyPr>
          <a:lstStyle/>
          <a:p>
            <a:r>
              <a:rPr lang="en-US" sz="3200" dirty="0" smtClean="0"/>
              <a:t>UNDERSTANDIN</a:t>
            </a:r>
            <a:r>
              <a:rPr lang="en-US" sz="3600" dirty="0" smtClean="0"/>
              <a:t>G</a:t>
            </a:r>
            <a:endParaRPr lang="en-US" sz="3600" dirty="0"/>
          </a:p>
        </p:txBody>
      </p:sp>
      <p:pic>
        <p:nvPicPr>
          <p:cNvPr id="1075" name="Picture 5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25217509" y="32725230"/>
            <a:ext cx="7258993" cy="38796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6" name="Text Box 256"/>
          <p:cNvSpPr txBox="1">
            <a:spLocks noChangeArrowheads="1"/>
          </p:cNvSpPr>
          <p:nvPr/>
        </p:nvSpPr>
        <p:spPr bwMode="auto">
          <a:xfrm>
            <a:off x="25054309" y="36691646"/>
            <a:ext cx="7422191" cy="1815882"/>
          </a:xfrm>
          <a:prstGeom prst="rect">
            <a:avLst/>
          </a:prstGeom>
          <a:solidFill>
            <a:schemeClr val="bg1"/>
          </a:solidFill>
          <a:ln w="57150" cmpd="thinThick">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sz="2800" dirty="0" smtClean="0">
                <a:solidFill>
                  <a:srgbClr val="FF0000"/>
                </a:solidFill>
                <a:effectLst/>
              </a:rPr>
              <a:t>17..4 % are  above 40</a:t>
            </a:r>
          </a:p>
          <a:p>
            <a:pPr>
              <a:spcBef>
                <a:spcPct val="50000"/>
              </a:spcBef>
            </a:pPr>
            <a:r>
              <a:rPr lang="en-US" sz="2800" dirty="0" smtClean="0">
                <a:solidFill>
                  <a:srgbClr val="FF0000"/>
                </a:solidFill>
                <a:effectLst/>
              </a:rPr>
              <a:t>40.</a:t>
            </a:r>
            <a:r>
              <a:rPr lang="en-US" sz="2800" dirty="0" smtClean="0">
                <a:solidFill>
                  <a:srgbClr val="FF0000"/>
                </a:solidFill>
                <a:effectLst/>
              </a:rPr>
              <a:t>3% of  respondents are between 36-40</a:t>
            </a:r>
          </a:p>
          <a:p>
            <a:pPr>
              <a:spcBef>
                <a:spcPct val="50000"/>
              </a:spcBef>
            </a:pPr>
            <a:r>
              <a:rPr lang="en-US" sz="2800" dirty="0" smtClean="0">
                <a:solidFill>
                  <a:srgbClr val="FF0000"/>
                </a:solidFill>
                <a:effectLst/>
              </a:rPr>
              <a:t>70.4 % of  are between the age of  30-35</a:t>
            </a:r>
            <a:endParaRPr lang="en-US" sz="2800" dirty="0">
              <a:solidFill>
                <a:srgbClr val="FF0000"/>
              </a:solidFill>
              <a:effectLst/>
            </a:endParaRPr>
          </a:p>
        </p:txBody>
      </p:sp>
      <p:graphicFrame>
        <p:nvGraphicFramePr>
          <p:cNvPr id="34" name="Table 33"/>
          <p:cNvGraphicFramePr>
            <a:graphicFrameLocks noGrp="1"/>
          </p:cNvGraphicFramePr>
          <p:nvPr>
            <p:extLst>
              <p:ext uri="{D42A27DB-BD31-4B8C-83A1-F6EECF244321}">
                <p14:modId xmlns:p14="http://schemas.microsoft.com/office/powerpoint/2010/main" val="1767209743"/>
              </p:ext>
            </p:extLst>
          </p:nvPr>
        </p:nvGraphicFramePr>
        <p:xfrm>
          <a:off x="24039789" y="26678401"/>
          <a:ext cx="8927493" cy="5976587"/>
        </p:xfrm>
        <a:graphic>
          <a:graphicData uri="http://schemas.openxmlformats.org/drawingml/2006/table">
            <a:tbl>
              <a:tblPr/>
              <a:tblGrid>
                <a:gridCol w="2954115"/>
                <a:gridCol w="865707"/>
                <a:gridCol w="952277"/>
                <a:gridCol w="1125419"/>
                <a:gridCol w="1038848"/>
                <a:gridCol w="1991127"/>
              </a:tblGrid>
              <a:tr h="539814">
                <a:tc>
                  <a:txBody>
                    <a:bodyPr/>
                    <a:lstStyle/>
                    <a:p>
                      <a:pPr marL="0" marR="0">
                        <a:lnSpc>
                          <a:spcPct val="115000"/>
                        </a:lnSpc>
                        <a:spcBef>
                          <a:spcPts val="0"/>
                        </a:spcBef>
                        <a:spcAft>
                          <a:spcPts val="0"/>
                        </a:spcAft>
                      </a:pPr>
                      <a:r>
                        <a:rPr lang="en-US" sz="1200" dirty="0">
                          <a:effectLst/>
                          <a:latin typeface="Times New Roman"/>
                          <a:ea typeface="Calibri"/>
                          <a:cs typeface="Times New Roman"/>
                        </a:rPr>
                        <a:t> </a:t>
                      </a:r>
                      <a:endParaRPr lang="en-US" sz="1100" dirty="0">
                        <a:effectLst/>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ctr">
                        <a:lnSpc>
                          <a:spcPts val="1600"/>
                        </a:lnSpc>
                        <a:spcBef>
                          <a:spcPts val="0"/>
                        </a:spcBef>
                        <a:spcAft>
                          <a:spcPts val="0"/>
                        </a:spcAft>
                      </a:pPr>
                      <a:r>
                        <a:rPr lang="en-US" sz="2400">
                          <a:solidFill>
                            <a:srgbClr val="000000"/>
                          </a:solidFill>
                          <a:effectLst/>
                          <a:latin typeface="Arial"/>
                          <a:ea typeface="Calibri"/>
                          <a:cs typeface="Times New Roman"/>
                        </a:rPr>
                        <a:t>N</a:t>
                      </a:r>
                      <a:endParaRPr lang="en-US" sz="3600">
                        <a:effectLst/>
                        <a:latin typeface="Calibri"/>
                        <a:ea typeface="Calibri"/>
                        <a:cs typeface="Times New Roman"/>
                      </a:endParaRPr>
                    </a:p>
                  </a:txBody>
                  <a:tcPr marL="19050" marR="19050" marT="19050" marB="19050" anchor="b">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ctr">
                        <a:lnSpc>
                          <a:spcPts val="1600"/>
                        </a:lnSpc>
                        <a:spcBef>
                          <a:spcPts val="0"/>
                        </a:spcBef>
                        <a:spcAft>
                          <a:spcPts val="0"/>
                        </a:spcAft>
                      </a:pPr>
                      <a:r>
                        <a:rPr lang="en-US" sz="2400">
                          <a:solidFill>
                            <a:srgbClr val="000000"/>
                          </a:solidFill>
                          <a:effectLst/>
                          <a:latin typeface="Arial"/>
                          <a:ea typeface="Calibri"/>
                          <a:cs typeface="Times New Roman"/>
                        </a:rPr>
                        <a:t>Minimum</a:t>
                      </a:r>
                      <a:endParaRPr lang="en-US" sz="3600">
                        <a:effectLst/>
                        <a:latin typeface="Calibri"/>
                        <a:ea typeface="Calibri"/>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ctr">
                        <a:lnSpc>
                          <a:spcPts val="1600"/>
                        </a:lnSpc>
                        <a:spcBef>
                          <a:spcPts val="0"/>
                        </a:spcBef>
                        <a:spcAft>
                          <a:spcPts val="0"/>
                        </a:spcAft>
                      </a:pPr>
                      <a:r>
                        <a:rPr lang="en-US" sz="2400">
                          <a:solidFill>
                            <a:srgbClr val="000000"/>
                          </a:solidFill>
                          <a:effectLst/>
                          <a:latin typeface="Arial"/>
                          <a:ea typeface="Calibri"/>
                          <a:cs typeface="Times New Roman"/>
                        </a:rPr>
                        <a:t>Maximum</a:t>
                      </a:r>
                      <a:endParaRPr lang="en-US" sz="3600">
                        <a:effectLst/>
                        <a:latin typeface="Calibri"/>
                        <a:ea typeface="Calibri"/>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ctr">
                        <a:lnSpc>
                          <a:spcPts val="1600"/>
                        </a:lnSpc>
                        <a:spcBef>
                          <a:spcPts val="0"/>
                        </a:spcBef>
                        <a:spcAft>
                          <a:spcPts val="0"/>
                        </a:spcAft>
                      </a:pPr>
                      <a:r>
                        <a:rPr lang="en-US" sz="2400">
                          <a:solidFill>
                            <a:srgbClr val="000000"/>
                          </a:solidFill>
                          <a:effectLst/>
                          <a:latin typeface="Arial"/>
                          <a:ea typeface="Calibri"/>
                          <a:cs typeface="Times New Roman"/>
                        </a:rPr>
                        <a:t>Mean</a:t>
                      </a:r>
                      <a:endParaRPr lang="en-US" sz="3600">
                        <a:effectLst/>
                        <a:latin typeface="Calibri"/>
                        <a:ea typeface="Calibri"/>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c>
                  <a:txBody>
                    <a:bodyPr/>
                    <a:lstStyle/>
                    <a:p>
                      <a:pPr marL="0" marR="0" algn="ctr">
                        <a:lnSpc>
                          <a:spcPts val="1600"/>
                        </a:lnSpc>
                        <a:spcBef>
                          <a:spcPts val="0"/>
                        </a:spcBef>
                        <a:spcAft>
                          <a:spcPts val="0"/>
                        </a:spcAft>
                      </a:pPr>
                      <a:r>
                        <a:rPr lang="en-US" sz="2400" dirty="0">
                          <a:solidFill>
                            <a:srgbClr val="000000"/>
                          </a:solidFill>
                          <a:effectLst/>
                          <a:latin typeface="Arial"/>
                          <a:ea typeface="Calibri"/>
                          <a:cs typeface="Times New Roman"/>
                        </a:rPr>
                        <a:t>Std. Deviation</a:t>
                      </a:r>
                      <a:endParaRPr lang="en-US" sz="3600" dirty="0">
                        <a:effectLst/>
                        <a:latin typeface="Calibri"/>
                        <a:ea typeface="Calibri"/>
                        <a:cs typeface="Times New Roman"/>
                      </a:endParaRPr>
                    </a:p>
                  </a:txBody>
                  <a:tcPr marL="19050" marR="19050" marT="19050" marB="19050" anchor="b">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w="28575" cap="flat" cmpd="sng" algn="ctr">
                      <a:solidFill>
                        <a:srgbClr val="000000"/>
                      </a:solidFill>
                      <a:prstDash val="solid"/>
                      <a:round/>
                      <a:headEnd type="none" w="med" len="med"/>
                      <a:tailEnd type="none" w="med" len="med"/>
                    </a:lnB>
                    <a:solidFill>
                      <a:srgbClr val="FFFFFF"/>
                    </a:solidFill>
                  </a:tcPr>
                </a:tc>
              </a:tr>
              <a:tr h="524359">
                <a:tc>
                  <a:txBody>
                    <a:bodyPr/>
                    <a:lstStyle/>
                    <a:p>
                      <a:pPr marL="0" marR="0">
                        <a:lnSpc>
                          <a:spcPts val="1600"/>
                        </a:lnSpc>
                        <a:spcBef>
                          <a:spcPts val="0"/>
                        </a:spcBef>
                        <a:spcAft>
                          <a:spcPts val="0"/>
                        </a:spcAft>
                      </a:pPr>
                      <a:r>
                        <a:rPr lang="en-US" sz="2400">
                          <a:solidFill>
                            <a:srgbClr val="000000"/>
                          </a:solidFill>
                          <a:effectLst/>
                          <a:latin typeface="Arial"/>
                          <a:ea typeface="Calibri"/>
                          <a:cs typeface="Times New Roman"/>
                        </a:rPr>
                        <a:t>FUTURE1 (future alternative fuels)</a:t>
                      </a:r>
                      <a:endParaRPr lang="en-US" sz="3600">
                        <a:effectLst/>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150</a:t>
                      </a:r>
                      <a:endParaRPr lang="en-US" sz="3600" dirty="0">
                        <a:effectLst/>
                        <a:latin typeface="Calibri"/>
                        <a:ea typeface="Calibri"/>
                        <a:cs typeface="Times New Roman"/>
                      </a:endParaRPr>
                    </a:p>
                  </a:txBody>
                  <a:tcPr marL="19050" marR="19050" marT="19050" marB="1905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1.00</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5.00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1.3667</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1.13762</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w="28575" cap="flat" cmpd="sng" algn="ctr">
                      <a:solidFill>
                        <a:srgbClr val="000000"/>
                      </a:solidFill>
                      <a:prstDash val="solid"/>
                      <a:round/>
                      <a:headEnd type="none" w="med" len="med"/>
                      <a:tailEnd type="none" w="med" len="med"/>
                    </a:lnT>
                    <a:lnB>
                      <a:noFill/>
                    </a:lnB>
                    <a:solidFill>
                      <a:srgbClr val="FFFFFF"/>
                    </a:solidFill>
                  </a:tcPr>
                </a:tc>
              </a:tr>
              <a:tr h="524359">
                <a:tc>
                  <a:txBody>
                    <a:bodyPr/>
                    <a:lstStyle/>
                    <a:p>
                      <a:pPr marL="0" marR="0">
                        <a:lnSpc>
                          <a:spcPts val="1600"/>
                        </a:lnSpc>
                        <a:spcBef>
                          <a:spcPts val="0"/>
                        </a:spcBef>
                        <a:spcAft>
                          <a:spcPts val="0"/>
                        </a:spcAft>
                      </a:pPr>
                      <a:r>
                        <a:rPr lang="en-US" sz="2400">
                          <a:solidFill>
                            <a:srgbClr val="000000"/>
                          </a:solidFill>
                          <a:effectLst/>
                          <a:latin typeface="Arial"/>
                          <a:ea typeface="Calibri"/>
                          <a:cs typeface="Times New Roman"/>
                        </a:rPr>
                        <a:t>FUTURE2(modification vehicles)</a:t>
                      </a:r>
                      <a:endParaRPr lang="en-US" sz="3600">
                        <a:effectLst/>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150</a:t>
                      </a:r>
                      <a:endParaRPr lang="en-US" sz="3600">
                        <a:effectLst/>
                        <a:latin typeface="Calibri"/>
                        <a:ea typeface="Calibri"/>
                        <a:cs typeface="Times New Roman"/>
                      </a:endParaRPr>
                    </a:p>
                  </a:txBody>
                  <a:tcPr marL="19050" marR="19050" marT="19050" marB="1905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5.00</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5.00</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5.0000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.00000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524359">
                <a:tc>
                  <a:txBody>
                    <a:bodyPr/>
                    <a:lstStyle/>
                    <a:p>
                      <a:pPr marL="0" marR="0">
                        <a:lnSpc>
                          <a:spcPts val="1600"/>
                        </a:lnSpc>
                        <a:spcBef>
                          <a:spcPts val="0"/>
                        </a:spcBef>
                        <a:spcAft>
                          <a:spcPts val="0"/>
                        </a:spcAft>
                      </a:pPr>
                      <a:r>
                        <a:rPr lang="en-US" sz="2400">
                          <a:solidFill>
                            <a:srgbClr val="000000"/>
                          </a:solidFill>
                          <a:effectLst/>
                          <a:latin typeface="Arial"/>
                          <a:ea typeface="Calibri"/>
                          <a:cs typeface="Times New Roman"/>
                        </a:rPr>
                        <a:t>FUTURE3(eco-driving)</a:t>
                      </a:r>
                      <a:endParaRPr lang="en-US" sz="3600">
                        <a:effectLst/>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150</a:t>
                      </a:r>
                      <a:endParaRPr lang="en-US" sz="3600">
                        <a:effectLst/>
                        <a:latin typeface="Calibri"/>
                        <a:ea typeface="Calibri"/>
                        <a:cs typeface="Times New Roman"/>
                      </a:endParaRPr>
                    </a:p>
                  </a:txBody>
                  <a:tcPr marL="19050" marR="19050" marT="19050" marB="1905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5.00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4.6867</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.91326</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965924">
                <a:tc>
                  <a:txBody>
                    <a:bodyPr/>
                    <a:lstStyle/>
                    <a:p>
                      <a:pPr marL="0" marR="0">
                        <a:lnSpc>
                          <a:spcPts val="1600"/>
                        </a:lnSpc>
                        <a:spcBef>
                          <a:spcPts val="0"/>
                        </a:spcBef>
                        <a:spcAft>
                          <a:spcPts val="0"/>
                        </a:spcAft>
                      </a:pPr>
                      <a:r>
                        <a:rPr lang="en-US" sz="2400" dirty="0">
                          <a:solidFill>
                            <a:srgbClr val="000000"/>
                          </a:solidFill>
                          <a:effectLst/>
                          <a:latin typeface="Arial"/>
                          <a:ea typeface="Calibri"/>
                          <a:cs typeface="Times New Roman"/>
                        </a:rPr>
                        <a:t>FUTURE4(recurrent environmental)</a:t>
                      </a:r>
                      <a:endParaRPr lang="en-US" sz="3600" dirty="0">
                        <a:effectLst/>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150</a:t>
                      </a:r>
                      <a:endParaRPr lang="en-US" sz="3600">
                        <a:effectLst/>
                        <a:latin typeface="Calibri"/>
                        <a:ea typeface="Calibri"/>
                        <a:cs typeface="Times New Roman"/>
                      </a:endParaRPr>
                    </a:p>
                  </a:txBody>
                  <a:tcPr marL="19050" marR="19050" marT="19050" marB="1905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5.00</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4.6600</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.93285</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965924">
                <a:tc>
                  <a:txBody>
                    <a:bodyPr/>
                    <a:lstStyle/>
                    <a:p>
                      <a:pPr marL="0" marR="0">
                        <a:lnSpc>
                          <a:spcPts val="1600"/>
                        </a:lnSpc>
                        <a:spcBef>
                          <a:spcPts val="0"/>
                        </a:spcBef>
                        <a:spcAft>
                          <a:spcPts val="0"/>
                        </a:spcAft>
                      </a:pPr>
                      <a:r>
                        <a:rPr lang="en-US" sz="2400">
                          <a:solidFill>
                            <a:srgbClr val="000000"/>
                          </a:solidFill>
                          <a:effectLst/>
                          <a:latin typeface="Arial"/>
                          <a:ea typeface="Calibri"/>
                          <a:cs typeface="Times New Roman"/>
                        </a:rPr>
                        <a:t>FUTURE5</a:t>
                      </a:r>
                      <a:r>
                        <a:rPr lang="en-US" sz="3600">
                          <a:effectLst/>
                          <a:latin typeface="Calibri"/>
                          <a:ea typeface="Calibri"/>
                          <a:cs typeface="Times New Roman"/>
                        </a:rPr>
                        <a:t> (</a:t>
                      </a:r>
                      <a:r>
                        <a:rPr lang="en-US" sz="2400">
                          <a:solidFill>
                            <a:srgbClr val="000000"/>
                          </a:solidFill>
                          <a:effectLst/>
                          <a:latin typeface="Arial"/>
                          <a:ea typeface="Calibri"/>
                          <a:cs typeface="Times New Roman"/>
                        </a:rPr>
                        <a:t>Switch to less energy intensive transport modes )</a:t>
                      </a:r>
                      <a:endParaRPr lang="en-US" sz="3600">
                        <a:effectLst/>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150</a:t>
                      </a:r>
                      <a:endParaRPr lang="en-US" sz="3600">
                        <a:effectLst/>
                        <a:latin typeface="Calibri"/>
                        <a:ea typeface="Calibri"/>
                        <a:cs typeface="Times New Roman"/>
                      </a:endParaRPr>
                    </a:p>
                  </a:txBody>
                  <a:tcPr marL="19050" marR="19050" marT="19050" marB="1905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5.00</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4.8333</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.78933</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965924">
                <a:tc>
                  <a:txBody>
                    <a:bodyPr/>
                    <a:lstStyle/>
                    <a:p>
                      <a:pPr marL="0" marR="0">
                        <a:lnSpc>
                          <a:spcPts val="1600"/>
                        </a:lnSpc>
                        <a:spcBef>
                          <a:spcPts val="0"/>
                        </a:spcBef>
                        <a:spcAft>
                          <a:spcPts val="0"/>
                        </a:spcAft>
                      </a:pPr>
                      <a:r>
                        <a:rPr lang="en-US" sz="2400">
                          <a:solidFill>
                            <a:srgbClr val="000000"/>
                          </a:solidFill>
                          <a:effectLst/>
                          <a:latin typeface="Arial"/>
                          <a:ea typeface="Calibri"/>
                          <a:cs typeface="Times New Roman"/>
                        </a:rPr>
                        <a:t>FUTURE6(Greater use of intermodal transport)</a:t>
                      </a:r>
                      <a:endParaRPr lang="en-US" sz="3600">
                        <a:effectLst/>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150</a:t>
                      </a:r>
                      <a:endParaRPr lang="en-US" sz="3600">
                        <a:effectLst/>
                        <a:latin typeface="Calibri"/>
                        <a:ea typeface="Calibri"/>
                        <a:cs typeface="Times New Roman"/>
                      </a:endParaRPr>
                    </a:p>
                  </a:txBody>
                  <a:tcPr marL="19050" marR="19050" marT="19050" marB="1905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5.00</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4.5133</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.95353</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r h="965924">
                <a:tc>
                  <a:txBody>
                    <a:bodyPr/>
                    <a:lstStyle/>
                    <a:p>
                      <a:pPr marL="0" marR="0">
                        <a:lnSpc>
                          <a:spcPts val="1600"/>
                        </a:lnSpc>
                        <a:spcBef>
                          <a:spcPts val="0"/>
                        </a:spcBef>
                        <a:spcAft>
                          <a:spcPts val="0"/>
                        </a:spcAft>
                      </a:pPr>
                      <a:r>
                        <a:rPr lang="en-US" sz="2400" dirty="0">
                          <a:solidFill>
                            <a:srgbClr val="000000"/>
                          </a:solidFill>
                          <a:effectLst/>
                          <a:latin typeface="Arial"/>
                          <a:ea typeface="Calibri"/>
                          <a:cs typeface="Times New Roman"/>
                        </a:rPr>
                        <a:t>FUTURE7(Measures to improve vehicle loading)</a:t>
                      </a:r>
                      <a:endParaRPr lang="en-US" sz="3600" dirty="0">
                        <a:effectLst/>
                        <a:latin typeface="Calibri"/>
                        <a:ea typeface="Calibri"/>
                        <a:cs typeface="Times New Roman"/>
                      </a:endParaRPr>
                    </a:p>
                  </a:txBody>
                  <a:tcPr marL="19050" marR="19050" marT="19050" marB="19050">
                    <a:lnL w="28575"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150</a:t>
                      </a:r>
                      <a:endParaRPr lang="en-US" sz="3600">
                        <a:effectLst/>
                        <a:latin typeface="Calibri"/>
                        <a:ea typeface="Calibri"/>
                        <a:cs typeface="Times New Roman"/>
                      </a:endParaRPr>
                    </a:p>
                  </a:txBody>
                  <a:tcPr marL="19050" marR="19050" marT="19050" marB="19050" anchor="ctr">
                    <a:lnL w="28575"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3.00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a:solidFill>
                            <a:srgbClr val="000000"/>
                          </a:solidFill>
                          <a:effectLst/>
                          <a:latin typeface="Arial"/>
                          <a:ea typeface="Calibri"/>
                          <a:cs typeface="Times New Roman"/>
                        </a:rPr>
                        <a:t>5.00</a:t>
                      </a:r>
                      <a:endParaRPr lang="en-US" sz="360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4.7333</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algn="r">
                        <a:lnSpc>
                          <a:spcPts val="1600"/>
                        </a:lnSpc>
                        <a:spcBef>
                          <a:spcPts val="0"/>
                        </a:spcBef>
                        <a:spcAft>
                          <a:spcPts val="0"/>
                        </a:spcAft>
                      </a:pPr>
                      <a:r>
                        <a:rPr lang="en-US" sz="2400" dirty="0">
                          <a:solidFill>
                            <a:srgbClr val="000000"/>
                          </a:solidFill>
                          <a:effectLst/>
                          <a:latin typeface="Arial"/>
                          <a:ea typeface="Calibri"/>
                          <a:cs typeface="Times New Roman"/>
                        </a:rPr>
                        <a:t>.68215</a:t>
                      </a:r>
                      <a:endParaRPr lang="en-US" sz="3600" dirty="0">
                        <a:effectLst/>
                        <a:latin typeface="Calibri"/>
                        <a:ea typeface="Calibri"/>
                        <a:cs typeface="Times New Roman"/>
                      </a:endParaRPr>
                    </a:p>
                  </a:txBody>
                  <a:tcPr marL="19050" marR="19050" marT="19050" marB="19050" anchor="ctr">
                    <a:lnL w="12700" cap="flat" cmpd="sng" algn="ctr">
                      <a:solidFill>
                        <a:srgbClr val="000000"/>
                      </a:solidFill>
                      <a:prstDash val="solid"/>
                      <a:round/>
                      <a:headEnd type="none" w="med" len="med"/>
                      <a:tailEnd type="none" w="med" len="med"/>
                    </a:lnL>
                    <a:lnR w="28575" cap="flat" cmpd="sng" algn="ctr">
                      <a:solidFill>
                        <a:srgbClr val="000000"/>
                      </a:solidFill>
                      <a:prstDash val="solid"/>
                      <a:round/>
                      <a:headEnd type="none" w="med" len="med"/>
                      <a:tailEnd type="none" w="med" len="med"/>
                    </a:lnR>
                    <a:lnT>
                      <a:noFill/>
                    </a:lnT>
                    <a:lnB>
                      <a:noFill/>
                    </a:lnB>
                    <a:solidFill>
                      <a:srgbClr val="FFFFFF"/>
                    </a:solidFill>
                  </a:tcPr>
                </a:tc>
              </a:tr>
            </a:tbl>
          </a:graphicData>
        </a:graphic>
      </p:graphicFrame>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3532</TotalTime>
  <Words>1027</Words>
  <Application>Microsoft Office PowerPoint</Application>
  <PresentationFormat>Custom</PresentationFormat>
  <Paragraphs>121</Paragraphs>
  <Slides>1</Slides>
  <Notes>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3" baseType="lpstr">
      <vt:lpstr>Default Design</vt:lpstr>
      <vt:lpstr>Packager Shell Object</vt:lpstr>
      <vt:lpstr>PowerPoint Presentation</vt:lpstr>
    </vt:vector>
  </TitlesOfParts>
  <Company>P&amp;D Graphics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User</cp:lastModifiedBy>
  <cp:revision>109</cp:revision>
  <cp:lastPrinted>2000-08-03T00:31:24Z</cp:lastPrinted>
  <dcterms:created xsi:type="dcterms:W3CDTF">2000-02-09T15:01:13Z</dcterms:created>
  <dcterms:modified xsi:type="dcterms:W3CDTF">2015-11-28T19:20:04Z</dcterms:modified>
</cp:coreProperties>
</file>