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p15:guide id="1" orient="horz" pos="10944">
          <p15:clr>
            <a:srgbClr val="A4A3A4"/>
          </p15:clr>
        </p15:guide>
        <p15:guide id="2" pos="10368">
          <p15:clr>
            <a:srgbClr val="A4A3A4"/>
          </p15:clr>
        </p15:guide>
      </p15:sldGuideLst>
    </p:ext>
    <p:ext uri="{2D200454-40CA-4A62-9FC3-DE9A4176ACB9}">
      <p15:notesGuideLst xmlns:p15="http://schemas.microsoft.com/office/powerpoint/2012/main">
        <p15:guide id="1" orient="horz" pos="2910">
          <p15:clr>
            <a:srgbClr val="A4A3A4"/>
          </p15:clr>
        </p15:guide>
        <p15:guide id="2" pos="211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C94F8C"/>
    <a:srgbClr val="FF66FF"/>
    <a:srgbClr val="CCCCFF"/>
    <a:srgbClr val="3399FF"/>
    <a:srgbClr val="333399"/>
    <a:srgbClr val="E4D7E7"/>
    <a:srgbClr val="E2CCE0"/>
    <a:srgbClr val="DCC2CD"/>
    <a:srgbClr val="CFC8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 d="100"/>
          <a:sy n="10" d="100"/>
        </p:scale>
        <p:origin x="2676" y="234"/>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85298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1" name="Text Box 233"/>
          <p:cNvSpPr txBox="1">
            <a:spLocks noChangeArrowheads="1"/>
          </p:cNvSpPr>
          <p:nvPr/>
        </p:nvSpPr>
        <p:spPr bwMode="auto">
          <a:xfrm>
            <a:off x="10907486" y="11811000"/>
            <a:ext cx="21391562" cy="24868346"/>
          </a:xfrm>
          <a:prstGeom prst="rect">
            <a:avLst/>
          </a:prstGeom>
          <a:ln>
            <a:headEnd/>
            <a:tailEnd/>
          </a:ln>
          <a:extLst/>
        </p:spPr>
        <p:style>
          <a:lnRef idx="2">
            <a:schemeClr val="accent1"/>
          </a:lnRef>
          <a:fillRef idx="1">
            <a:schemeClr val="lt1"/>
          </a:fillRef>
          <a:effectRef idx="0">
            <a:schemeClr val="accent1"/>
          </a:effectRef>
          <a:fontRef idx="minor">
            <a:schemeClr val="dk1"/>
          </a:fontRef>
        </p:style>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endParaRPr lang="en-US" sz="4000" dirty="0" smtClean="0">
              <a:effectLst/>
            </a:endParaRPr>
          </a:p>
          <a:p>
            <a:endParaRPr lang="en-US" sz="2800" dirty="0">
              <a:solidFill>
                <a:srgbClr val="FF0000"/>
              </a:solidFill>
              <a:effectLst/>
            </a:endParaRPr>
          </a:p>
          <a:p>
            <a:r>
              <a:rPr lang="en-US" sz="4000" dirty="0" smtClean="0">
                <a:solidFill>
                  <a:schemeClr val="tx1">
                    <a:lumMod val="95000"/>
                    <a:lumOff val="5000"/>
                  </a:schemeClr>
                </a:solidFill>
                <a:effectLst/>
              </a:rPr>
              <a:t>Objective 1: the</a:t>
            </a:r>
            <a:r>
              <a:rPr lang="en-US" sz="4000" dirty="0">
                <a:solidFill>
                  <a:schemeClr val="tx1">
                    <a:lumMod val="95000"/>
                    <a:lumOff val="5000"/>
                  </a:schemeClr>
                </a:solidFill>
                <a:effectLst/>
              </a:rPr>
              <a:t> </a:t>
            </a:r>
            <a:r>
              <a:rPr lang="en-US" sz="4000" dirty="0" smtClean="0">
                <a:solidFill>
                  <a:schemeClr val="tx1">
                    <a:lumMod val="95000"/>
                    <a:lumOff val="5000"/>
                  </a:schemeClr>
                </a:solidFill>
                <a:effectLst/>
              </a:rPr>
              <a:t>applicability of marketing mix strategy  at </a:t>
            </a:r>
            <a:r>
              <a:rPr lang="en-US" sz="4000" dirty="0" err="1" smtClean="0">
                <a:solidFill>
                  <a:schemeClr val="tx1">
                    <a:lumMod val="95000"/>
                    <a:lumOff val="5000"/>
                  </a:schemeClr>
                </a:solidFill>
                <a:effectLst/>
              </a:rPr>
              <a:t>As’ari</a:t>
            </a:r>
            <a:r>
              <a:rPr lang="en-US" sz="4000" dirty="0" smtClean="0">
                <a:solidFill>
                  <a:schemeClr val="tx1">
                    <a:lumMod val="95000"/>
                    <a:lumOff val="5000"/>
                  </a:schemeClr>
                </a:solidFill>
                <a:effectLst/>
              </a:rPr>
              <a:t> </a:t>
            </a:r>
            <a:r>
              <a:rPr lang="en-US" sz="4000" dirty="0" err="1" smtClean="0">
                <a:solidFill>
                  <a:schemeClr val="tx1">
                    <a:lumMod val="95000"/>
                    <a:lumOff val="5000"/>
                  </a:schemeClr>
                </a:solidFill>
                <a:effectLst/>
              </a:rPr>
              <a:t>keropok</a:t>
            </a:r>
            <a:r>
              <a:rPr lang="en-US" sz="4000" dirty="0" smtClean="0">
                <a:solidFill>
                  <a:schemeClr val="tx1">
                    <a:lumMod val="95000"/>
                    <a:lumOff val="5000"/>
                  </a:schemeClr>
                </a:solidFill>
                <a:effectLst/>
              </a:rPr>
              <a:t> </a:t>
            </a:r>
            <a:r>
              <a:rPr lang="en-US" sz="4000" dirty="0" err="1" smtClean="0">
                <a:solidFill>
                  <a:schemeClr val="tx1">
                    <a:lumMod val="95000"/>
                    <a:lumOff val="5000"/>
                  </a:schemeClr>
                </a:solidFill>
                <a:effectLst/>
              </a:rPr>
              <a:t>lekor</a:t>
            </a:r>
            <a:endParaRPr lang="en-US" sz="4000" dirty="0" smtClean="0">
              <a:solidFill>
                <a:schemeClr val="tx1">
                  <a:lumMod val="95000"/>
                  <a:lumOff val="5000"/>
                </a:schemeClr>
              </a:solidFill>
              <a:effectLst/>
            </a:endParaRPr>
          </a:p>
          <a:p>
            <a:endParaRPr lang="en-US" sz="2800" dirty="0">
              <a:solidFill>
                <a:schemeClr val="tx1">
                  <a:lumMod val="95000"/>
                  <a:lumOff val="5000"/>
                </a:schemeClr>
              </a:solidFill>
              <a:effectLst/>
            </a:endParaRPr>
          </a:p>
          <a:p>
            <a:endParaRPr lang="en-US" sz="2800" dirty="0">
              <a:solidFill>
                <a:schemeClr val="tx1">
                  <a:lumMod val="95000"/>
                  <a:lumOff val="5000"/>
                </a:schemeClr>
              </a:solidFill>
              <a:effectLst/>
            </a:endParaRPr>
          </a:p>
          <a:p>
            <a:endParaRPr lang="en-US" sz="2800" dirty="0" smtClean="0">
              <a:solidFill>
                <a:srgbClr val="FF0000"/>
              </a:solidFill>
              <a:effectLst/>
            </a:endParaRPr>
          </a:p>
          <a:p>
            <a:endParaRPr lang="en-US" sz="2800" dirty="0" smtClean="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r>
              <a:rPr lang="en-US" sz="2800" dirty="0" smtClean="0">
                <a:solidFill>
                  <a:schemeClr val="tx1">
                    <a:lumMod val="95000"/>
                    <a:lumOff val="5000"/>
                  </a:schemeClr>
                </a:solidFill>
                <a:effectLst/>
              </a:rPr>
              <a:t>  </a:t>
            </a:r>
            <a:r>
              <a:rPr lang="en-US" sz="2800" dirty="0" smtClean="0">
                <a:solidFill>
                  <a:schemeClr val="tx1">
                    <a:lumMod val="95000"/>
                    <a:lumOff val="5000"/>
                  </a:schemeClr>
                </a:solidFill>
                <a:effectLst/>
              </a:rPr>
              <a:t> </a:t>
            </a:r>
          </a:p>
          <a:p>
            <a:r>
              <a:rPr lang="en-US" sz="2800" dirty="0" smtClean="0">
                <a:solidFill>
                  <a:schemeClr val="tx1">
                    <a:lumMod val="95000"/>
                    <a:lumOff val="5000"/>
                  </a:schemeClr>
                </a:solidFill>
                <a:effectLst/>
              </a:rPr>
              <a:t> </a:t>
            </a:r>
            <a:endParaRPr lang="en-US" sz="2800" dirty="0">
              <a:solidFill>
                <a:schemeClr val="tx1">
                  <a:lumMod val="95000"/>
                  <a:lumOff val="5000"/>
                </a:schemeClr>
              </a:solidFill>
              <a:effectLst/>
            </a:endParaRPr>
          </a:p>
          <a:p>
            <a:r>
              <a:rPr lang="en-US" sz="2800" dirty="0" smtClean="0">
                <a:solidFill>
                  <a:srgbClr val="FF0000"/>
                </a:solidFill>
                <a:effectLst/>
              </a:rPr>
              <a:t>                                                                                     </a:t>
            </a:r>
            <a:endParaRPr lang="en-US" sz="3600" dirty="0" smtClean="0">
              <a:effectLst/>
            </a:endParaRPr>
          </a:p>
          <a:p>
            <a:endParaRPr lang="en-US" sz="2800" dirty="0">
              <a:solidFill>
                <a:srgbClr val="FF0000"/>
              </a:solidFill>
              <a:effectLst/>
            </a:endParaRPr>
          </a:p>
          <a:p>
            <a:r>
              <a:rPr lang="en-US" sz="4000" dirty="0">
                <a:solidFill>
                  <a:schemeClr val="tx1">
                    <a:lumMod val="95000"/>
                    <a:lumOff val="5000"/>
                  </a:schemeClr>
                </a:solidFill>
                <a:effectLst/>
              </a:rPr>
              <a:t>Objective 2: the effect of applying new strategy in business help increase the revenue with faster </a:t>
            </a:r>
          </a:p>
          <a:p>
            <a:endParaRPr lang="en-US" sz="2800" dirty="0" smtClean="0">
              <a:solidFill>
                <a:srgbClr val="FF0000"/>
              </a:solidFill>
              <a:effectLst/>
            </a:endParaRPr>
          </a:p>
          <a:p>
            <a:endParaRPr lang="en-US" sz="2800" dirty="0">
              <a:solidFill>
                <a:srgbClr val="FF0000"/>
              </a:solidFill>
              <a:effectLst/>
            </a:endParaRPr>
          </a:p>
          <a:p>
            <a:endParaRPr lang="en-US" sz="2800" dirty="0">
              <a:solidFill>
                <a:srgbClr val="FF0000"/>
              </a:solidFill>
              <a:effectLst/>
            </a:endParaRPr>
          </a:p>
          <a:p>
            <a:endParaRPr lang="en-US" sz="2800" dirty="0">
              <a:solidFill>
                <a:srgbClr val="FF0000"/>
              </a:solidFill>
              <a:effectLst/>
            </a:endParaRPr>
          </a:p>
          <a:p>
            <a:endParaRPr lang="en-US" sz="2800" dirty="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smtClean="0">
              <a:solidFill>
                <a:srgbClr val="FF0000"/>
              </a:solidFill>
              <a:effectLst/>
            </a:endParaRPr>
          </a:p>
          <a:p>
            <a:r>
              <a:rPr lang="en-US" sz="3600" dirty="0" smtClean="0">
                <a:effectLst/>
              </a:rPr>
              <a:t>                                                                </a:t>
            </a: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smtClean="0">
              <a:solidFill>
                <a:srgbClr val="FF0000"/>
              </a:solidFill>
              <a:effectLst/>
            </a:endParaRPr>
          </a:p>
          <a:p>
            <a:r>
              <a:rPr lang="en-US" sz="6600" b="1" i="1" dirty="0" smtClean="0">
                <a:solidFill>
                  <a:schemeClr val="tx1">
                    <a:lumMod val="95000"/>
                    <a:lumOff val="5000"/>
                  </a:schemeClr>
                </a:solidFill>
                <a:effectLst/>
              </a:rPr>
              <a:t>DIFFERENT ANNUAL SALES DATA </a:t>
            </a:r>
          </a:p>
          <a:p>
            <a:endParaRPr lang="en-US" sz="2800" dirty="0">
              <a:solidFill>
                <a:srgbClr val="FF0000"/>
              </a:solidFill>
              <a:effectLst/>
            </a:endParaRPr>
          </a:p>
          <a:p>
            <a:r>
              <a:rPr lang="en-US" sz="3600" dirty="0">
                <a:effectLst/>
              </a:rPr>
              <a:t> </a:t>
            </a:r>
            <a:r>
              <a:rPr lang="en-US" sz="3600" dirty="0" smtClean="0">
                <a:effectLst/>
              </a:rPr>
              <a:t>                                                                  </a:t>
            </a:r>
          </a:p>
          <a:p>
            <a:r>
              <a:rPr lang="en-US" sz="6000" dirty="0" smtClean="0">
                <a:solidFill>
                  <a:srgbClr val="FF0000"/>
                </a:solidFill>
                <a:effectLst/>
              </a:rPr>
              <a:t>                                                                                          </a:t>
            </a: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r>
              <a:rPr lang="en-US" sz="2800" dirty="0" smtClean="0">
                <a:solidFill>
                  <a:srgbClr val="FF0000"/>
                </a:solidFill>
                <a:effectLst/>
              </a:rPr>
              <a:t>                                                    </a:t>
            </a:r>
            <a:r>
              <a:rPr lang="en-US" sz="4000" dirty="0" smtClean="0">
                <a:effectLst/>
              </a:rPr>
              <a:t>                    </a:t>
            </a:r>
            <a:endParaRPr lang="en-US" sz="4000" dirty="0">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p:txBody>
      </p:sp>
      <p:sp>
        <p:nvSpPr>
          <p:cNvPr id="2284" name="Text Box 236"/>
          <p:cNvSpPr txBox="1">
            <a:spLocks noChangeArrowheads="1"/>
          </p:cNvSpPr>
          <p:nvPr/>
        </p:nvSpPr>
        <p:spPr bwMode="auto">
          <a:xfrm>
            <a:off x="771525" y="11887200"/>
            <a:ext cx="9753600" cy="5232412"/>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a:buFont typeface="Wingdings" panose="05000000000000000000" pitchFamily="2" charset="2"/>
              <a:buChar char="ü"/>
            </a:pPr>
            <a:r>
              <a:rPr lang="en-US" sz="4800" dirty="0">
                <a:effectLst/>
              </a:rPr>
              <a:t> </a:t>
            </a:r>
            <a:r>
              <a:rPr lang="en-US" sz="4800" dirty="0" smtClean="0">
                <a:effectLst/>
              </a:rPr>
              <a:t>marketing mix is a combination of four element which is Price, Product Place, and Promotion.</a:t>
            </a:r>
          </a:p>
          <a:p>
            <a:pPr marL="685800" indent="-685800">
              <a:buFont typeface="Wingdings" panose="05000000000000000000" pitchFamily="2" charset="2"/>
              <a:buChar char="ü"/>
            </a:pPr>
            <a:r>
              <a:rPr lang="en-US" sz="4800" dirty="0">
                <a:effectLst/>
              </a:rPr>
              <a:t> </a:t>
            </a:r>
            <a:r>
              <a:rPr lang="en-US" sz="4800" dirty="0" smtClean="0">
                <a:effectLst/>
              </a:rPr>
              <a:t>market research will help the business create strong strategies.</a:t>
            </a:r>
          </a:p>
          <a:p>
            <a:pPr marL="685800" indent="-685800">
              <a:buFont typeface="Wingdings" panose="05000000000000000000" pitchFamily="2" charset="2"/>
              <a:buChar char="ü"/>
            </a:pPr>
            <a:r>
              <a:rPr lang="en-US" sz="4800" dirty="0" smtClean="0">
                <a:effectLst/>
              </a:rPr>
              <a:t>Popular brand increase demand from the market. </a:t>
            </a:r>
          </a:p>
        </p:txBody>
      </p:sp>
      <p:sp>
        <p:nvSpPr>
          <p:cNvPr id="2285" name="Text Box 237"/>
          <p:cNvSpPr txBox="1">
            <a:spLocks noChangeArrowheads="1"/>
          </p:cNvSpPr>
          <p:nvPr/>
        </p:nvSpPr>
        <p:spPr bwMode="auto">
          <a:xfrm>
            <a:off x="771525" y="5638800"/>
            <a:ext cx="31592838" cy="769441"/>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4400" b="1" dirty="0">
                <a:solidFill>
                  <a:schemeClr val="tx1">
                    <a:lumMod val="95000"/>
                    <a:lumOff val="5000"/>
                  </a:schemeClr>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771525" y="10873247"/>
            <a:ext cx="9782175" cy="769441"/>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4400" b="1" dirty="0">
                <a:solidFill>
                  <a:schemeClr val="tx1">
                    <a:lumMod val="95000"/>
                    <a:lumOff val="5000"/>
                  </a:schemeClr>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879409" y="36194142"/>
            <a:ext cx="31555224" cy="769441"/>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4400" b="1" dirty="0" smtClean="0">
                <a:solidFill>
                  <a:schemeClr val="tx1">
                    <a:lumMod val="95000"/>
                    <a:lumOff val="5000"/>
                  </a:schemeClr>
                </a:solidFill>
                <a:effectLst>
                  <a:outerShdw blurRad="38100" dist="38100" dir="2700000" algn="tl">
                    <a:srgbClr val="000000"/>
                  </a:outerShdw>
                </a:effectLst>
              </a:rPr>
              <a:t>CONCLUSIONS AND RECOMMENDATION</a:t>
            </a:r>
            <a:endParaRPr lang="en-US" sz="4400" b="1" dirty="0">
              <a:solidFill>
                <a:schemeClr val="tx1">
                  <a:lumMod val="95000"/>
                  <a:lumOff val="5000"/>
                </a:schemeClr>
              </a:solidFill>
              <a:effectLst>
                <a:outerShdw blurRad="38100" dist="38100" dir="2700000" algn="tl">
                  <a:srgbClr val="000000"/>
                </a:outerShdw>
              </a:effectLst>
            </a:endParaRPr>
          </a:p>
        </p:txBody>
      </p:sp>
      <p:sp>
        <p:nvSpPr>
          <p:cNvPr id="2289" name="Rectangle 241"/>
          <p:cNvSpPr>
            <a:spLocks noChangeArrowheads="1"/>
          </p:cNvSpPr>
          <p:nvPr/>
        </p:nvSpPr>
        <p:spPr bwMode="auto">
          <a:xfrm>
            <a:off x="480785" y="468168"/>
            <a:ext cx="31818263" cy="4800600"/>
          </a:xfrm>
          <a:prstGeom prst="rect">
            <a:avLst/>
          </a:prstGeom>
          <a:solidFill>
            <a:schemeClr val="accent1">
              <a:lumMod val="40000"/>
              <a:lumOff val="6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762000" y="760496"/>
            <a:ext cx="33680400" cy="1920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6600" b="1" dirty="0">
                <a:solidFill>
                  <a:srgbClr val="FFBF0B"/>
                </a:solidFill>
                <a:effectLst>
                  <a:outerShdw blurRad="38100" dist="38100" dir="2700000" algn="tl">
                    <a:srgbClr val="000000"/>
                  </a:outerShdw>
                </a:effectLst>
                <a:latin typeface="Arial" charset="0"/>
              </a:rPr>
              <a:t>	</a:t>
            </a:r>
            <a:r>
              <a:rPr lang="en-US" sz="6600" b="1" dirty="0" smtClean="0">
                <a:solidFill>
                  <a:srgbClr val="FFBF0B"/>
                </a:solidFill>
                <a:effectLst>
                  <a:outerShdw blurRad="38100" dist="38100" dir="2700000" algn="tl">
                    <a:srgbClr val="000000"/>
                  </a:outerShdw>
                </a:effectLst>
                <a:latin typeface="Arial" charset="0"/>
              </a:rPr>
              <a:t>THE IMPACT OF MARKETING MIX STRATEGY IN PRODUCT DISTRIBUTION AT AS’ARI KEROPOK LEKOR ,MARANG ,TERANGGANU.</a:t>
            </a:r>
            <a:endParaRPr lang="en-US" sz="6600" b="1" dirty="0">
              <a:solidFill>
                <a:srgbClr val="FFBF0B"/>
              </a:solidFill>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6096000" y="2597150"/>
            <a:ext cx="20878800" cy="1588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5400" dirty="0" smtClean="0">
                <a:solidFill>
                  <a:schemeClr val="tx1">
                    <a:lumMod val="95000"/>
                    <a:lumOff val="5000"/>
                  </a:schemeClr>
                </a:solidFill>
                <a:effectLst>
                  <a:outerShdw blurRad="38100" dist="38100" dir="2700000" algn="tl">
                    <a:srgbClr val="000000"/>
                  </a:outerShdw>
                </a:effectLst>
                <a:latin typeface="Arial" charset="0"/>
              </a:rPr>
              <a:t>FACULTY OF INDUSTRIAL MANAGEMENT</a:t>
            </a:r>
          </a:p>
          <a:p>
            <a:pPr algn="ctr">
              <a:lnSpc>
                <a:spcPct val="90000"/>
              </a:lnSpc>
            </a:pPr>
            <a:endParaRPr lang="en-US" sz="5400" dirty="0">
              <a:solidFill>
                <a:schemeClr val="bg1"/>
              </a:solidFill>
              <a:effectLst>
                <a:outerShdw blurRad="38100" dist="38100" dir="2700000" algn="tl">
                  <a:srgbClr val="000000"/>
                </a:outerShdw>
              </a:effectLst>
              <a:latin typeface="Arial" charset="0"/>
            </a:endParaRPr>
          </a:p>
        </p:txBody>
      </p:sp>
      <p:sp>
        <p:nvSpPr>
          <p:cNvPr id="2292" name="Rectangle 244"/>
          <p:cNvSpPr>
            <a:spLocks noChangeArrowheads="1"/>
          </p:cNvSpPr>
          <p:nvPr/>
        </p:nvSpPr>
        <p:spPr bwMode="auto">
          <a:xfrm>
            <a:off x="228600" y="3505200"/>
            <a:ext cx="31851600" cy="131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4400" dirty="0" smtClean="0">
                <a:solidFill>
                  <a:schemeClr val="tx1">
                    <a:lumMod val="95000"/>
                    <a:lumOff val="5000"/>
                  </a:schemeClr>
                </a:solidFill>
                <a:effectLst>
                  <a:outerShdw blurRad="38100" dist="38100" dir="2700000" algn="tl">
                    <a:srgbClr val="000000"/>
                  </a:outerShdw>
                </a:effectLst>
                <a:latin typeface="Arial" charset="0"/>
              </a:rPr>
              <a:t>NAJWA BT </a:t>
            </a:r>
            <a:r>
              <a:rPr lang="en-US" sz="4400" dirty="0" smtClean="0">
                <a:solidFill>
                  <a:schemeClr val="tx1">
                    <a:lumMod val="95000"/>
                    <a:lumOff val="5000"/>
                  </a:schemeClr>
                </a:solidFill>
                <a:effectLst>
                  <a:outerShdw blurRad="38100" dist="38100" dir="2700000" algn="tl">
                    <a:srgbClr val="000000"/>
                  </a:outerShdw>
                </a:effectLst>
                <a:latin typeface="Arial" charset="0"/>
              </a:rPr>
              <a:t>MHD </a:t>
            </a:r>
            <a:r>
              <a:rPr lang="en-US" sz="4400" dirty="0" smtClean="0">
                <a:solidFill>
                  <a:schemeClr val="tx1">
                    <a:lumMod val="95000"/>
                    <a:lumOff val="5000"/>
                  </a:schemeClr>
                </a:solidFill>
                <a:effectLst>
                  <a:outerShdw blurRad="38100" dist="38100" dir="2700000" algn="tl">
                    <a:srgbClr val="000000"/>
                  </a:outerShdw>
                </a:effectLst>
                <a:latin typeface="Arial" charset="0"/>
              </a:rPr>
              <a:t>SUKIMAN(PB12086)</a:t>
            </a:r>
          </a:p>
          <a:p>
            <a:pPr algn="ctr">
              <a:lnSpc>
                <a:spcPct val="90000"/>
              </a:lnSpc>
            </a:pPr>
            <a:r>
              <a:rPr lang="en-US" sz="4400" dirty="0" smtClean="0">
                <a:solidFill>
                  <a:schemeClr val="tx1">
                    <a:lumMod val="95000"/>
                    <a:lumOff val="5000"/>
                  </a:schemeClr>
                </a:solidFill>
                <a:effectLst>
                  <a:outerShdw blurRad="38100" dist="38100" dir="2700000" algn="tl">
                    <a:srgbClr val="000000"/>
                  </a:outerShdw>
                </a:effectLst>
                <a:latin typeface="Arial" charset="0"/>
              </a:rPr>
              <a:t>SIR WAN NAZRUL  HELMY WAN MOHD ZAIN</a:t>
            </a:r>
            <a:endParaRPr lang="en-US" sz="4400" dirty="0">
              <a:solidFill>
                <a:schemeClr val="tx1">
                  <a:lumMod val="95000"/>
                  <a:lumOff val="5000"/>
                </a:schemeClr>
              </a:solidFill>
              <a:effectLst>
                <a:outerShdw blurRad="38100" dist="38100" dir="2700000" algn="tl">
                  <a:srgbClr val="000000"/>
                </a:outerShdw>
              </a:effectLst>
              <a:latin typeface="Arial" charset="0"/>
            </a:endParaRPr>
          </a:p>
        </p:txBody>
      </p:sp>
      <p:sp>
        <p:nvSpPr>
          <p:cNvPr id="2295" name="Text Box 247"/>
          <p:cNvSpPr txBox="1">
            <a:spLocks noChangeArrowheads="1"/>
          </p:cNvSpPr>
          <p:nvPr/>
        </p:nvSpPr>
        <p:spPr bwMode="auto">
          <a:xfrm>
            <a:off x="761999" y="6604000"/>
            <a:ext cx="31602363" cy="3785652"/>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4800" dirty="0">
                <a:effectLst/>
              </a:rPr>
              <a:t>This research is to study about the relationship between marketing mix strategy which is price, place, product and promotion. This study also, to examined the effectiveness of the marketing mix strategy of business applied. The study run by conducting interviews with a dealer who has just adopted a marketing mix in business . To balance the information from the interview, in-depth study was conducted by observation for a 1 week to customers who buy it. The study also did research on the internet regarding marketing in helping a business to improve </a:t>
            </a:r>
            <a:r>
              <a:rPr lang="en-US" sz="4800" dirty="0" smtClean="0">
                <a:effectLst/>
              </a:rPr>
              <a:t>profitability.</a:t>
            </a:r>
            <a:endParaRPr lang="en-US" sz="4800" dirty="0">
              <a:effectLst/>
            </a:endParaRPr>
          </a:p>
        </p:txBody>
      </p:sp>
      <p:sp>
        <p:nvSpPr>
          <p:cNvPr id="2296" name="Text Box 248"/>
          <p:cNvSpPr txBox="1">
            <a:spLocks noChangeArrowheads="1"/>
          </p:cNvSpPr>
          <p:nvPr/>
        </p:nvSpPr>
        <p:spPr bwMode="auto">
          <a:xfrm>
            <a:off x="761999" y="18628083"/>
            <a:ext cx="9753600" cy="6377340"/>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pPr>
            <a:r>
              <a:rPr lang="en-US" sz="4800" dirty="0" smtClean="0">
                <a:effectLst/>
                <a:cs typeface="Times New Roman" panose="02020603050405020304" pitchFamily="18" charset="0"/>
              </a:rPr>
              <a:t>1-To analyze the applicability of marketing mix strategy at </a:t>
            </a:r>
            <a:r>
              <a:rPr lang="en-US" sz="4800" dirty="0" err="1" smtClean="0">
                <a:effectLst/>
                <a:cs typeface="Times New Roman" panose="02020603050405020304" pitchFamily="18" charset="0"/>
              </a:rPr>
              <a:t>As’ari</a:t>
            </a:r>
            <a:r>
              <a:rPr lang="en-US" sz="4800" dirty="0" smtClean="0">
                <a:effectLst/>
                <a:cs typeface="Times New Roman" panose="02020603050405020304" pitchFamily="18" charset="0"/>
              </a:rPr>
              <a:t> </a:t>
            </a:r>
            <a:r>
              <a:rPr lang="en-US" sz="4800" dirty="0" err="1" smtClean="0">
                <a:effectLst/>
                <a:cs typeface="Times New Roman" panose="02020603050405020304" pitchFamily="18" charset="0"/>
              </a:rPr>
              <a:t>Keropok</a:t>
            </a:r>
            <a:r>
              <a:rPr lang="en-US" sz="4800" dirty="0" smtClean="0">
                <a:effectLst/>
                <a:cs typeface="Times New Roman" panose="02020603050405020304" pitchFamily="18" charset="0"/>
              </a:rPr>
              <a:t> </a:t>
            </a:r>
            <a:r>
              <a:rPr lang="en-US" sz="4800" dirty="0" err="1" smtClean="0">
                <a:effectLst/>
                <a:cs typeface="Times New Roman" panose="02020603050405020304" pitchFamily="18" charset="0"/>
              </a:rPr>
              <a:t>Lekor</a:t>
            </a:r>
            <a:r>
              <a:rPr lang="en-US" sz="4800" dirty="0" smtClean="0">
                <a:effectLst/>
                <a:cs typeface="Times New Roman" panose="02020603050405020304" pitchFamily="18" charset="0"/>
              </a:rPr>
              <a:t>.</a:t>
            </a:r>
            <a:endParaRPr lang="en-US" sz="4800" dirty="0" smtClean="0">
              <a:effectLst/>
              <a:cs typeface="Times New Roman" panose="02020603050405020304" pitchFamily="18" charset="0"/>
            </a:endParaRPr>
          </a:p>
          <a:p>
            <a:pPr eaLnBrk="1" hangingPunct="1">
              <a:lnSpc>
                <a:spcPct val="95000"/>
              </a:lnSpc>
            </a:pPr>
            <a:r>
              <a:rPr lang="en-US" sz="4800" dirty="0" smtClean="0">
                <a:effectLst/>
                <a:cs typeface="Times New Roman" panose="02020603050405020304" pitchFamily="18" charset="0"/>
              </a:rPr>
              <a:t>2-To </a:t>
            </a:r>
            <a:r>
              <a:rPr lang="en-US" sz="4800" dirty="0" err="1" smtClean="0">
                <a:effectLst/>
                <a:cs typeface="Times New Roman" panose="02020603050405020304" pitchFamily="18" charset="0"/>
              </a:rPr>
              <a:t>assese</a:t>
            </a:r>
            <a:r>
              <a:rPr lang="en-US" sz="4800" dirty="0" smtClean="0">
                <a:effectLst/>
                <a:cs typeface="Times New Roman" panose="02020603050405020304" pitchFamily="18" charset="0"/>
              </a:rPr>
              <a:t> the effect of marketing mix strategy to </a:t>
            </a:r>
            <a:r>
              <a:rPr lang="en-US" sz="4800" dirty="0" err="1" smtClean="0">
                <a:effectLst/>
                <a:cs typeface="Times New Roman" panose="02020603050405020304" pitchFamily="18" charset="0"/>
              </a:rPr>
              <a:t>As’ari</a:t>
            </a:r>
            <a:r>
              <a:rPr lang="en-US" sz="4800" dirty="0" smtClean="0">
                <a:effectLst/>
                <a:cs typeface="Times New Roman" panose="02020603050405020304" pitchFamily="18" charset="0"/>
              </a:rPr>
              <a:t> </a:t>
            </a:r>
            <a:r>
              <a:rPr lang="en-US" sz="4800" dirty="0" err="1" smtClean="0">
                <a:effectLst/>
                <a:cs typeface="Times New Roman" panose="02020603050405020304" pitchFamily="18" charset="0"/>
              </a:rPr>
              <a:t>Keropok</a:t>
            </a:r>
            <a:r>
              <a:rPr lang="en-US" sz="4800" dirty="0" smtClean="0">
                <a:effectLst/>
                <a:cs typeface="Times New Roman" panose="02020603050405020304" pitchFamily="18" charset="0"/>
              </a:rPr>
              <a:t> </a:t>
            </a:r>
            <a:r>
              <a:rPr lang="en-US" sz="4800" dirty="0" err="1" smtClean="0">
                <a:effectLst/>
                <a:cs typeface="Times New Roman" panose="02020603050405020304" pitchFamily="18" charset="0"/>
              </a:rPr>
              <a:t>Lekor</a:t>
            </a:r>
            <a:r>
              <a:rPr lang="en-US" sz="4800" dirty="0" smtClean="0">
                <a:effectLst/>
                <a:cs typeface="Times New Roman" panose="02020603050405020304" pitchFamily="18" charset="0"/>
              </a:rPr>
              <a:t> product demand from the market.</a:t>
            </a:r>
            <a:endParaRPr lang="en-US" sz="4800" dirty="0">
              <a:effectLst/>
              <a:cs typeface="Times New Roman" panose="02020603050405020304" pitchFamily="18" charset="0"/>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p:txBody>
      </p:sp>
      <p:sp>
        <p:nvSpPr>
          <p:cNvPr id="2297" name="Text Box 249"/>
          <p:cNvSpPr txBox="1">
            <a:spLocks noChangeArrowheads="1"/>
          </p:cNvSpPr>
          <p:nvPr/>
        </p:nvSpPr>
        <p:spPr bwMode="auto">
          <a:xfrm>
            <a:off x="734960" y="17484820"/>
            <a:ext cx="9753600" cy="769441"/>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4400" b="1" dirty="0" smtClean="0">
                <a:solidFill>
                  <a:schemeClr val="tx1">
                    <a:lumMod val="95000"/>
                    <a:lumOff val="5000"/>
                  </a:schemeClr>
                </a:solidFill>
                <a:effectLst>
                  <a:outerShdw blurRad="38100" dist="38100" dir="2700000" algn="tl">
                    <a:srgbClr val="000000"/>
                  </a:outerShdw>
                </a:effectLst>
              </a:rPr>
              <a:t>OBJECTIVE/S</a:t>
            </a:r>
            <a:endParaRPr lang="en-US" sz="4400" b="1" dirty="0">
              <a:solidFill>
                <a:schemeClr val="tx1">
                  <a:lumMod val="95000"/>
                  <a:lumOff val="5000"/>
                </a:schemeClr>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1038154" y="10788733"/>
            <a:ext cx="21396479" cy="769441"/>
          </a:xfrm>
          <a:prstGeom prst="rect">
            <a:avLst/>
          </a:prstGeom>
          <a:solidFill>
            <a:schemeClr val="accent1">
              <a:lumMod val="40000"/>
              <a:lumOff val="6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4400" b="1" dirty="0">
                <a:solidFill>
                  <a:schemeClr val="tx1">
                    <a:lumMod val="95000"/>
                    <a:lumOff val="5000"/>
                  </a:schemeClr>
                </a:solidFill>
                <a:effectLst>
                  <a:outerShdw blurRad="38100" dist="38100" dir="2700000" algn="tl">
                    <a:srgbClr val="000000"/>
                  </a:outerShdw>
                </a:effectLst>
              </a:rPr>
              <a:t>RESULTS</a:t>
            </a:r>
          </a:p>
        </p:txBody>
      </p:sp>
      <p:sp>
        <p:nvSpPr>
          <p:cNvPr id="2299" name="Text Box 251"/>
          <p:cNvSpPr txBox="1">
            <a:spLocks noChangeArrowheads="1"/>
          </p:cNvSpPr>
          <p:nvPr/>
        </p:nvSpPr>
        <p:spPr bwMode="auto">
          <a:xfrm>
            <a:off x="782411" y="37168001"/>
            <a:ext cx="31592838" cy="6432740"/>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r>
              <a:rPr lang="en-US" sz="5400" b="1" dirty="0" smtClean="0">
                <a:solidFill>
                  <a:schemeClr val="tx1">
                    <a:lumMod val="95000"/>
                    <a:lumOff val="5000"/>
                  </a:schemeClr>
                </a:solidFill>
                <a:effectLst/>
              </a:rPr>
              <a:t>CONCLUSION :</a:t>
            </a:r>
          </a:p>
          <a:p>
            <a:pPr marL="685800" indent="-685800">
              <a:buFont typeface="Wingdings" panose="05000000000000000000" pitchFamily="2" charset="2"/>
              <a:buChar char="v"/>
            </a:pPr>
            <a:r>
              <a:rPr lang="en-US" sz="5400" dirty="0" smtClean="0">
                <a:effectLst/>
              </a:rPr>
              <a:t> </a:t>
            </a:r>
            <a:r>
              <a:rPr lang="en-US" sz="5400" dirty="0">
                <a:effectLst/>
              </a:rPr>
              <a:t>B</a:t>
            </a:r>
            <a:r>
              <a:rPr lang="en-US" sz="5400" dirty="0" smtClean="0">
                <a:effectLst/>
              </a:rPr>
              <a:t>ig business will use marketing mix in help develop the good strategies</a:t>
            </a:r>
          </a:p>
          <a:p>
            <a:pPr marL="685800" indent="-685800">
              <a:buFont typeface="Wingdings" panose="05000000000000000000" pitchFamily="2" charset="2"/>
              <a:buChar char="v"/>
            </a:pPr>
            <a:r>
              <a:rPr lang="en-US" sz="5400" dirty="0">
                <a:effectLst/>
              </a:rPr>
              <a:t> </a:t>
            </a:r>
            <a:r>
              <a:rPr lang="en-US" sz="5400" dirty="0" smtClean="0">
                <a:effectLst/>
              </a:rPr>
              <a:t>Marketing mix improve the quality of production</a:t>
            </a:r>
          </a:p>
          <a:p>
            <a:r>
              <a:rPr lang="en-US" sz="5400" dirty="0">
                <a:effectLst/>
              </a:rPr>
              <a:t> </a:t>
            </a:r>
          </a:p>
          <a:p>
            <a:r>
              <a:rPr lang="en-US" sz="5400" b="1" dirty="0" smtClean="0">
                <a:effectLst/>
              </a:rPr>
              <a:t>RECOMMENDATION :</a:t>
            </a:r>
          </a:p>
          <a:p>
            <a:pPr marL="685800" indent="-685800">
              <a:buFont typeface="Wingdings" panose="05000000000000000000" pitchFamily="2" charset="2"/>
              <a:buChar char="q"/>
            </a:pPr>
            <a:r>
              <a:rPr lang="en-US" sz="4800" dirty="0" smtClean="0">
                <a:effectLst/>
              </a:rPr>
              <a:t> </a:t>
            </a:r>
            <a:r>
              <a:rPr lang="en-US" sz="4800" dirty="0">
                <a:effectLst/>
              </a:rPr>
              <a:t>Planning of the strategy with do a market research</a:t>
            </a:r>
            <a:r>
              <a:rPr lang="en-US" sz="4800" dirty="0" smtClean="0">
                <a:effectLst/>
              </a:rPr>
              <a:t>.</a:t>
            </a:r>
          </a:p>
          <a:p>
            <a:pPr marL="685800" indent="-685800">
              <a:buFont typeface="Wingdings" panose="05000000000000000000" pitchFamily="2" charset="2"/>
              <a:buChar char="q"/>
            </a:pPr>
            <a:r>
              <a:rPr lang="en-US" sz="4800" dirty="0">
                <a:effectLst/>
              </a:rPr>
              <a:t>introducing a broader marketing mix strategy to dealers outside</a:t>
            </a:r>
            <a:r>
              <a:rPr lang="en-US" sz="4800" dirty="0" smtClean="0">
                <a:effectLst/>
              </a:rPr>
              <a:t>.</a:t>
            </a:r>
            <a:endParaRPr lang="en-US" sz="4800" dirty="0">
              <a:effectLst/>
            </a:endParaRPr>
          </a:p>
          <a:p>
            <a:endParaRPr lang="en-US" sz="4800" dirty="0">
              <a:effectLst/>
            </a:endParaRPr>
          </a:p>
        </p:txBody>
      </p:sp>
      <p:sp>
        <p:nvSpPr>
          <p:cNvPr id="31" name="Text Box 248"/>
          <p:cNvSpPr txBox="1">
            <a:spLocks noChangeArrowheads="1"/>
          </p:cNvSpPr>
          <p:nvPr/>
        </p:nvSpPr>
        <p:spPr bwMode="auto">
          <a:xfrm>
            <a:off x="761693" y="25123303"/>
            <a:ext cx="9792007" cy="11289454"/>
          </a:xfrm>
          <a:prstGeom prst="rect">
            <a:avLst/>
          </a:prstGeom>
          <a:solidFill>
            <a:schemeClr val="bg1"/>
          </a:solidFill>
          <a:ln w="57150" cmpd="thinThick">
            <a:solidFill>
              <a:schemeClr val="tx1"/>
            </a:solid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p:txBody>
      </p:sp>
      <p:sp>
        <p:nvSpPr>
          <p:cNvPr id="32" name="Text Box 249"/>
          <p:cNvSpPr txBox="1">
            <a:spLocks noChangeArrowheads="1"/>
          </p:cNvSpPr>
          <p:nvPr/>
        </p:nvSpPr>
        <p:spPr bwMode="auto">
          <a:xfrm>
            <a:off x="817145" y="24110155"/>
            <a:ext cx="9753600" cy="769441"/>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4400" b="1" dirty="0">
                <a:solidFill>
                  <a:schemeClr val="tx1">
                    <a:lumMod val="95000"/>
                    <a:lumOff val="5000"/>
                  </a:schemeClr>
                </a:solidFill>
                <a:effectLst>
                  <a:outerShdw blurRad="38100" dist="38100" dir="2700000" algn="tl">
                    <a:srgbClr val="000000"/>
                  </a:outerShdw>
                </a:effectLst>
              </a:rPr>
              <a:t>METHODS</a:t>
            </a:r>
          </a:p>
        </p:txBody>
      </p:sp>
      <p:sp>
        <p:nvSpPr>
          <p:cNvPr id="2" name="TextBox 1"/>
          <p:cNvSpPr txBox="1"/>
          <p:nvPr/>
        </p:nvSpPr>
        <p:spPr>
          <a:xfrm>
            <a:off x="27532013" y="43429535"/>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3006" y="1404206"/>
            <a:ext cx="2074863" cy="30589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Table 5"/>
          <p:cNvGraphicFramePr>
            <a:graphicFrameLocks noGrp="1"/>
          </p:cNvGraphicFramePr>
          <p:nvPr>
            <p:extLst>
              <p:ext uri="{D42A27DB-BD31-4B8C-83A1-F6EECF244321}">
                <p14:modId xmlns:p14="http://schemas.microsoft.com/office/powerpoint/2010/main" val="549562855"/>
              </p:ext>
            </p:extLst>
          </p:nvPr>
        </p:nvGraphicFramePr>
        <p:xfrm>
          <a:off x="11109029" y="27151505"/>
          <a:ext cx="21047371" cy="7997225"/>
        </p:xfrm>
        <a:graphic>
          <a:graphicData uri="http://schemas.openxmlformats.org/drawingml/2006/table">
            <a:tbl>
              <a:tblPr firstRow="1" bandRow="1">
                <a:tableStyleId>{5C22544A-7EE6-4342-B048-85BDC9FD1C3A}</a:tableStyleId>
              </a:tblPr>
              <a:tblGrid>
                <a:gridCol w="10698066"/>
                <a:gridCol w="10349305"/>
              </a:tblGrid>
              <a:tr h="7997225">
                <a:tc>
                  <a:txBody>
                    <a:bodyPr/>
                    <a:lstStyle/>
                    <a:p>
                      <a:r>
                        <a:rPr lang="en-US" sz="6000" dirty="0" smtClean="0">
                          <a:solidFill>
                            <a:schemeClr val="tx1">
                              <a:lumMod val="95000"/>
                              <a:lumOff val="5000"/>
                            </a:schemeClr>
                          </a:solidFill>
                        </a:rPr>
                        <a:t>BEFORE</a:t>
                      </a:r>
                      <a:r>
                        <a:rPr lang="en-US" sz="6000" baseline="0" dirty="0" smtClean="0">
                          <a:solidFill>
                            <a:schemeClr val="tx1">
                              <a:lumMod val="95000"/>
                              <a:lumOff val="5000"/>
                            </a:schemeClr>
                          </a:solidFill>
                        </a:rPr>
                        <a:t>  (2013)</a:t>
                      </a:r>
                      <a:endParaRPr lang="en-US" sz="6000" dirty="0">
                        <a:solidFill>
                          <a:schemeClr val="tx1">
                            <a:lumMod val="95000"/>
                            <a:lumOff val="5000"/>
                          </a:schemeClr>
                        </a:solidFill>
                      </a:endParaRPr>
                    </a:p>
                  </a:txBody>
                  <a:tcPr/>
                </a:tc>
                <a:tc>
                  <a:txBody>
                    <a:bodyPr/>
                    <a:lstStyle/>
                    <a:p>
                      <a:r>
                        <a:rPr lang="en-US" sz="6000" dirty="0" smtClean="0">
                          <a:solidFill>
                            <a:schemeClr val="tx1">
                              <a:lumMod val="95000"/>
                              <a:lumOff val="5000"/>
                            </a:schemeClr>
                          </a:solidFill>
                        </a:rPr>
                        <a:t>AFTER (2015)</a:t>
                      </a:r>
                      <a:endParaRPr lang="en-US" sz="6000" dirty="0">
                        <a:solidFill>
                          <a:schemeClr val="tx1">
                            <a:lumMod val="95000"/>
                            <a:lumOff val="5000"/>
                          </a:schemeClr>
                        </a:solidFill>
                      </a:endParaRPr>
                    </a:p>
                  </a:txBody>
                  <a:tcPr/>
                </a:tc>
              </a:tr>
            </a:tbl>
          </a:graphicData>
        </a:graphic>
      </p:graphicFrame>
      <p:sp>
        <p:nvSpPr>
          <p:cNvPr id="8" name="Rounded Rectangle 7"/>
          <p:cNvSpPr/>
          <p:nvPr/>
        </p:nvSpPr>
        <p:spPr bwMode="auto">
          <a:xfrm>
            <a:off x="21603267" y="20450584"/>
            <a:ext cx="4648200" cy="3135634"/>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48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The revenue increase faster by month to month</a:t>
            </a:r>
            <a:endParaRPr kumimoji="0" lang="en-US" sz="48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12" name="Rounded Rectangle 11"/>
          <p:cNvSpPr/>
          <p:nvPr/>
        </p:nvSpPr>
        <p:spPr bwMode="auto">
          <a:xfrm>
            <a:off x="26517600" y="19542775"/>
            <a:ext cx="4648200" cy="3076054"/>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n-US" sz="4800" dirty="0" smtClean="0"/>
              <a:t>Planning </a:t>
            </a:r>
            <a:r>
              <a:rPr lang="en-US" sz="4800" dirty="0"/>
              <a:t>for the future is to open new branches</a:t>
            </a:r>
            <a:endParaRPr kumimoji="0" lang="en-US" sz="48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13" name="Rounded Rectangle 12"/>
          <p:cNvSpPr/>
          <p:nvPr/>
        </p:nvSpPr>
        <p:spPr bwMode="auto">
          <a:xfrm>
            <a:off x="16430681" y="19162065"/>
            <a:ext cx="4800600" cy="307121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5400" dirty="0" smtClean="0"/>
              <a:t>Create new </a:t>
            </a:r>
            <a:r>
              <a:rPr lang="en-US" sz="5400" dirty="0" smtClean="0">
                <a:effectLst/>
              </a:rPr>
              <a:t>product</a:t>
            </a:r>
            <a:r>
              <a:rPr lang="en-US" sz="5400" dirty="0" smtClean="0"/>
              <a:t> for future </a:t>
            </a:r>
            <a:r>
              <a:rPr kumimoji="0" lang="en-US" sz="5400" b="0" i="0" u="none" strike="noStrike" cap="none" normalizeH="0" baseline="0" dirty="0" smtClean="0">
                <a:ln>
                  <a:noFill/>
                </a:ln>
                <a:solidFill>
                  <a:schemeClr val="tx1"/>
                </a:solidFill>
                <a:effectLst>
                  <a:outerShdw blurRad="38100" dist="38100" dir="2700000" algn="tl">
                    <a:srgbClr val="000000">
                      <a:alpha val="43137"/>
                    </a:srgbClr>
                  </a:outerShdw>
                </a:effectLst>
              </a:rPr>
              <a:t> </a:t>
            </a:r>
            <a:endParaRPr kumimoji="0" lang="en-US" sz="54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14" name="Rounded Rectangle 13"/>
          <p:cNvSpPr/>
          <p:nvPr/>
        </p:nvSpPr>
        <p:spPr bwMode="auto">
          <a:xfrm>
            <a:off x="11271602" y="21005886"/>
            <a:ext cx="4754008" cy="3125204"/>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5400" dirty="0" smtClean="0"/>
              <a:t>Increase production process</a:t>
            </a:r>
            <a:endParaRPr kumimoji="0" lang="en-US" sz="54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15" name="Oval 14"/>
          <p:cNvSpPr/>
          <p:nvPr/>
        </p:nvSpPr>
        <p:spPr bwMode="auto">
          <a:xfrm>
            <a:off x="13305528" y="14016583"/>
            <a:ext cx="6143625" cy="32004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6000" dirty="0" smtClean="0"/>
              <a:t>By online marketing </a:t>
            </a:r>
            <a:endParaRPr kumimoji="0" lang="en-US" sz="6000" b="0"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
        <p:nvSpPr>
          <p:cNvPr id="16" name="Oval 15"/>
          <p:cNvSpPr/>
          <p:nvPr/>
        </p:nvSpPr>
        <p:spPr bwMode="auto">
          <a:xfrm>
            <a:off x="21847195" y="13868400"/>
            <a:ext cx="6553200" cy="32004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66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By offline marketing</a:t>
            </a:r>
            <a:endParaRPr kumimoji="0" lang="en-US" sz="66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17" name="Snip Diagonal Corner Rectangle 16"/>
          <p:cNvSpPr/>
          <p:nvPr/>
        </p:nvSpPr>
        <p:spPr bwMode="auto">
          <a:xfrm>
            <a:off x="1058068" y="25214814"/>
            <a:ext cx="4199731" cy="1914706"/>
          </a:xfrm>
          <a:prstGeom prst="snip2Diag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4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Qualitative method</a:t>
            </a:r>
            <a:endParaRPr kumimoji="0" lang="en-US" sz="4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18" name="Snip Diagonal Corner Rectangle 17"/>
          <p:cNvSpPr/>
          <p:nvPr/>
        </p:nvSpPr>
        <p:spPr bwMode="auto">
          <a:xfrm>
            <a:off x="4876801" y="27486891"/>
            <a:ext cx="4282858" cy="2163645"/>
          </a:xfrm>
          <a:prstGeom prst="snip2Diag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6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Interview</a:t>
            </a:r>
            <a:endParaRPr kumimoji="0" lang="en-US" sz="60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19" name="Snip Diagonal Corner Rectangle 18"/>
          <p:cNvSpPr/>
          <p:nvPr/>
        </p:nvSpPr>
        <p:spPr bwMode="auto">
          <a:xfrm>
            <a:off x="1058069" y="30312328"/>
            <a:ext cx="4199731" cy="1902558"/>
          </a:xfrm>
          <a:prstGeom prst="snip2Diag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5400" dirty="0"/>
              <a:t>O</a:t>
            </a:r>
            <a:r>
              <a:rPr kumimoji="0" lang="en-US" sz="5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bservation</a:t>
            </a:r>
            <a:endParaRPr kumimoji="0" lang="en-US" sz="5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20" name="Snip Diagonal Corner Rectangle 19"/>
          <p:cNvSpPr/>
          <p:nvPr/>
        </p:nvSpPr>
        <p:spPr bwMode="auto">
          <a:xfrm>
            <a:off x="5257800" y="32883287"/>
            <a:ext cx="4495800" cy="2176385"/>
          </a:xfrm>
          <a:prstGeom prst="snip2Diag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5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Secondary data</a:t>
            </a:r>
            <a:endParaRPr kumimoji="0" lang="en-US" sz="5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graphicFrame>
        <p:nvGraphicFramePr>
          <p:cNvPr id="22" name="Table 21"/>
          <p:cNvGraphicFramePr>
            <a:graphicFrameLocks noGrp="1"/>
          </p:cNvGraphicFramePr>
          <p:nvPr>
            <p:extLst>
              <p:ext uri="{D42A27DB-BD31-4B8C-83A1-F6EECF244321}">
                <p14:modId xmlns:p14="http://schemas.microsoft.com/office/powerpoint/2010/main" val="2999855888"/>
              </p:ext>
            </p:extLst>
          </p:nvPr>
        </p:nvGraphicFramePr>
        <p:xfrm>
          <a:off x="11427546" y="29150655"/>
          <a:ext cx="9601200" cy="3392584"/>
        </p:xfrm>
        <a:graphic>
          <a:graphicData uri="http://schemas.openxmlformats.org/drawingml/2006/table">
            <a:tbl>
              <a:tblPr firstRow="1" bandRow="1">
                <a:tableStyleId>{5C22544A-7EE6-4342-B048-85BDC9FD1C3A}</a:tableStyleId>
              </a:tblPr>
              <a:tblGrid>
                <a:gridCol w="2400300"/>
                <a:gridCol w="2400300"/>
                <a:gridCol w="2400300"/>
                <a:gridCol w="2400300"/>
              </a:tblGrid>
              <a:tr h="1684593">
                <a:tc>
                  <a:txBody>
                    <a:bodyPr/>
                    <a:lstStyle/>
                    <a:p>
                      <a:r>
                        <a:rPr lang="en-US" dirty="0" smtClean="0"/>
                        <a:t>Daily production</a:t>
                      </a:r>
                      <a:endParaRPr lang="en-US" dirty="0"/>
                    </a:p>
                  </a:txBody>
                  <a:tcPr/>
                </a:tc>
                <a:tc>
                  <a:txBody>
                    <a:bodyPr/>
                    <a:lstStyle/>
                    <a:p>
                      <a:r>
                        <a:rPr lang="en-US" dirty="0" smtClean="0"/>
                        <a:t>Profit per day</a:t>
                      </a:r>
                      <a:endParaRPr lang="en-US" dirty="0"/>
                    </a:p>
                  </a:txBody>
                  <a:tcPr/>
                </a:tc>
                <a:tc>
                  <a:txBody>
                    <a:bodyPr/>
                    <a:lstStyle/>
                    <a:p>
                      <a:r>
                        <a:rPr lang="en-US" dirty="0" smtClean="0"/>
                        <a:t>Profit per month</a:t>
                      </a:r>
                      <a:endParaRPr lang="en-US" dirty="0"/>
                    </a:p>
                  </a:txBody>
                  <a:tcPr/>
                </a:tc>
                <a:tc>
                  <a:txBody>
                    <a:bodyPr/>
                    <a:lstStyle/>
                    <a:p>
                      <a:r>
                        <a:rPr lang="en-US" dirty="0" smtClean="0"/>
                        <a:t>Net profit</a:t>
                      </a:r>
                      <a:endParaRPr lang="en-US" dirty="0"/>
                    </a:p>
                  </a:txBody>
                  <a:tcPr/>
                </a:tc>
              </a:tr>
              <a:tr h="1707991">
                <a:tc>
                  <a:txBody>
                    <a:bodyPr/>
                    <a:lstStyle/>
                    <a:p>
                      <a:r>
                        <a:rPr lang="en-US" dirty="0" smtClean="0"/>
                        <a:t>Fish</a:t>
                      </a:r>
                      <a:r>
                        <a:rPr lang="en-US" baseline="0" dirty="0" smtClean="0"/>
                        <a:t> -100kg</a:t>
                      </a:r>
                      <a:endParaRPr lang="en-US" dirty="0"/>
                    </a:p>
                  </a:txBody>
                  <a:tcPr/>
                </a:tc>
                <a:tc>
                  <a:txBody>
                    <a:bodyPr/>
                    <a:lstStyle/>
                    <a:p>
                      <a:r>
                        <a:rPr lang="en-US" dirty="0" smtClean="0"/>
                        <a:t>200.00</a:t>
                      </a:r>
                      <a:endParaRPr lang="en-US" dirty="0"/>
                    </a:p>
                  </a:txBody>
                  <a:tcPr/>
                </a:tc>
                <a:tc>
                  <a:txBody>
                    <a:bodyPr/>
                    <a:lstStyle/>
                    <a:p>
                      <a:r>
                        <a:rPr lang="en-US" dirty="0" smtClean="0"/>
                        <a:t>5,000.00</a:t>
                      </a:r>
                      <a:endParaRPr lang="en-US" dirty="0"/>
                    </a:p>
                  </a:txBody>
                  <a:tcPr/>
                </a:tc>
                <a:tc>
                  <a:txBody>
                    <a:bodyPr/>
                    <a:lstStyle/>
                    <a:p>
                      <a:r>
                        <a:rPr lang="en-US" dirty="0" smtClean="0"/>
                        <a:t>2,500.00</a:t>
                      </a:r>
                      <a:endParaRPr lang="en-US" dirty="0"/>
                    </a:p>
                  </a:txBody>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2666846059"/>
              </p:ext>
            </p:extLst>
          </p:nvPr>
        </p:nvGraphicFramePr>
        <p:xfrm>
          <a:off x="22860000" y="29174354"/>
          <a:ext cx="8305800" cy="3192228"/>
        </p:xfrm>
        <a:graphic>
          <a:graphicData uri="http://schemas.openxmlformats.org/drawingml/2006/table">
            <a:tbl>
              <a:tblPr firstRow="1" bandRow="1">
                <a:tableStyleId>{5C22544A-7EE6-4342-B048-85BDC9FD1C3A}</a:tableStyleId>
              </a:tblPr>
              <a:tblGrid>
                <a:gridCol w="2076450"/>
                <a:gridCol w="2076450"/>
                <a:gridCol w="2076450"/>
                <a:gridCol w="2076450"/>
              </a:tblGrid>
              <a:tr h="1458046">
                <a:tc>
                  <a:txBody>
                    <a:bodyPr/>
                    <a:lstStyle/>
                    <a:p>
                      <a:r>
                        <a:rPr lang="en-US" dirty="0" smtClean="0"/>
                        <a:t>Daily </a:t>
                      </a:r>
                      <a:r>
                        <a:rPr lang="en-US" baseline="0" dirty="0" smtClean="0"/>
                        <a:t> production</a:t>
                      </a:r>
                      <a:endParaRPr lang="en-US" dirty="0"/>
                    </a:p>
                  </a:txBody>
                  <a:tcPr/>
                </a:tc>
                <a:tc>
                  <a:txBody>
                    <a:bodyPr/>
                    <a:lstStyle/>
                    <a:p>
                      <a:r>
                        <a:rPr lang="en-US" dirty="0" smtClean="0"/>
                        <a:t>Profit per day </a:t>
                      </a:r>
                      <a:endParaRPr lang="en-US" dirty="0"/>
                    </a:p>
                  </a:txBody>
                  <a:tcPr/>
                </a:tc>
                <a:tc>
                  <a:txBody>
                    <a:bodyPr/>
                    <a:lstStyle/>
                    <a:p>
                      <a:r>
                        <a:rPr lang="en-US" dirty="0" smtClean="0"/>
                        <a:t>Profit per month</a:t>
                      </a:r>
                      <a:endParaRPr lang="en-US" dirty="0"/>
                    </a:p>
                  </a:txBody>
                  <a:tcPr/>
                </a:tc>
                <a:tc>
                  <a:txBody>
                    <a:bodyPr/>
                    <a:lstStyle/>
                    <a:p>
                      <a:r>
                        <a:rPr lang="en-US" dirty="0" smtClean="0"/>
                        <a:t>Net profit</a:t>
                      </a:r>
                      <a:endParaRPr lang="en-US" dirty="0"/>
                    </a:p>
                  </a:txBody>
                  <a:tcPr/>
                </a:tc>
              </a:tr>
              <a:tr h="1734182">
                <a:tc>
                  <a:txBody>
                    <a:bodyPr/>
                    <a:lstStyle/>
                    <a:p>
                      <a:r>
                        <a:rPr lang="en-US" dirty="0" smtClean="0"/>
                        <a:t>Fish</a:t>
                      </a:r>
                      <a:r>
                        <a:rPr lang="en-US" baseline="0" dirty="0" smtClean="0"/>
                        <a:t> </a:t>
                      </a:r>
                      <a:r>
                        <a:rPr lang="en-US" dirty="0" smtClean="0"/>
                        <a:t>50kg</a:t>
                      </a:r>
                      <a:endParaRPr lang="en-US" dirty="0"/>
                    </a:p>
                  </a:txBody>
                  <a:tcPr/>
                </a:tc>
                <a:tc>
                  <a:txBody>
                    <a:bodyPr/>
                    <a:lstStyle/>
                    <a:p>
                      <a:r>
                        <a:rPr lang="en-US" dirty="0" smtClean="0"/>
                        <a:t>950.00</a:t>
                      </a:r>
                      <a:endParaRPr lang="en-US" dirty="0"/>
                    </a:p>
                  </a:txBody>
                  <a:tcPr/>
                </a:tc>
                <a:tc>
                  <a:txBody>
                    <a:bodyPr/>
                    <a:lstStyle/>
                    <a:p>
                      <a:r>
                        <a:rPr lang="en-US" dirty="0" smtClean="0"/>
                        <a:t>20,000.00</a:t>
                      </a:r>
                      <a:endParaRPr lang="en-US" dirty="0"/>
                    </a:p>
                  </a:txBody>
                  <a:tcPr/>
                </a:tc>
                <a:tc>
                  <a:txBody>
                    <a:bodyPr/>
                    <a:lstStyle/>
                    <a:p>
                      <a:r>
                        <a:rPr lang="en-US" dirty="0" smtClean="0"/>
                        <a:t>18,000.00</a:t>
                      </a:r>
                      <a:endParaRPr lang="en-US"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6069</TotalTime>
  <Words>358</Words>
  <Application>Microsoft Office PowerPoint</Application>
  <PresentationFormat>Custom</PresentationFormat>
  <Paragraphs>116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Comic Sans MS</vt:lpstr>
      <vt:lpstr>Times New Roman</vt:lpstr>
      <vt:lpstr>Wingdings</vt:lpstr>
      <vt:lpstr>Default Design</vt:lpstr>
      <vt:lpstr>PowerPoint Presentation</vt:lpstr>
    </vt:vector>
  </TitlesOfParts>
  <Company>P&amp;D Graphics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ADMIN</cp:lastModifiedBy>
  <cp:revision>105</cp:revision>
  <cp:lastPrinted>2000-08-03T00:31:24Z</cp:lastPrinted>
  <dcterms:created xsi:type="dcterms:W3CDTF">2000-02-09T15:01:13Z</dcterms:created>
  <dcterms:modified xsi:type="dcterms:W3CDTF">2015-11-27T12:15:00Z</dcterms:modified>
</cp:coreProperties>
</file>