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F2ED"/>
    <a:srgbClr val="F52BCF"/>
    <a:srgbClr val="3399FF"/>
    <a:srgbClr val="CCCCFF"/>
    <a:srgbClr val="333399"/>
    <a:srgbClr val="E4D7E7"/>
    <a:srgbClr val="E2CCE0"/>
    <a:srgbClr val="DCC2CD"/>
    <a:srgbClr val="CFC8D6"/>
    <a:srgbClr val="B9A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 d="100"/>
          <a:sy n="10" d="100"/>
        </p:scale>
        <p:origin x="-3000" y="-246"/>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dirty="0"/>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dirty="0"/>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dirty="0"/>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dirty="0"/>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dirty="0"/>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dirty="0"/>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dirty="0"/>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dirty="0"/>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dirty="0"/>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dirty="0"/>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dirty="0"/>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dirty="0"/>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dirty="0"/>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dirty="0"/>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dirty="0"/>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dirty="0"/>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dirty="0"/>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dirty="0"/>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dirty="0"/>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dirty="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8" name="Rounded Rectangle 7"/>
          <p:cNvSpPr/>
          <p:nvPr/>
        </p:nvSpPr>
        <p:spPr bwMode="auto">
          <a:xfrm>
            <a:off x="11029559" y="11912511"/>
            <a:ext cx="21334803" cy="13495875"/>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dirty="0">
              <a:effectLst/>
            </a:endParaRPr>
          </a:p>
        </p:txBody>
      </p:sp>
      <p:sp>
        <p:nvSpPr>
          <p:cNvPr id="2281" name="Text Box 233"/>
          <p:cNvSpPr txBox="1">
            <a:spLocks noChangeArrowheads="1"/>
          </p:cNvSpPr>
          <p:nvPr/>
        </p:nvSpPr>
        <p:spPr bwMode="auto">
          <a:xfrm>
            <a:off x="10972800" y="27303715"/>
            <a:ext cx="21391562" cy="14496276"/>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pPr algn="just"/>
            <a:r>
              <a:rPr lang="en-US" sz="4000" dirty="0" smtClean="0">
                <a:effectLst/>
              </a:rPr>
              <a:t>The result was analyzed using research methodology, based </a:t>
            </a:r>
            <a:r>
              <a:rPr lang="en-US" sz="4000" dirty="0">
                <a:effectLst/>
              </a:rPr>
              <a:t>on the finding of this </a:t>
            </a:r>
            <a:r>
              <a:rPr lang="en-US" sz="4000" dirty="0" smtClean="0">
                <a:effectLst/>
              </a:rPr>
              <a:t>study</a:t>
            </a:r>
            <a:r>
              <a:rPr lang="en-US" sz="4000" dirty="0">
                <a:effectLst/>
              </a:rPr>
              <a:t> </a:t>
            </a:r>
            <a:r>
              <a:rPr lang="en-US" sz="4000" dirty="0" smtClean="0">
                <a:effectLst/>
              </a:rPr>
              <a:t>there are six major factors that causing time overrun in construction (delay) which are external factor, material and equipment factor, factor by </a:t>
            </a:r>
            <a:r>
              <a:rPr lang="en-US" sz="4000" dirty="0">
                <a:effectLst/>
              </a:rPr>
              <a:t>contractor </a:t>
            </a:r>
            <a:r>
              <a:rPr lang="en-US" sz="4000" dirty="0" smtClean="0">
                <a:effectLst/>
              </a:rPr>
              <a:t>, factor by client, factor by consultant and labor factor.</a:t>
            </a:r>
          </a:p>
          <a:p>
            <a:pPr algn="just"/>
            <a:endParaRPr lang="en-US" sz="4000" dirty="0" smtClean="0">
              <a:effectLst/>
            </a:endParaRPr>
          </a:p>
          <a:p>
            <a:endParaRPr lang="en-US" sz="4800" dirty="0" smtClean="0">
              <a:effectLst/>
            </a:endParaRPr>
          </a:p>
          <a:p>
            <a:endParaRPr lang="en-US" sz="4800" dirty="0">
              <a:effectLst/>
            </a:endParaRPr>
          </a:p>
          <a:p>
            <a:endParaRPr lang="en-US" sz="4800" dirty="0">
              <a:effectLst/>
            </a:endParaRPr>
          </a:p>
          <a:p>
            <a:endParaRPr lang="en-US" sz="4800" dirty="0">
              <a:effectLst/>
            </a:endParaRPr>
          </a:p>
          <a:p>
            <a:endParaRPr lang="en-US" sz="4800" dirty="0" smtClean="0">
              <a:effectLst/>
            </a:endParaRPr>
          </a:p>
          <a:p>
            <a:endParaRPr lang="en-US" sz="4800" dirty="0" smtClean="0">
              <a:effectLst/>
            </a:endParaRPr>
          </a:p>
          <a:p>
            <a:endParaRPr lang="en-US" sz="4800" dirty="0">
              <a:effectLst/>
            </a:endParaRPr>
          </a:p>
          <a:p>
            <a:endParaRPr lang="en-US" sz="4800" dirty="0">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4" name="Text Box 236"/>
          <p:cNvSpPr txBox="1">
            <a:spLocks noChangeArrowheads="1"/>
          </p:cNvSpPr>
          <p:nvPr/>
        </p:nvSpPr>
        <p:spPr bwMode="auto">
          <a:xfrm>
            <a:off x="771525" y="11873628"/>
            <a:ext cx="9753600" cy="683285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endParaRPr lang="en-US" sz="4000" dirty="0" smtClean="0">
              <a:effectLst/>
            </a:endParaRPr>
          </a:p>
          <a:p>
            <a:pPr algn="just"/>
            <a:r>
              <a:rPr lang="en-US" sz="4000" dirty="0" smtClean="0">
                <a:effectLst/>
              </a:rPr>
              <a:t>Construction is the one of the largest industry. According to </a:t>
            </a:r>
            <a:r>
              <a:rPr lang="en-US" sz="4000" dirty="0" smtClean="0">
                <a:effectLst/>
              </a:rPr>
              <a:t>Riazi</a:t>
            </a:r>
            <a:r>
              <a:rPr lang="en-US" sz="4000" dirty="0" smtClean="0">
                <a:effectLst/>
              </a:rPr>
              <a:t> and </a:t>
            </a:r>
            <a:r>
              <a:rPr lang="en-US" sz="4000" dirty="0" err="1" smtClean="0">
                <a:effectLst/>
              </a:rPr>
              <a:t>Lamari</a:t>
            </a:r>
            <a:r>
              <a:rPr lang="en-US" sz="4000" dirty="0" smtClean="0">
                <a:effectLst/>
              </a:rPr>
              <a:t> (2013), project time overrun is one of the most significant problems with major concern at Malaysia. Project time overrun means non-completion project within specific duration as agreed in contract. The research question of this is to know the factors that contribute to delay and to find which is the highest.</a:t>
            </a:r>
          </a:p>
          <a:p>
            <a:pPr algn="just"/>
            <a:endParaRPr lang="en-US" sz="4000" dirty="0">
              <a:effectLst/>
            </a:endParaRPr>
          </a:p>
        </p:txBody>
      </p:sp>
      <p:sp>
        <p:nvSpPr>
          <p:cNvPr id="2285" name="Text Box 237"/>
          <p:cNvSpPr txBox="1">
            <a:spLocks noChangeArrowheads="1"/>
          </p:cNvSpPr>
          <p:nvPr/>
        </p:nvSpPr>
        <p:spPr bwMode="auto">
          <a:xfrm>
            <a:off x="771525" y="5638800"/>
            <a:ext cx="31592838" cy="650875"/>
          </a:xfrm>
          <a:prstGeom prst="rect">
            <a:avLst/>
          </a:prstGeom>
          <a:solidFill>
            <a:srgbClr val="00206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71525" y="10873247"/>
            <a:ext cx="9782175" cy="650875"/>
          </a:xfrm>
          <a:prstGeom prst="rect">
            <a:avLst/>
          </a:prstGeom>
          <a:solidFill>
            <a:srgbClr val="00206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818175" y="26320667"/>
            <a:ext cx="9744563" cy="646331"/>
          </a:xfrm>
          <a:prstGeom prst="rect">
            <a:avLst/>
          </a:prstGeom>
          <a:solidFill>
            <a:srgbClr val="00206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771525" y="533400"/>
            <a:ext cx="31592838" cy="4800600"/>
          </a:xfrm>
          <a:prstGeom prst="rect">
            <a:avLst/>
          </a:prstGeom>
          <a:solidFill>
            <a:schemeClr val="bg1"/>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3733799" y="1064665"/>
            <a:ext cx="25908001" cy="266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US" sz="6200" b="1"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charset="0"/>
              </a:rPr>
              <a:t>Faculty of Industrial Management</a:t>
            </a:r>
          </a:p>
          <a:p>
            <a:pPr algn="ctr">
              <a:lnSpc>
                <a:spcPct val="90000"/>
              </a:lnSpc>
            </a:pPr>
            <a:r>
              <a:rPr lang="en-US" sz="6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THE </a:t>
            </a:r>
            <a:r>
              <a:rPr lang="en-US" sz="6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SIGNIFICANT FACTORS CAUSING PROJECT TIME OVERRUN IN CONSTRUCTION AT TERENGGANU</a:t>
            </a:r>
            <a:endParaRPr lang="en-US" sz="6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endParaRPr>
          </a:p>
        </p:txBody>
      </p:sp>
      <p:sp>
        <p:nvSpPr>
          <p:cNvPr id="2291" name="Rectangle 243"/>
          <p:cNvSpPr>
            <a:spLocks noChangeArrowheads="1"/>
          </p:cNvSpPr>
          <p:nvPr/>
        </p:nvSpPr>
        <p:spPr bwMode="auto">
          <a:xfrm>
            <a:off x="6128544" y="3733088"/>
            <a:ext cx="20878800" cy="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dirty="0" smtClean="0">
                <a:solidFill>
                  <a:srgbClr val="002060"/>
                </a:solidFill>
                <a:effectLst>
                  <a:outerShdw blurRad="38100" dist="38100" dir="2700000" algn="tl">
                    <a:srgbClr val="000000"/>
                  </a:outerShdw>
                </a:effectLst>
                <a:latin typeface="Berlin Sans FB Demi" pitchFamily="34" charset="0"/>
              </a:rPr>
              <a:t>Author</a:t>
            </a:r>
            <a:r>
              <a:rPr lang="en-US" sz="5400" dirty="0" smtClean="0">
                <a:solidFill>
                  <a:srgbClr val="002060"/>
                </a:solidFill>
                <a:effectLst/>
                <a:latin typeface="Berlin Sans FB Demi" pitchFamily="34" charset="0"/>
              </a:rPr>
              <a:t> : NURUL SYAKIRAH BINTI MOHD ALI</a:t>
            </a:r>
            <a:endParaRPr lang="en-US" sz="5400" dirty="0">
              <a:solidFill>
                <a:srgbClr val="002060"/>
              </a:solidFill>
              <a:effectLst>
                <a:outerShdw blurRad="38100" dist="38100" dir="2700000" algn="tl">
                  <a:srgbClr val="000000"/>
                </a:outerShdw>
              </a:effectLst>
              <a:latin typeface="Berlin Sans FB Demi" pitchFamily="34" charset="0"/>
            </a:endParaRPr>
          </a:p>
        </p:txBody>
      </p:sp>
      <p:sp>
        <p:nvSpPr>
          <p:cNvPr id="2292" name="Rectangle 244"/>
          <p:cNvSpPr>
            <a:spLocks noChangeArrowheads="1"/>
          </p:cNvSpPr>
          <p:nvPr/>
        </p:nvSpPr>
        <p:spPr bwMode="auto">
          <a:xfrm>
            <a:off x="481231" y="4656635"/>
            <a:ext cx="3185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000" b="1" dirty="0" smtClean="0">
                <a:solidFill>
                  <a:srgbClr val="FF0000"/>
                </a:solidFill>
                <a:latin typeface="Arial" charset="0"/>
              </a:rPr>
              <a:t>Bachelor of Project Management with </a:t>
            </a:r>
            <a:r>
              <a:rPr lang="en-US" sz="4000" b="1" dirty="0" smtClean="0">
                <a:solidFill>
                  <a:srgbClr val="FF0000"/>
                </a:solidFill>
                <a:latin typeface="Arial" charset="0"/>
              </a:rPr>
              <a:t>Honors</a:t>
            </a:r>
            <a:endParaRPr lang="en-US" sz="4000" b="1" dirty="0" smtClean="0">
              <a:solidFill>
                <a:srgbClr val="FF0000"/>
              </a:solidFill>
              <a:latin typeface="Arial" charset="0"/>
            </a:endParaRPr>
          </a:p>
        </p:txBody>
      </p:sp>
      <p:sp>
        <p:nvSpPr>
          <p:cNvPr id="2295" name="Text Box 247"/>
          <p:cNvSpPr txBox="1">
            <a:spLocks noChangeArrowheads="1"/>
          </p:cNvSpPr>
          <p:nvPr/>
        </p:nvSpPr>
        <p:spPr bwMode="auto">
          <a:xfrm>
            <a:off x="761999" y="6604000"/>
            <a:ext cx="31602363" cy="4093428"/>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sz="4000" dirty="0" smtClean="0">
                <a:effectLst/>
              </a:rPr>
              <a:t>This survey was conducted to find the factors causing  time overrun (delay) from the contractors perspective. The objective of this study  was to identify the factors and  in order to rank the most influence factor. Sets of questionnaires are develop and data was collected by hand  distributed and </a:t>
            </a:r>
            <a:r>
              <a:rPr lang="en-US" sz="4000" dirty="0">
                <a:effectLst/>
              </a:rPr>
              <a:t> </a:t>
            </a:r>
            <a:r>
              <a:rPr lang="en-US" sz="4000" dirty="0" smtClean="0">
                <a:effectLst/>
              </a:rPr>
              <a:t>email.  The scope of study focused  on the construction  project  in Terengganu. The respondent of this study obtain from contractors  registered  under G7 with CIDB. The result of this study showed  that the higher rate in delay come from external factor. External factor consist three subject  such as weather condition, natural disaster and  unavoidable disaster. </a:t>
            </a:r>
          </a:p>
          <a:p>
            <a:pPr>
              <a:spcBef>
                <a:spcPct val="50000"/>
              </a:spcBef>
            </a:pPr>
            <a:endParaRPr lang="en-US" sz="4000" dirty="0" smtClean="0">
              <a:effectLst/>
            </a:endParaRPr>
          </a:p>
        </p:txBody>
      </p:sp>
      <p:sp>
        <p:nvSpPr>
          <p:cNvPr id="2297" name="Text Box 249"/>
          <p:cNvSpPr txBox="1">
            <a:spLocks noChangeArrowheads="1"/>
          </p:cNvSpPr>
          <p:nvPr/>
        </p:nvSpPr>
        <p:spPr bwMode="auto">
          <a:xfrm>
            <a:off x="809138" y="19354800"/>
            <a:ext cx="9753600" cy="650875"/>
          </a:xfrm>
          <a:prstGeom prst="rect">
            <a:avLst/>
          </a:prstGeom>
          <a:solidFill>
            <a:srgbClr val="00206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1057634" y="26320666"/>
            <a:ext cx="21396479" cy="646331"/>
          </a:xfrm>
          <a:prstGeom prst="rect">
            <a:avLst/>
          </a:prstGeom>
          <a:solidFill>
            <a:srgbClr val="00206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dirty="0">
                <a:solidFill>
                  <a:schemeClr val="bg1"/>
                </a:solidFill>
                <a:effectLst>
                  <a:outerShdw blurRad="38100" dist="38100" dir="2700000" algn="tl">
                    <a:srgbClr val="000000"/>
                  </a:outerShdw>
                </a:effectLst>
              </a:rPr>
              <a:t>RESULTS</a:t>
            </a:r>
          </a:p>
        </p:txBody>
      </p:sp>
      <p:sp>
        <p:nvSpPr>
          <p:cNvPr id="32" name="Text Box 249"/>
          <p:cNvSpPr txBox="1">
            <a:spLocks noChangeArrowheads="1"/>
          </p:cNvSpPr>
          <p:nvPr/>
        </p:nvSpPr>
        <p:spPr bwMode="auto">
          <a:xfrm>
            <a:off x="11029560" y="10873247"/>
            <a:ext cx="21334802" cy="650875"/>
          </a:xfrm>
          <a:prstGeom prst="rect">
            <a:avLst/>
          </a:prstGeom>
          <a:solidFill>
            <a:srgbClr val="00206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METHODS</a:t>
            </a:r>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006" y="1404206"/>
            <a:ext cx="2074863" cy="305898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bwMode="auto">
          <a:xfrm>
            <a:off x="17594468" y="16539073"/>
            <a:ext cx="8839200" cy="9906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smtClean="0">
                <a:effectLst/>
              </a:rPr>
              <a:t>Subject Librarians guides to literature</a:t>
            </a:r>
            <a:endParaRPr kumimoji="0" lang="en-US" sz="4000" b="1" i="0" u="none" strike="noStrike" cap="none" normalizeH="0" baseline="0" dirty="0" smtClean="0">
              <a:ln>
                <a:noFill/>
              </a:ln>
              <a:solidFill>
                <a:schemeClr val="tx1"/>
              </a:solidFill>
              <a:effectLst/>
            </a:endParaRPr>
          </a:p>
        </p:txBody>
      </p:sp>
      <p:sp>
        <p:nvSpPr>
          <p:cNvPr id="30" name="Rectangle 29"/>
          <p:cNvSpPr/>
          <p:nvPr/>
        </p:nvSpPr>
        <p:spPr bwMode="auto">
          <a:xfrm>
            <a:off x="17857303" y="18190735"/>
            <a:ext cx="8313532" cy="8382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smtClean="0">
                <a:effectLst/>
              </a:rPr>
              <a:t>Data collection Method</a:t>
            </a:r>
            <a:endParaRPr kumimoji="0" lang="en-US" sz="4000" b="1" i="0" u="none" strike="noStrike" cap="none" normalizeH="0" baseline="0" dirty="0" smtClean="0">
              <a:ln>
                <a:noFill/>
              </a:ln>
              <a:solidFill>
                <a:schemeClr val="tx1"/>
              </a:solidFill>
              <a:effectLst/>
            </a:endParaRPr>
          </a:p>
        </p:txBody>
      </p:sp>
      <p:sp>
        <p:nvSpPr>
          <p:cNvPr id="33" name="Rectangle 32"/>
          <p:cNvSpPr/>
          <p:nvPr/>
        </p:nvSpPr>
        <p:spPr bwMode="auto">
          <a:xfrm>
            <a:off x="17857303" y="19643885"/>
            <a:ext cx="8313531" cy="2421476"/>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smtClean="0">
                <a:effectLst/>
              </a:rPr>
              <a:t>Data analysis method</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smtClean="0">
                <a:ln>
                  <a:noFill/>
                </a:ln>
                <a:solidFill>
                  <a:schemeClr val="tx1"/>
                </a:solidFill>
                <a:effectLst/>
              </a:rPr>
              <a:t>SPSS </a:t>
            </a:r>
          </a:p>
          <a:p>
            <a:pPr marL="0" marR="0" indent="0" algn="ctr" defTabSz="914400" rtl="0" eaLnBrk="0" fontAlgn="base" latinLnBrk="0" hangingPunct="0">
              <a:lnSpc>
                <a:spcPct val="100000"/>
              </a:lnSpc>
              <a:spcBef>
                <a:spcPct val="0"/>
              </a:spcBef>
              <a:spcAft>
                <a:spcPct val="0"/>
              </a:spcAft>
              <a:buClrTx/>
              <a:buSzTx/>
              <a:buFontTx/>
              <a:buNone/>
              <a:tabLst/>
            </a:pPr>
            <a:r>
              <a:rPr lang="en-US" sz="4000" dirty="0" smtClean="0">
                <a:effectLst/>
              </a:rPr>
              <a:t>Likert Scale</a:t>
            </a:r>
          </a:p>
          <a:p>
            <a:pPr marL="0" marR="0" indent="0" algn="ctr" defTabSz="914400" rtl="0" eaLnBrk="0" fontAlgn="base" latinLnBrk="0" hangingPunct="0">
              <a:lnSpc>
                <a:spcPct val="100000"/>
              </a:lnSpc>
              <a:spcBef>
                <a:spcPct val="0"/>
              </a:spcBef>
              <a:spcAft>
                <a:spcPct val="0"/>
              </a:spcAft>
              <a:buClrTx/>
              <a:buSzTx/>
              <a:buFontTx/>
              <a:buNone/>
              <a:tabLst/>
            </a:pPr>
            <a:r>
              <a:rPr lang="en-US" sz="4000" dirty="0" smtClean="0">
                <a:effectLst/>
              </a:rPr>
              <a:t>Mean analysis</a:t>
            </a:r>
            <a:endParaRPr kumimoji="0" lang="en-US" sz="4000" b="0" i="0" u="none" strike="noStrike" cap="none" normalizeH="0" baseline="0" dirty="0" smtClean="0">
              <a:ln>
                <a:noFill/>
              </a:ln>
              <a:solidFill>
                <a:schemeClr val="tx1"/>
              </a:solidFill>
              <a:effectLst/>
            </a:endParaRPr>
          </a:p>
        </p:txBody>
      </p:sp>
      <p:sp>
        <p:nvSpPr>
          <p:cNvPr id="34" name="Rectangle 33"/>
          <p:cNvSpPr/>
          <p:nvPr/>
        </p:nvSpPr>
        <p:spPr bwMode="auto">
          <a:xfrm>
            <a:off x="17857302" y="22611868"/>
            <a:ext cx="8313532" cy="97376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smtClean="0">
                <a:effectLst/>
              </a:rPr>
              <a:t>Conclusion  and Recommendation</a:t>
            </a:r>
            <a:endParaRPr kumimoji="0" lang="en-US" sz="4000" b="1" i="0" u="none" strike="noStrike" cap="none" normalizeH="0" baseline="0" dirty="0" smtClean="0">
              <a:ln>
                <a:noFill/>
              </a:ln>
              <a:solidFill>
                <a:schemeClr val="tx1"/>
              </a:solidFill>
              <a:effectLst/>
            </a:endParaRPr>
          </a:p>
        </p:txBody>
      </p:sp>
      <p:sp>
        <p:nvSpPr>
          <p:cNvPr id="35" name="Rectangle 34"/>
          <p:cNvSpPr/>
          <p:nvPr/>
        </p:nvSpPr>
        <p:spPr bwMode="auto">
          <a:xfrm>
            <a:off x="17857303" y="24083487"/>
            <a:ext cx="8313532" cy="829902"/>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smtClean="0">
                <a:effectLst/>
              </a:rPr>
              <a:t>Final Report</a:t>
            </a:r>
            <a:endParaRPr kumimoji="0" lang="en-US" sz="4000" b="1" i="0" u="none" strike="noStrike" cap="none" normalizeH="0" baseline="0" dirty="0" smtClean="0">
              <a:ln>
                <a:noFill/>
              </a:ln>
              <a:solidFill>
                <a:schemeClr val="tx1"/>
              </a:solidFill>
              <a:effectLst/>
            </a:endParaRPr>
          </a:p>
        </p:txBody>
      </p:sp>
      <p:sp>
        <p:nvSpPr>
          <p:cNvPr id="4" name="Down Arrow 3"/>
          <p:cNvSpPr/>
          <p:nvPr/>
        </p:nvSpPr>
        <p:spPr bwMode="auto">
          <a:xfrm>
            <a:off x="21771752" y="19110198"/>
            <a:ext cx="484632" cy="489204"/>
          </a:xfrm>
          <a:prstGeom prst="down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6" name="Down Arrow 35"/>
          <p:cNvSpPr/>
          <p:nvPr/>
        </p:nvSpPr>
        <p:spPr bwMode="auto">
          <a:xfrm>
            <a:off x="21771752" y="17595176"/>
            <a:ext cx="484632" cy="489204"/>
          </a:xfrm>
          <a:prstGeom prst="down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7" name="Down Arrow 36"/>
          <p:cNvSpPr/>
          <p:nvPr/>
        </p:nvSpPr>
        <p:spPr bwMode="auto">
          <a:xfrm>
            <a:off x="21793048" y="15969738"/>
            <a:ext cx="484632" cy="489204"/>
          </a:xfrm>
          <a:prstGeom prst="down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8" name="Down Arrow 37"/>
          <p:cNvSpPr/>
          <p:nvPr/>
        </p:nvSpPr>
        <p:spPr bwMode="auto">
          <a:xfrm>
            <a:off x="21793049" y="23594283"/>
            <a:ext cx="484632" cy="489204"/>
          </a:xfrm>
          <a:prstGeom prst="down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9" name="Rectangle 38"/>
          <p:cNvSpPr/>
          <p:nvPr/>
        </p:nvSpPr>
        <p:spPr bwMode="auto">
          <a:xfrm>
            <a:off x="18792963" y="15087600"/>
            <a:ext cx="6452721" cy="8382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smtClean="0">
                <a:effectLst/>
              </a:rPr>
              <a:t>Choose Topic</a:t>
            </a:r>
            <a:endParaRPr kumimoji="0" lang="en-US" sz="4000" b="1" i="0" u="none" strike="noStrike" cap="none" normalizeH="0" baseline="0" dirty="0" smtClean="0">
              <a:ln>
                <a:noFill/>
              </a:ln>
              <a:solidFill>
                <a:schemeClr val="tx1"/>
              </a:solidFill>
              <a:effectLst/>
            </a:endParaRPr>
          </a:p>
        </p:txBody>
      </p:sp>
      <p:sp>
        <p:nvSpPr>
          <p:cNvPr id="40" name="Down Arrow 39"/>
          <p:cNvSpPr/>
          <p:nvPr/>
        </p:nvSpPr>
        <p:spPr bwMode="auto">
          <a:xfrm>
            <a:off x="21793049" y="22081403"/>
            <a:ext cx="484632" cy="489204"/>
          </a:xfrm>
          <a:prstGeom prst="down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882778406"/>
              </p:ext>
            </p:extLst>
          </p:nvPr>
        </p:nvGraphicFramePr>
        <p:xfrm>
          <a:off x="11375230" y="29485337"/>
          <a:ext cx="20497801" cy="10972800"/>
        </p:xfrm>
        <a:graphic>
          <a:graphicData uri="http://schemas.openxmlformats.org/drawingml/2006/table">
            <a:tbl>
              <a:tblPr firstRow="1" bandRow="1">
                <a:tableStyleId>{5C22544A-7EE6-4342-B048-85BDC9FD1C3A}</a:tableStyleId>
              </a:tblPr>
              <a:tblGrid>
                <a:gridCol w="2031476"/>
                <a:gridCol w="11265461"/>
                <a:gridCol w="5112110"/>
                <a:gridCol w="2088754"/>
              </a:tblGrid>
              <a:tr h="447040">
                <a:tc>
                  <a:txBody>
                    <a:bodyPr/>
                    <a:lstStyle/>
                    <a:p>
                      <a:endParaRPr lang="en-US" sz="40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FFC000"/>
                    </a:solidFill>
                  </a:tcPr>
                </a:tc>
                <a:tc>
                  <a:txBody>
                    <a:bodyPr/>
                    <a:lstStyle/>
                    <a:p>
                      <a:r>
                        <a:rPr lang="en-US" sz="4800" dirty="0" smtClean="0">
                          <a:solidFill>
                            <a:schemeClr val="tx1"/>
                          </a:solidFill>
                        </a:rPr>
                        <a:t>Factors </a:t>
                      </a:r>
                      <a:endParaRPr lang="en-US" sz="4800" dirty="0">
                        <a:solidFill>
                          <a:schemeClr val="tx1"/>
                        </a:solidFill>
                      </a:endParaRPr>
                    </a:p>
                  </a:txBody>
                  <a:tcPr>
                    <a:lnT w="12700" cap="flat" cmpd="sng" algn="ctr">
                      <a:solidFill>
                        <a:schemeClr val="tx1"/>
                      </a:solidFill>
                      <a:prstDash val="solid"/>
                      <a:round/>
                      <a:headEnd type="none" w="med" len="med"/>
                      <a:tailEnd type="none" w="med" len="med"/>
                    </a:lnT>
                    <a:solidFill>
                      <a:srgbClr val="FFC000"/>
                    </a:solidFill>
                  </a:tcPr>
                </a:tc>
                <a:tc>
                  <a:txBody>
                    <a:bodyPr/>
                    <a:lstStyle/>
                    <a:p>
                      <a:pPr algn="ctr"/>
                      <a:r>
                        <a:rPr lang="en-US" sz="4800" dirty="0" smtClean="0">
                          <a:solidFill>
                            <a:schemeClr val="tx1"/>
                          </a:solidFill>
                        </a:rPr>
                        <a:t>Average Mean</a:t>
                      </a:r>
                      <a:endParaRPr lang="en-US" sz="4800" dirty="0">
                        <a:solidFill>
                          <a:schemeClr val="tx1"/>
                        </a:solidFill>
                      </a:endParaRPr>
                    </a:p>
                  </a:txBody>
                  <a:tcPr>
                    <a:lnT w="12700" cap="flat" cmpd="sng" algn="ctr">
                      <a:solidFill>
                        <a:schemeClr val="tx1"/>
                      </a:solidFill>
                      <a:prstDash val="solid"/>
                      <a:round/>
                      <a:headEnd type="none" w="med" len="med"/>
                      <a:tailEnd type="none" w="med" len="med"/>
                    </a:lnT>
                    <a:solidFill>
                      <a:srgbClr val="FFC000"/>
                    </a:solidFill>
                  </a:tcPr>
                </a:tc>
                <a:tc>
                  <a:txBody>
                    <a:bodyPr/>
                    <a:lstStyle/>
                    <a:p>
                      <a:pPr algn="ctr"/>
                      <a:r>
                        <a:rPr lang="en-US" sz="4800" dirty="0" smtClean="0">
                          <a:solidFill>
                            <a:schemeClr val="tx1"/>
                          </a:solidFill>
                        </a:rPr>
                        <a:t>Rank</a:t>
                      </a:r>
                      <a:endParaRPr lang="en-US" sz="4800" dirty="0">
                        <a:solidFill>
                          <a:schemeClr val="tx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FC000"/>
                    </a:solidFill>
                  </a:tcPr>
                </a:tc>
              </a:tr>
              <a:tr h="370840">
                <a:tc>
                  <a:txBody>
                    <a:bodyPr/>
                    <a:lstStyle/>
                    <a:p>
                      <a:r>
                        <a:rPr lang="en-US" sz="4000" dirty="0" smtClean="0"/>
                        <a:t>1</a:t>
                      </a:r>
                      <a:endParaRPr lang="en-US" sz="4000" dirty="0"/>
                    </a:p>
                  </a:txBody>
                  <a:tcPr>
                    <a:lnL w="12700" cap="flat" cmpd="sng" algn="ctr">
                      <a:solidFill>
                        <a:schemeClr val="tx1"/>
                      </a:solidFill>
                      <a:prstDash val="solid"/>
                      <a:round/>
                      <a:headEnd type="none" w="med" len="med"/>
                      <a:tailEnd type="none" w="med" len="med"/>
                    </a:lnL>
                    <a:solidFill>
                      <a:srgbClr val="92D050"/>
                    </a:solidFill>
                  </a:tcPr>
                </a:tc>
                <a:tc>
                  <a:txBody>
                    <a:bodyPr/>
                    <a:lstStyle/>
                    <a:p>
                      <a:r>
                        <a:rPr lang="en-US" sz="4800" b="1" dirty="0" smtClean="0"/>
                        <a:t>External Factor</a:t>
                      </a:r>
                    </a:p>
                    <a:p>
                      <a:r>
                        <a:rPr lang="en-US" sz="4800" b="0" dirty="0" smtClean="0"/>
                        <a:t>Weather condition</a:t>
                      </a:r>
                    </a:p>
                  </a:txBody>
                  <a:tcPr>
                    <a:solidFill>
                      <a:srgbClr val="92D050"/>
                    </a:solidFill>
                  </a:tcPr>
                </a:tc>
                <a:tc>
                  <a:txBody>
                    <a:bodyPr/>
                    <a:lstStyle/>
                    <a:p>
                      <a:pPr algn="ctr"/>
                      <a:r>
                        <a:rPr lang="en-US" sz="4800" dirty="0" smtClean="0"/>
                        <a:t>3.45</a:t>
                      </a:r>
                    </a:p>
                    <a:p>
                      <a:pPr algn="ctr"/>
                      <a:endParaRPr lang="en-US" sz="4800" dirty="0"/>
                    </a:p>
                  </a:txBody>
                  <a:tcPr>
                    <a:solidFill>
                      <a:srgbClr val="92D050"/>
                    </a:solidFill>
                  </a:tcPr>
                </a:tc>
                <a:tc>
                  <a:txBody>
                    <a:bodyPr/>
                    <a:lstStyle/>
                    <a:p>
                      <a:pPr algn="ctr"/>
                      <a:r>
                        <a:rPr lang="en-US" sz="4800" dirty="0" smtClean="0"/>
                        <a:t>1</a:t>
                      </a:r>
                      <a:endParaRPr lang="en-US" sz="4800" dirty="0"/>
                    </a:p>
                  </a:txBody>
                  <a:tcPr>
                    <a:lnR w="12700" cap="flat" cmpd="sng" algn="ctr">
                      <a:solidFill>
                        <a:schemeClr val="tx1"/>
                      </a:solidFill>
                      <a:prstDash val="solid"/>
                      <a:round/>
                      <a:headEnd type="none" w="med" len="med"/>
                      <a:tailEnd type="none" w="med" len="med"/>
                    </a:lnR>
                    <a:solidFill>
                      <a:srgbClr val="92D050"/>
                    </a:solidFill>
                  </a:tcPr>
                </a:tc>
              </a:tr>
              <a:tr h="370840">
                <a:tc>
                  <a:txBody>
                    <a:bodyPr/>
                    <a:lstStyle/>
                    <a:p>
                      <a:r>
                        <a:rPr lang="en-US" sz="4000" dirty="0" smtClean="0"/>
                        <a:t>2</a:t>
                      </a:r>
                      <a:endParaRPr lang="en-US" sz="4000" dirty="0"/>
                    </a:p>
                  </a:txBody>
                  <a:tcPr>
                    <a:lnL w="12700" cap="flat" cmpd="sng" algn="ctr">
                      <a:solidFill>
                        <a:schemeClr val="tx1"/>
                      </a:solidFill>
                      <a:prstDash val="solid"/>
                      <a:round/>
                      <a:headEnd type="none" w="med" len="med"/>
                      <a:tailEnd type="none" w="med" len="med"/>
                    </a:lnL>
                  </a:tcPr>
                </a:tc>
                <a:tc>
                  <a:txBody>
                    <a:bodyPr/>
                    <a:lstStyle/>
                    <a:p>
                      <a:r>
                        <a:rPr lang="en-US" sz="4800" b="1" dirty="0" smtClean="0"/>
                        <a:t>Material and Equipment Factor</a:t>
                      </a:r>
                      <a:endParaRPr lang="en-US" sz="4800" b="1" baseline="0" dirty="0" smtClean="0"/>
                    </a:p>
                    <a:p>
                      <a:r>
                        <a:rPr lang="en-US" sz="4800" b="0" baseline="0" dirty="0" smtClean="0"/>
                        <a:t>Shortage of material and equipment</a:t>
                      </a:r>
                      <a:endParaRPr lang="en-US" sz="4800" b="0" dirty="0"/>
                    </a:p>
                  </a:txBody>
                  <a:tcPr/>
                </a:tc>
                <a:tc>
                  <a:txBody>
                    <a:bodyPr/>
                    <a:lstStyle/>
                    <a:p>
                      <a:pPr algn="ctr"/>
                      <a:r>
                        <a:rPr lang="en-US" sz="4800" dirty="0" smtClean="0"/>
                        <a:t>3.35</a:t>
                      </a:r>
                      <a:endParaRPr lang="en-US" sz="4800" dirty="0"/>
                    </a:p>
                  </a:txBody>
                  <a:tcPr/>
                </a:tc>
                <a:tc>
                  <a:txBody>
                    <a:bodyPr/>
                    <a:lstStyle/>
                    <a:p>
                      <a:pPr algn="ctr"/>
                      <a:r>
                        <a:rPr lang="en-US" sz="4800" dirty="0" smtClean="0"/>
                        <a:t>2</a:t>
                      </a:r>
                      <a:endParaRPr lang="en-US" sz="4800" dirty="0"/>
                    </a:p>
                  </a:txBody>
                  <a:tcPr>
                    <a:lnR w="12700" cap="flat" cmpd="sng" algn="ctr">
                      <a:solidFill>
                        <a:schemeClr val="tx1"/>
                      </a:solidFill>
                      <a:prstDash val="solid"/>
                      <a:round/>
                      <a:headEnd type="none" w="med" len="med"/>
                      <a:tailEnd type="none" w="med" len="med"/>
                    </a:lnR>
                  </a:tcPr>
                </a:tc>
              </a:tr>
              <a:tr h="370840">
                <a:tc>
                  <a:txBody>
                    <a:bodyPr/>
                    <a:lstStyle/>
                    <a:p>
                      <a:r>
                        <a:rPr lang="en-US" sz="4000" dirty="0" smtClean="0"/>
                        <a:t>3</a:t>
                      </a:r>
                      <a:endParaRPr lang="en-US" sz="4000" dirty="0"/>
                    </a:p>
                  </a:txBody>
                  <a:tcPr>
                    <a:lnL w="12700" cap="flat" cmpd="sng" algn="ctr">
                      <a:solidFill>
                        <a:schemeClr val="tx1"/>
                      </a:solidFill>
                      <a:prstDash val="solid"/>
                      <a:round/>
                      <a:headEnd type="none" w="med" len="med"/>
                      <a:tailEnd type="none" w="med" len="med"/>
                    </a:lnL>
                    <a:solidFill>
                      <a:srgbClr val="92D050"/>
                    </a:solidFill>
                  </a:tcPr>
                </a:tc>
                <a:tc>
                  <a:txBody>
                    <a:bodyPr/>
                    <a:lstStyle/>
                    <a:p>
                      <a:r>
                        <a:rPr lang="en-US" sz="4800" b="1" dirty="0" smtClean="0"/>
                        <a:t>Contractor Factor</a:t>
                      </a:r>
                    </a:p>
                    <a:p>
                      <a:r>
                        <a:rPr lang="en-US" sz="4800" dirty="0" smtClean="0"/>
                        <a:t>Problem in planning and scheduling </a:t>
                      </a:r>
                      <a:endParaRPr lang="en-US" sz="4800" dirty="0"/>
                    </a:p>
                  </a:txBody>
                  <a:tcPr>
                    <a:solidFill>
                      <a:srgbClr val="92D050"/>
                    </a:solidFill>
                  </a:tcPr>
                </a:tc>
                <a:tc>
                  <a:txBody>
                    <a:bodyPr/>
                    <a:lstStyle/>
                    <a:p>
                      <a:pPr algn="ctr"/>
                      <a:r>
                        <a:rPr lang="en-US" sz="4800" dirty="0" smtClean="0"/>
                        <a:t>3.33</a:t>
                      </a:r>
                      <a:endParaRPr lang="en-US" sz="4800" dirty="0"/>
                    </a:p>
                  </a:txBody>
                  <a:tcPr>
                    <a:solidFill>
                      <a:srgbClr val="92D050"/>
                    </a:solidFill>
                  </a:tcPr>
                </a:tc>
                <a:tc>
                  <a:txBody>
                    <a:bodyPr/>
                    <a:lstStyle/>
                    <a:p>
                      <a:pPr algn="ctr"/>
                      <a:r>
                        <a:rPr lang="en-US" sz="4800" dirty="0" smtClean="0"/>
                        <a:t>3</a:t>
                      </a:r>
                      <a:endParaRPr lang="en-US" sz="4800" dirty="0"/>
                    </a:p>
                  </a:txBody>
                  <a:tcPr>
                    <a:lnR w="12700" cap="flat" cmpd="sng" algn="ctr">
                      <a:solidFill>
                        <a:schemeClr val="tx1"/>
                      </a:solidFill>
                      <a:prstDash val="solid"/>
                      <a:round/>
                      <a:headEnd type="none" w="med" len="med"/>
                      <a:tailEnd type="none" w="med" len="med"/>
                    </a:lnR>
                    <a:solidFill>
                      <a:srgbClr val="92D050"/>
                    </a:solidFill>
                  </a:tcPr>
                </a:tc>
              </a:tr>
              <a:tr h="370840">
                <a:tc>
                  <a:txBody>
                    <a:bodyPr/>
                    <a:lstStyle/>
                    <a:p>
                      <a:r>
                        <a:rPr lang="en-US" sz="4000" dirty="0" smtClean="0"/>
                        <a:t>4</a:t>
                      </a:r>
                      <a:endParaRPr lang="en-US" sz="4000" dirty="0"/>
                    </a:p>
                  </a:txBody>
                  <a:tcPr>
                    <a:lnL w="12700" cap="flat" cmpd="sng" algn="ctr">
                      <a:solidFill>
                        <a:schemeClr val="tx1"/>
                      </a:solidFill>
                      <a:prstDash val="solid"/>
                      <a:round/>
                      <a:headEnd type="none" w="med" len="med"/>
                      <a:tailEnd type="none" w="med" len="med"/>
                    </a:lnL>
                  </a:tcPr>
                </a:tc>
                <a:tc>
                  <a:txBody>
                    <a:bodyPr/>
                    <a:lstStyle/>
                    <a:p>
                      <a:r>
                        <a:rPr lang="en-US" sz="4800" b="1" dirty="0" smtClean="0"/>
                        <a:t>Client Factor</a:t>
                      </a:r>
                    </a:p>
                    <a:p>
                      <a:r>
                        <a:rPr lang="en-US" sz="4800" b="0" dirty="0" smtClean="0"/>
                        <a:t>Delay</a:t>
                      </a:r>
                      <a:r>
                        <a:rPr lang="en-US" sz="4800" b="0" baseline="0" dirty="0" smtClean="0"/>
                        <a:t> in progress payment</a:t>
                      </a:r>
                      <a:endParaRPr lang="en-US" sz="4800" b="0" dirty="0"/>
                    </a:p>
                  </a:txBody>
                  <a:tcPr/>
                </a:tc>
                <a:tc>
                  <a:txBody>
                    <a:bodyPr/>
                    <a:lstStyle/>
                    <a:p>
                      <a:pPr algn="ctr"/>
                      <a:r>
                        <a:rPr lang="en-US" sz="4800" dirty="0" smtClean="0"/>
                        <a:t>3.31</a:t>
                      </a:r>
                      <a:endParaRPr lang="en-US" sz="4800" dirty="0"/>
                    </a:p>
                  </a:txBody>
                  <a:tcPr/>
                </a:tc>
                <a:tc>
                  <a:txBody>
                    <a:bodyPr/>
                    <a:lstStyle/>
                    <a:p>
                      <a:pPr algn="ctr"/>
                      <a:r>
                        <a:rPr lang="en-US" sz="4800" dirty="0" smtClean="0"/>
                        <a:t>4</a:t>
                      </a:r>
                      <a:endParaRPr lang="en-US" sz="4800" dirty="0"/>
                    </a:p>
                  </a:txBody>
                  <a:tcPr>
                    <a:lnR w="12700" cap="flat" cmpd="sng" algn="ctr">
                      <a:solidFill>
                        <a:schemeClr val="tx1"/>
                      </a:solidFill>
                      <a:prstDash val="solid"/>
                      <a:round/>
                      <a:headEnd type="none" w="med" len="med"/>
                      <a:tailEnd type="none" w="med" len="med"/>
                    </a:lnR>
                  </a:tcPr>
                </a:tc>
              </a:tr>
              <a:tr h="370840">
                <a:tc>
                  <a:txBody>
                    <a:bodyPr/>
                    <a:lstStyle/>
                    <a:p>
                      <a:r>
                        <a:rPr lang="en-US" sz="4000" dirty="0" smtClean="0"/>
                        <a:t>5</a:t>
                      </a:r>
                      <a:endParaRPr lang="en-US" sz="4000" dirty="0"/>
                    </a:p>
                  </a:txBody>
                  <a:tcPr>
                    <a:lnL w="12700" cap="flat" cmpd="sng" algn="ctr">
                      <a:solidFill>
                        <a:schemeClr val="tx1"/>
                      </a:solidFill>
                      <a:prstDash val="solid"/>
                      <a:round/>
                      <a:headEnd type="none" w="med" len="med"/>
                      <a:tailEnd type="none" w="med" len="med"/>
                    </a:lnL>
                    <a:solidFill>
                      <a:srgbClr val="92D050"/>
                    </a:solidFill>
                  </a:tcPr>
                </a:tc>
                <a:tc>
                  <a:txBody>
                    <a:bodyPr/>
                    <a:lstStyle/>
                    <a:p>
                      <a:r>
                        <a:rPr lang="en-US" sz="4800" b="1" dirty="0" smtClean="0"/>
                        <a:t>Consultant</a:t>
                      </a:r>
                      <a:r>
                        <a:rPr lang="en-US" sz="4800" b="1" baseline="0" dirty="0" smtClean="0"/>
                        <a:t> Factor</a:t>
                      </a:r>
                    </a:p>
                    <a:p>
                      <a:r>
                        <a:rPr lang="en-US" sz="4800" b="0" baseline="0" dirty="0" smtClean="0"/>
                        <a:t>Lack of advance engineering software</a:t>
                      </a:r>
                      <a:endParaRPr lang="en-US" sz="4800" b="0" dirty="0"/>
                    </a:p>
                  </a:txBody>
                  <a:tcPr>
                    <a:solidFill>
                      <a:srgbClr val="92D050"/>
                    </a:solidFill>
                  </a:tcPr>
                </a:tc>
                <a:tc>
                  <a:txBody>
                    <a:bodyPr/>
                    <a:lstStyle/>
                    <a:p>
                      <a:pPr algn="ctr"/>
                      <a:r>
                        <a:rPr lang="en-US" sz="4800" dirty="0" smtClean="0"/>
                        <a:t>3.22</a:t>
                      </a:r>
                      <a:endParaRPr lang="en-US" sz="4800" dirty="0"/>
                    </a:p>
                  </a:txBody>
                  <a:tcPr>
                    <a:solidFill>
                      <a:srgbClr val="92D050"/>
                    </a:solidFill>
                  </a:tcPr>
                </a:tc>
                <a:tc>
                  <a:txBody>
                    <a:bodyPr/>
                    <a:lstStyle/>
                    <a:p>
                      <a:pPr algn="ctr"/>
                      <a:r>
                        <a:rPr lang="en-US" sz="4800" dirty="0" smtClean="0"/>
                        <a:t>5</a:t>
                      </a:r>
                      <a:endParaRPr lang="en-US" sz="4800" dirty="0"/>
                    </a:p>
                  </a:txBody>
                  <a:tcPr>
                    <a:lnR w="12700" cap="flat" cmpd="sng" algn="ctr">
                      <a:solidFill>
                        <a:schemeClr val="tx1"/>
                      </a:solidFill>
                      <a:prstDash val="solid"/>
                      <a:round/>
                      <a:headEnd type="none" w="med" len="med"/>
                      <a:tailEnd type="none" w="med" len="med"/>
                    </a:lnR>
                    <a:solidFill>
                      <a:srgbClr val="92D050"/>
                    </a:solidFill>
                  </a:tcPr>
                </a:tc>
              </a:tr>
              <a:tr h="370840">
                <a:tc>
                  <a:txBody>
                    <a:bodyPr/>
                    <a:lstStyle/>
                    <a:p>
                      <a:r>
                        <a:rPr lang="en-US" sz="4000" dirty="0" smtClean="0"/>
                        <a:t>6</a:t>
                      </a:r>
                      <a:endParaRPr lang="en-US" sz="4000" dirty="0"/>
                    </a:p>
                  </a:txBody>
                  <a:tcPr>
                    <a:lnL w="12700" cap="flat" cmpd="sng" algn="ctr">
                      <a:solidFill>
                        <a:schemeClr val="tx1"/>
                      </a:solidFill>
                      <a:prstDash val="solid"/>
                      <a:round/>
                      <a:headEnd type="none" w="med" len="med"/>
                      <a:tailEnd type="none" w="med" len="med"/>
                    </a:lnL>
                  </a:tcPr>
                </a:tc>
                <a:tc>
                  <a:txBody>
                    <a:bodyPr/>
                    <a:lstStyle/>
                    <a:p>
                      <a:r>
                        <a:rPr lang="en-US" sz="4800" b="1" dirty="0" smtClean="0"/>
                        <a:t>Labor Factor</a:t>
                      </a:r>
                    </a:p>
                    <a:p>
                      <a:r>
                        <a:rPr lang="en-US" sz="4800" dirty="0" smtClean="0"/>
                        <a:t>Shortage</a:t>
                      </a:r>
                      <a:r>
                        <a:rPr lang="en-US" sz="4800" baseline="0" dirty="0" smtClean="0"/>
                        <a:t> of labor</a:t>
                      </a:r>
                      <a:endParaRPr lang="en-US" sz="4800" dirty="0"/>
                    </a:p>
                  </a:txBody>
                  <a:tcPr/>
                </a:tc>
                <a:tc>
                  <a:txBody>
                    <a:bodyPr/>
                    <a:lstStyle/>
                    <a:p>
                      <a:pPr algn="ctr"/>
                      <a:r>
                        <a:rPr lang="en-US" sz="4800" dirty="0" smtClean="0"/>
                        <a:t>3.10</a:t>
                      </a:r>
                      <a:endParaRPr lang="en-US" sz="4800" dirty="0"/>
                    </a:p>
                  </a:txBody>
                  <a:tcPr/>
                </a:tc>
                <a:tc>
                  <a:txBody>
                    <a:bodyPr/>
                    <a:lstStyle/>
                    <a:p>
                      <a:pPr algn="ctr"/>
                      <a:r>
                        <a:rPr lang="en-US" sz="4800" dirty="0" smtClean="0"/>
                        <a:t>6</a:t>
                      </a:r>
                      <a:endParaRPr lang="en-US" sz="4800" dirty="0"/>
                    </a:p>
                  </a:txBody>
                  <a:tcPr>
                    <a:lnR w="12700" cap="flat" cmpd="sng" algn="ctr">
                      <a:solidFill>
                        <a:schemeClr val="tx1"/>
                      </a:solidFill>
                      <a:prstDash val="solid"/>
                      <a:round/>
                      <a:headEnd type="none" w="med" len="med"/>
                      <a:tailEnd type="none" w="med" len="med"/>
                    </a:lnR>
                  </a:tcPr>
                </a:tc>
              </a:tr>
              <a:tr h="370840">
                <a:tc>
                  <a:txBody>
                    <a:bodyPr/>
                    <a:lstStyle/>
                    <a:p>
                      <a:endParaRPr lang="en-US" sz="40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FFC000"/>
                    </a:solidFill>
                  </a:tcPr>
                </a:tc>
                <a:tc>
                  <a:txBody>
                    <a:bodyPr/>
                    <a:lstStyle/>
                    <a:p>
                      <a:r>
                        <a:rPr lang="en-US" sz="4800" b="1" dirty="0" smtClean="0"/>
                        <a:t>Total Average Mean</a:t>
                      </a:r>
                      <a:endParaRPr lang="en-US" sz="4800" b="1" dirty="0"/>
                    </a:p>
                  </a:txBody>
                  <a:tcPr>
                    <a:lnB w="12700" cap="flat" cmpd="sng" algn="ctr">
                      <a:solidFill>
                        <a:schemeClr val="tx1"/>
                      </a:solidFill>
                      <a:prstDash val="solid"/>
                      <a:round/>
                      <a:headEnd type="none" w="med" len="med"/>
                      <a:tailEnd type="none" w="med" len="med"/>
                    </a:lnB>
                    <a:solidFill>
                      <a:srgbClr val="FFC000"/>
                    </a:solidFill>
                  </a:tcPr>
                </a:tc>
                <a:tc gridSpan="2">
                  <a:txBody>
                    <a:bodyPr/>
                    <a:lstStyle/>
                    <a:p>
                      <a:pPr algn="ctr"/>
                      <a:r>
                        <a:rPr lang="en-US" sz="4800" b="1" dirty="0" smtClean="0"/>
                        <a:t>3.29</a:t>
                      </a:r>
                      <a:endParaRPr lang="en-US" sz="4800" b="1"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FC000"/>
                    </a:solidFill>
                  </a:tcPr>
                </a:tc>
                <a:tc hMerge="1">
                  <a:txBody>
                    <a:bodyPr/>
                    <a:lstStyle/>
                    <a:p>
                      <a:pPr algn="ctr"/>
                      <a:endParaRPr lang="en-US" sz="40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11930062" y="12255198"/>
            <a:ext cx="19388138" cy="2554545"/>
          </a:xfrm>
          <a:prstGeom prst="rect">
            <a:avLst/>
          </a:prstGeom>
          <a:noFill/>
        </p:spPr>
        <p:txBody>
          <a:bodyPr wrap="square" rtlCol="0">
            <a:spAutoFit/>
          </a:bodyPr>
          <a:lstStyle/>
          <a:p>
            <a:pPr algn="just"/>
            <a:r>
              <a:rPr lang="en-US" sz="4000" dirty="0" smtClean="0">
                <a:effectLst/>
              </a:rPr>
              <a:t>Research method is the technique to conduct a scientific research. For this study quantitative method is use. Quantitative method is refer to the statistical, mathematical or numerical data. The advantage of using quantitative because can using statistical software and required little duration to answer the questionnaire form. </a:t>
            </a:r>
            <a:endParaRPr lang="en-US" sz="4000" dirty="0">
              <a:effectLst/>
            </a:endParaRPr>
          </a:p>
        </p:txBody>
      </p:sp>
      <p:sp>
        <p:nvSpPr>
          <p:cNvPr id="7" name="Rounded Rectangle 6"/>
          <p:cNvSpPr/>
          <p:nvPr/>
        </p:nvSpPr>
        <p:spPr bwMode="auto">
          <a:xfrm>
            <a:off x="850884" y="27281709"/>
            <a:ext cx="9711853" cy="14518282"/>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just" defTabSz="914400" rtl="0" eaLnBrk="0" fontAlgn="base" latinLnBrk="0" hangingPunct="0">
              <a:lnSpc>
                <a:spcPct val="100000"/>
              </a:lnSpc>
              <a:spcBef>
                <a:spcPct val="0"/>
              </a:spcBef>
              <a:spcAft>
                <a:spcPct val="0"/>
              </a:spcAft>
              <a:buClrTx/>
              <a:buSzTx/>
              <a:buFontTx/>
              <a:buNone/>
              <a:tabLst/>
            </a:pPr>
            <a:r>
              <a:rPr lang="en-US" sz="4000" b="1" u="sng" dirty="0" smtClean="0">
                <a:effectLst/>
              </a:rPr>
              <a:t>Conclusion</a:t>
            </a:r>
          </a:p>
          <a:p>
            <a:pPr marL="0" marR="0" indent="0" algn="just" defTabSz="914400" rtl="0" eaLnBrk="0" fontAlgn="base" latinLnBrk="0" hangingPunct="0">
              <a:lnSpc>
                <a:spcPct val="100000"/>
              </a:lnSpc>
              <a:spcBef>
                <a:spcPct val="0"/>
              </a:spcBef>
              <a:spcAft>
                <a:spcPct val="0"/>
              </a:spcAft>
              <a:buClrTx/>
              <a:buSzTx/>
              <a:buFontTx/>
              <a:buNone/>
              <a:tabLst/>
            </a:pPr>
            <a:r>
              <a:rPr lang="en-US" sz="4000" dirty="0" smtClean="0">
                <a:effectLst/>
              </a:rPr>
              <a:t>From the result of this study, it can be conclude that the  external factor such as weather condition, natural disaster (flood) and unavoidable disaster is the first major problem that causing time overrun in construction project at Terengganu.</a:t>
            </a:r>
          </a:p>
          <a:p>
            <a:pPr marL="0" marR="0" indent="0" algn="just" defTabSz="914400" rtl="0" eaLnBrk="0" fontAlgn="base" latinLnBrk="0" hangingPunct="0">
              <a:lnSpc>
                <a:spcPct val="100000"/>
              </a:lnSpc>
              <a:spcBef>
                <a:spcPct val="0"/>
              </a:spcBef>
              <a:spcAft>
                <a:spcPct val="0"/>
              </a:spcAft>
              <a:buClrTx/>
              <a:buSzTx/>
              <a:buFontTx/>
              <a:buNone/>
              <a:tabLst/>
            </a:pPr>
            <a:r>
              <a:rPr lang="en-US" sz="4000" dirty="0" smtClean="0">
                <a:effectLst/>
              </a:rPr>
              <a:t> </a:t>
            </a:r>
          </a:p>
          <a:p>
            <a:pPr marL="0" marR="0" indent="0" algn="l" defTabSz="914400" rtl="0" eaLnBrk="0" fontAlgn="base" latinLnBrk="0" hangingPunct="0">
              <a:lnSpc>
                <a:spcPct val="100000"/>
              </a:lnSpc>
              <a:spcBef>
                <a:spcPct val="0"/>
              </a:spcBef>
              <a:spcAft>
                <a:spcPct val="0"/>
              </a:spcAft>
              <a:buClrTx/>
              <a:buSzTx/>
              <a:buFontTx/>
              <a:buNone/>
              <a:tabLst/>
            </a:pPr>
            <a:r>
              <a:rPr lang="en-US" sz="4000" b="1" u="sng" dirty="0" smtClean="0">
                <a:effectLst/>
              </a:rPr>
              <a:t>Recommendation</a:t>
            </a:r>
          </a:p>
          <a:p>
            <a:pPr marL="0" marR="0" indent="0" algn="just" defTabSz="914400" rtl="0" eaLnBrk="0" fontAlgn="base" latinLnBrk="0" hangingPunct="0">
              <a:lnSpc>
                <a:spcPct val="100000"/>
              </a:lnSpc>
              <a:spcBef>
                <a:spcPct val="0"/>
              </a:spcBef>
              <a:spcAft>
                <a:spcPct val="0"/>
              </a:spcAft>
              <a:buClrTx/>
              <a:buSzTx/>
              <a:buFontTx/>
              <a:buNone/>
              <a:tabLst/>
            </a:pPr>
            <a:r>
              <a:rPr lang="en-US" sz="4000" dirty="0" smtClean="0">
                <a:effectLst/>
              </a:rPr>
              <a:t>Trough the study, there are some recommendation for future research :</a:t>
            </a:r>
          </a:p>
          <a:p>
            <a:pPr marL="0" marR="0" indent="0" algn="just" defTabSz="914400" rtl="0" eaLnBrk="0" fontAlgn="base" latinLnBrk="0" hangingPunct="0">
              <a:lnSpc>
                <a:spcPct val="100000"/>
              </a:lnSpc>
              <a:spcBef>
                <a:spcPct val="0"/>
              </a:spcBef>
              <a:spcAft>
                <a:spcPct val="0"/>
              </a:spcAft>
              <a:buClrTx/>
              <a:buSzTx/>
              <a:buFontTx/>
              <a:buNone/>
              <a:tabLst/>
            </a:pPr>
            <a:r>
              <a:rPr lang="en-US" sz="4000" dirty="0" smtClean="0">
                <a:effectLst/>
              </a:rPr>
              <a:t> </a:t>
            </a:r>
          </a:p>
          <a:p>
            <a:pPr marL="571500" marR="0" indent="-5715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4000" b="0" i="0" u="none" strike="noStrike" cap="none" normalizeH="0" baseline="0" dirty="0" smtClean="0">
                <a:ln>
                  <a:noFill/>
                </a:ln>
                <a:solidFill>
                  <a:schemeClr val="tx1"/>
                </a:solidFill>
                <a:effectLst/>
              </a:rPr>
              <a:t>Not limit the method.</a:t>
            </a:r>
            <a:r>
              <a:rPr kumimoji="0" lang="en-US" sz="4000" b="0" i="0" u="none" strike="noStrike" cap="none" normalizeH="0" dirty="0" smtClean="0">
                <a:ln>
                  <a:noFill/>
                </a:ln>
                <a:solidFill>
                  <a:schemeClr val="tx1"/>
                </a:solidFill>
                <a:effectLst/>
              </a:rPr>
              <a:t> </a:t>
            </a:r>
            <a:r>
              <a:rPr kumimoji="0" lang="en-US" sz="4000" b="0" i="0" u="none" strike="noStrike" cap="none" normalizeH="0" baseline="0" dirty="0" smtClean="0">
                <a:ln>
                  <a:noFill/>
                </a:ln>
                <a:solidFill>
                  <a:schemeClr val="tx1"/>
                </a:solidFill>
                <a:effectLst/>
              </a:rPr>
              <a:t>The method that can use such as interview and questionnaire for prevent returned question</a:t>
            </a:r>
            <a:r>
              <a:rPr kumimoji="0" lang="en-US" sz="4000" b="0" i="0" u="none" strike="noStrike" cap="none" normalizeH="0" dirty="0" smtClean="0">
                <a:ln>
                  <a:noFill/>
                </a:ln>
                <a:solidFill>
                  <a:schemeClr val="tx1"/>
                </a:solidFill>
                <a:effectLst/>
              </a:rPr>
              <a:t> with not complete answer due to the limited time to answer question by respondent.</a:t>
            </a:r>
          </a:p>
          <a:p>
            <a:pPr marR="0" algn="just" defTabSz="914400" rtl="0" eaLnBrk="0" fontAlgn="base" latinLnBrk="0" hangingPunct="0">
              <a:lnSpc>
                <a:spcPct val="100000"/>
              </a:lnSpc>
              <a:spcBef>
                <a:spcPct val="0"/>
              </a:spcBef>
              <a:spcAft>
                <a:spcPct val="0"/>
              </a:spcAft>
              <a:buClrTx/>
              <a:buSzTx/>
              <a:tabLst/>
            </a:pPr>
            <a:endParaRPr kumimoji="0" lang="en-US" sz="4000" b="0" i="0" u="none" strike="noStrike" cap="none" normalizeH="0" dirty="0" smtClean="0">
              <a:ln>
                <a:noFill/>
              </a:ln>
              <a:solidFill>
                <a:schemeClr val="tx1"/>
              </a:solidFill>
              <a:effectLst/>
            </a:endParaRPr>
          </a:p>
          <a:p>
            <a:pPr marL="571500" marR="0" indent="-571500" algn="just" defTabSz="914400" rtl="0" eaLnBrk="0" fontAlgn="base" latinLnBrk="0" hangingPunct="0">
              <a:lnSpc>
                <a:spcPct val="100000"/>
              </a:lnSpc>
              <a:spcBef>
                <a:spcPct val="0"/>
              </a:spcBef>
              <a:spcAft>
                <a:spcPct val="0"/>
              </a:spcAft>
              <a:buClrTx/>
              <a:buSzTx/>
              <a:buFont typeface="Arial" pitchFamily="34" charset="0"/>
              <a:buChar char="•"/>
              <a:tabLst/>
            </a:pPr>
            <a:r>
              <a:rPr lang="en-US" sz="4000" baseline="0" dirty="0" smtClean="0">
                <a:effectLst/>
              </a:rPr>
              <a:t>Expand the scope</a:t>
            </a:r>
            <a:r>
              <a:rPr lang="en-US" sz="4000" dirty="0" smtClean="0">
                <a:effectLst/>
              </a:rPr>
              <a:t> of study. The scope such as the cover of place and the number of population. </a:t>
            </a:r>
            <a:endParaRPr kumimoji="0" lang="en-US" sz="4000" b="0" i="0" u="none" strike="noStrike" cap="none" normalizeH="0" baseline="0" dirty="0" smtClean="0">
              <a:ln>
                <a:noFill/>
              </a:ln>
              <a:solidFill>
                <a:schemeClr val="tx1"/>
              </a:solidFill>
              <a:effectLst/>
            </a:endParaRPr>
          </a:p>
        </p:txBody>
      </p:sp>
      <p:sp>
        <p:nvSpPr>
          <p:cNvPr id="9" name="Rounded Rectangle 8"/>
          <p:cNvSpPr/>
          <p:nvPr/>
        </p:nvSpPr>
        <p:spPr bwMode="auto">
          <a:xfrm>
            <a:off x="761998" y="20397422"/>
            <a:ext cx="9800739" cy="5010963"/>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lvl="0" eaLnBrk="1" hangingPunct="1">
              <a:lnSpc>
                <a:spcPct val="95000"/>
              </a:lnSpc>
            </a:pPr>
            <a:r>
              <a:rPr lang="en-US" sz="4000" dirty="0">
                <a:solidFill>
                  <a:srgbClr val="000000"/>
                </a:solidFill>
                <a:effectLst/>
              </a:rPr>
              <a:t>Research objectives are to determine the target of this research :</a:t>
            </a:r>
          </a:p>
          <a:p>
            <a:pPr marL="685800" lvl="0" indent="-685800" eaLnBrk="1" hangingPunct="1">
              <a:lnSpc>
                <a:spcPct val="95000"/>
              </a:lnSpc>
              <a:buFont typeface="Arial" pitchFamily="34" charset="0"/>
              <a:buChar char="•"/>
            </a:pPr>
            <a:r>
              <a:rPr lang="en-US" sz="4000" dirty="0">
                <a:solidFill>
                  <a:srgbClr val="000000"/>
                </a:solidFill>
                <a:effectLst/>
              </a:rPr>
              <a:t>To identify the factors that causing to project time overrun</a:t>
            </a:r>
          </a:p>
          <a:p>
            <a:pPr marL="685800" lvl="0" indent="-685800" eaLnBrk="1" hangingPunct="1">
              <a:lnSpc>
                <a:spcPct val="95000"/>
              </a:lnSpc>
              <a:buFont typeface="Arial" pitchFamily="34" charset="0"/>
              <a:buChar char="•"/>
            </a:pPr>
            <a:r>
              <a:rPr lang="en-US" sz="4000" dirty="0">
                <a:solidFill>
                  <a:srgbClr val="000000"/>
                </a:solidFill>
                <a:effectLst/>
              </a:rPr>
              <a:t>To rank the factors in contribute the most influenced factor of project time overrun</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641800" y="1404206"/>
            <a:ext cx="2493265" cy="305898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1421</TotalTime>
  <Words>560</Words>
  <Application>Microsoft Office PowerPoint</Application>
  <PresentationFormat>Custom</PresentationFormat>
  <Paragraphs>93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Ira</cp:lastModifiedBy>
  <cp:revision>99</cp:revision>
  <cp:lastPrinted>2000-08-03T00:31:24Z</cp:lastPrinted>
  <dcterms:created xsi:type="dcterms:W3CDTF">2000-02-09T15:01:13Z</dcterms:created>
  <dcterms:modified xsi:type="dcterms:W3CDTF">2015-11-26T00:16:34Z</dcterms:modified>
</cp:coreProperties>
</file>