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944">
          <p15:clr>
            <a:srgbClr val="A4A3A4"/>
          </p15:clr>
        </p15:guide>
        <p15:guide id="2" pos="10368">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33" d="100"/>
          <a:sy n="33" d="100"/>
        </p:scale>
        <p:origin x="2070" y="-3072"/>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090115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850926" y="20135889"/>
            <a:ext cx="7912074" cy="830997"/>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r>
              <a:rPr lang="en-US" sz="4800" dirty="0" smtClean="0">
                <a:effectLst/>
              </a:rPr>
              <a:t>Customer preference frequency</a:t>
            </a:r>
          </a:p>
        </p:txBody>
      </p:sp>
      <p:sp>
        <p:nvSpPr>
          <p:cNvPr id="2284" name="Text Box 236"/>
          <p:cNvSpPr txBox="1">
            <a:spLocks noChangeArrowheads="1"/>
          </p:cNvSpPr>
          <p:nvPr/>
        </p:nvSpPr>
        <p:spPr bwMode="auto">
          <a:xfrm>
            <a:off x="761693" y="9853632"/>
            <a:ext cx="9753600" cy="947972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MY" sz="3600" dirty="0" smtClean="0">
                <a:effectLst/>
              </a:rPr>
              <a:t>Menu </a:t>
            </a:r>
            <a:r>
              <a:rPr lang="en-MY" sz="3600" dirty="0">
                <a:effectLst/>
              </a:rPr>
              <a:t>order system is of paramount importance to all of product and </a:t>
            </a:r>
            <a:r>
              <a:rPr lang="en-MY" sz="3600" dirty="0" smtClean="0">
                <a:effectLst/>
              </a:rPr>
              <a:t>service. Customer </a:t>
            </a:r>
            <a:r>
              <a:rPr lang="en-MY" sz="3600" dirty="0">
                <a:effectLst/>
              </a:rPr>
              <a:t>preference are distract and confusing that cause unavailable to the users satisfied </a:t>
            </a:r>
            <a:r>
              <a:rPr lang="en-MY" sz="3600" dirty="0" smtClean="0">
                <a:effectLst/>
              </a:rPr>
              <a:t>themselves. </a:t>
            </a:r>
            <a:r>
              <a:rPr lang="en-MY" sz="3600" dirty="0">
                <a:effectLst/>
              </a:rPr>
              <a:t>Unlike others food franchiser in Kuantan, </a:t>
            </a:r>
            <a:r>
              <a:rPr lang="en-MY" sz="3600" dirty="0" err="1">
                <a:effectLst/>
              </a:rPr>
              <a:t>Abang</a:t>
            </a:r>
            <a:r>
              <a:rPr lang="en-MY" sz="3600" dirty="0">
                <a:effectLst/>
              </a:rPr>
              <a:t> Burn already created menu list to be </a:t>
            </a:r>
            <a:r>
              <a:rPr lang="en-MY" sz="3600" dirty="0" smtClean="0">
                <a:effectLst/>
              </a:rPr>
              <a:t>customize. </a:t>
            </a:r>
            <a:r>
              <a:rPr lang="en-MY" sz="3600" dirty="0">
                <a:effectLst/>
              </a:rPr>
              <a:t>problems occur when the variety of food increased from time to </a:t>
            </a:r>
            <a:r>
              <a:rPr lang="en-MY" sz="3600" dirty="0" smtClean="0">
                <a:effectLst/>
              </a:rPr>
              <a:t>time. </a:t>
            </a:r>
            <a:r>
              <a:rPr lang="en-MY" sz="3600" dirty="0">
                <a:effectLst/>
              </a:rPr>
              <a:t>users experiencing problems misunderstanding menu, cost of time, dissatisfaction, and so that limited order activities and cause users to experience problems when having a </a:t>
            </a:r>
            <a:r>
              <a:rPr lang="en-MY" sz="3600" dirty="0" smtClean="0">
                <a:effectLst/>
              </a:rPr>
              <a:t>meal. </a:t>
            </a:r>
            <a:r>
              <a:rPr lang="en-MY" sz="3600" dirty="0">
                <a:effectLst/>
              </a:rPr>
              <a:t>study on customize order menu in relations towards customer preference among food customer in </a:t>
            </a:r>
            <a:r>
              <a:rPr lang="en-MY" sz="3600" dirty="0" smtClean="0">
                <a:effectLst/>
              </a:rPr>
              <a:t>Kuantan. </a:t>
            </a:r>
            <a:r>
              <a:rPr lang="en-MY" sz="3600" dirty="0">
                <a:effectLst/>
              </a:rPr>
              <a:t>customer preference and buying behaviour whether they choose to customize and create own menu or simplify used the food service provider’s menu selection </a:t>
            </a:r>
            <a:r>
              <a:rPr lang="en-MY" sz="3600" dirty="0" smtClean="0">
                <a:effectLst/>
              </a:rPr>
              <a:t>available.</a:t>
            </a:r>
            <a:endParaRPr lang="en-US" sz="3600" dirty="0" smtClean="0">
              <a:effectLst/>
            </a:endParaRPr>
          </a:p>
        </p:txBody>
      </p:sp>
      <p:sp>
        <p:nvSpPr>
          <p:cNvPr id="2285" name="Text Box 237"/>
          <p:cNvSpPr txBox="1">
            <a:spLocks noChangeArrowheads="1"/>
          </p:cNvSpPr>
          <p:nvPr/>
        </p:nvSpPr>
        <p:spPr bwMode="auto">
          <a:xfrm>
            <a:off x="771525" y="5638800"/>
            <a:ext cx="31592838"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06385" y="9178901"/>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677619" y="37933384"/>
            <a:ext cx="31555224"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546100" y="533400"/>
            <a:ext cx="31818263"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304800" y="762000"/>
            <a:ext cx="33680400" cy="100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MY" sz="6600" dirty="0">
                <a:effectLst/>
              </a:rPr>
              <a:t>ABANG BURN CUSTOMER’S PREFERENCE TOWARD MENU SELECTION</a:t>
            </a:r>
            <a:endParaRPr lang="en-US" sz="66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1205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80340" marR="0" algn="ctr">
              <a:lnSpc>
                <a:spcPct val="150000"/>
              </a:lnSpc>
              <a:spcBef>
                <a:spcPts val="0"/>
              </a:spcBef>
              <a:spcAft>
                <a:spcPts val="0"/>
              </a:spcAft>
            </a:pPr>
            <a:r>
              <a:rPr lang="en-MY" sz="5400" dirty="0">
                <a:solidFill>
                  <a:srgbClr val="000000"/>
                </a:solidFill>
                <a:effectLst/>
                <a:ea typeface="Times New Roman" panose="02020603050405020304" pitchFamily="18" charset="0"/>
                <a:cs typeface="Times New Roman" panose="02020603050405020304" pitchFamily="18" charset="0"/>
              </a:rPr>
              <a:t>MOHAMAD HAKIM BIN ASRAR</a:t>
            </a:r>
            <a:endParaRPr lang="en-US" sz="4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92" name="Rectangle 244"/>
          <p:cNvSpPr>
            <a:spLocks noChangeArrowheads="1"/>
          </p:cNvSpPr>
          <p:nvPr/>
        </p:nvSpPr>
        <p:spPr bwMode="auto">
          <a:xfrm>
            <a:off x="550376" y="3771575"/>
            <a:ext cx="318516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80340" marR="0" algn="ctr">
              <a:lnSpc>
                <a:spcPct val="150000"/>
              </a:lnSpc>
              <a:spcBef>
                <a:spcPts val="0"/>
              </a:spcBef>
              <a:spcAft>
                <a:spcPts val="0"/>
              </a:spcAft>
            </a:pPr>
            <a:r>
              <a:rPr lang="en-GB" sz="3600" dirty="0">
                <a:solidFill>
                  <a:srgbClr val="000000"/>
                </a:solidFill>
                <a:effectLst/>
                <a:ea typeface="Times New Roman" panose="02020603050405020304" pitchFamily="18" charset="0"/>
                <a:cs typeface="Times New Roman" panose="02020603050405020304" pitchFamily="18" charset="0"/>
              </a:rPr>
              <a:t>BACHELOR OF PROJECT MANAGEMENT (HONS)</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3600" dirty="0">
                <a:solidFill>
                  <a:srgbClr val="000000"/>
                </a:solidFill>
                <a:effectLst/>
                <a:ea typeface="Times New Roman" panose="02020603050405020304" pitchFamily="18" charset="0"/>
              </a:rPr>
              <a:t>UNIVERSITI MALAYSIA PAHANG</a:t>
            </a:r>
            <a:endParaRPr lang="en-US" sz="3600" dirty="0">
              <a:solidFill>
                <a:schemeClr val="bg1"/>
              </a:solidFill>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762000" y="6604000"/>
            <a:ext cx="31602363" cy="255454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MY" sz="4000" dirty="0" smtClean="0"/>
              <a:t>Main </a:t>
            </a:r>
            <a:r>
              <a:rPr lang="en-MY" sz="4000" dirty="0"/>
              <a:t>focus is on menu order offered, where users often encounter problems such as </a:t>
            </a:r>
            <a:r>
              <a:rPr lang="en-MY" sz="4000" dirty="0" smtClean="0"/>
              <a:t>unavailability. </a:t>
            </a:r>
            <a:r>
              <a:rPr lang="en-US" sz="4000" dirty="0">
                <a:effectLst/>
              </a:rPr>
              <a:t>study uses a quantitative research design in form of set </a:t>
            </a:r>
            <a:r>
              <a:rPr lang="en-US" sz="4000" dirty="0" smtClean="0">
                <a:effectLst/>
              </a:rPr>
              <a:t>questionnaire. </a:t>
            </a:r>
            <a:r>
              <a:rPr lang="en-US" sz="4000" dirty="0">
                <a:effectLst/>
              </a:rPr>
              <a:t>Data were analyzed using SPSS </a:t>
            </a:r>
            <a:r>
              <a:rPr lang="en-US" sz="4000" dirty="0" smtClean="0">
                <a:effectLst/>
              </a:rPr>
              <a:t>software. </a:t>
            </a:r>
            <a:r>
              <a:rPr lang="en-US" sz="4000" dirty="0">
                <a:effectLst/>
              </a:rPr>
              <a:t>The number of samples for this study were 150 </a:t>
            </a:r>
            <a:r>
              <a:rPr lang="en-US" sz="4000" dirty="0" smtClean="0">
                <a:effectLst/>
              </a:rPr>
              <a:t>respondents. </a:t>
            </a:r>
            <a:r>
              <a:rPr lang="en-US" sz="4000" dirty="0">
                <a:effectLst/>
              </a:rPr>
              <a:t>Results of the study were slightly negative by analysis mean that have been made with the highest of mean is </a:t>
            </a:r>
            <a:r>
              <a:rPr lang="en-US" sz="4000" dirty="0" smtClean="0">
                <a:effectLst/>
              </a:rPr>
              <a:t>2.7, </a:t>
            </a:r>
            <a:r>
              <a:rPr lang="en-US" sz="4000" dirty="0">
                <a:effectLst/>
              </a:rPr>
              <a:t>highest frequency is disagree with customizing product about 38.2</a:t>
            </a:r>
            <a:r>
              <a:rPr lang="en-US" sz="4000" dirty="0" smtClean="0">
                <a:effectLst/>
              </a:rPr>
              <a:t>%. </a:t>
            </a:r>
            <a:r>
              <a:rPr lang="en-US" sz="4000" dirty="0">
                <a:effectLst/>
              </a:rPr>
              <a:t>should be conduct by widening scope of respondent and preferably with the higher frequency will create an accurate measurement and avoid any biased</a:t>
            </a:r>
            <a:endParaRPr lang="en-US" sz="4000" dirty="0"/>
          </a:p>
        </p:txBody>
      </p:sp>
      <p:sp>
        <p:nvSpPr>
          <p:cNvPr id="2296" name="Text Box 248"/>
          <p:cNvSpPr txBox="1">
            <a:spLocks noChangeArrowheads="1"/>
          </p:cNvSpPr>
          <p:nvPr/>
        </p:nvSpPr>
        <p:spPr bwMode="auto">
          <a:xfrm>
            <a:off x="10977716" y="9889989"/>
            <a:ext cx="9753600" cy="5478633"/>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lvl="2"/>
            <a:r>
              <a:rPr lang="en-MY" sz="4400" dirty="0" smtClean="0">
                <a:effectLst/>
              </a:rPr>
              <a:t>-To </a:t>
            </a:r>
            <a:r>
              <a:rPr lang="en-MY" sz="4400" dirty="0">
                <a:effectLst/>
              </a:rPr>
              <a:t>determine the relationship of price, customization time and delivery time towards customer preference on menu selection</a:t>
            </a:r>
            <a:r>
              <a:rPr lang="en-MY" sz="4400" dirty="0" smtClean="0">
                <a:effectLst/>
              </a:rPr>
              <a:t>.</a:t>
            </a:r>
            <a:endParaRPr lang="en-US" sz="4400" dirty="0">
              <a:effectLst/>
            </a:endParaRPr>
          </a:p>
          <a:p>
            <a:pPr lvl="2"/>
            <a:endParaRPr lang="en-US" sz="4400" dirty="0">
              <a:effectLst/>
            </a:endParaRPr>
          </a:p>
          <a:p>
            <a:pPr lvl="2"/>
            <a:r>
              <a:rPr lang="en-MY" sz="4400" dirty="0" smtClean="0">
                <a:effectLst/>
              </a:rPr>
              <a:t>-To </a:t>
            </a:r>
            <a:r>
              <a:rPr lang="en-MY" sz="4400" dirty="0">
                <a:effectLst/>
              </a:rPr>
              <a:t>determine customer preference as menu suggest or to customize their own menu in restaurant</a:t>
            </a:r>
            <a:endParaRPr lang="en-US" sz="4400" dirty="0">
              <a:solidFill>
                <a:srgbClr val="FF0000"/>
              </a:solidFill>
              <a:effectLst/>
            </a:endParaRPr>
          </a:p>
        </p:txBody>
      </p:sp>
      <p:sp>
        <p:nvSpPr>
          <p:cNvPr id="2297" name="Text Box 249"/>
          <p:cNvSpPr txBox="1">
            <a:spLocks noChangeArrowheads="1"/>
          </p:cNvSpPr>
          <p:nvPr/>
        </p:nvSpPr>
        <p:spPr bwMode="auto">
          <a:xfrm>
            <a:off x="10972800" y="9170041"/>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843551" y="19418473"/>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738981" y="38694269"/>
            <a:ext cx="31592838" cy="4370637"/>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4000" dirty="0" smtClean="0">
                <a:effectLst/>
              </a:rPr>
              <a:t>The result of this study find that most of the question are answered disagree by respondents, thus its obvious that standard menu still prefer by customer but compare with agree there were slightly different</a:t>
            </a:r>
            <a:r>
              <a:rPr lang="en-US" sz="4000" dirty="0" smtClean="0">
                <a:effectLst/>
              </a:rPr>
              <a:t>. There is positive relationship between variables significant with the highest is (0.939) customization time and customer preferences. For </a:t>
            </a:r>
            <a:r>
              <a:rPr lang="en-MY" sz="4000" dirty="0">
                <a:effectLst/>
              </a:rPr>
              <a:t>This study is related to product customization and product customization. Where this study indicate the product customization on individual </a:t>
            </a:r>
            <a:r>
              <a:rPr lang="en-MY" sz="4000" dirty="0" smtClean="0">
                <a:effectLst/>
              </a:rPr>
              <a:t>preference </a:t>
            </a:r>
            <a:r>
              <a:rPr lang="en-MY" sz="4000" dirty="0">
                <a:effectLst/>
              </a:rPr>
              <a:t>In the event of problems in terms of customization of menu provided by any of the food provider involved parties should take appropriate action for improvement for the </a:t>
            </a:r>
            <a:r>
              <a:rPr lang="en-MY" sz="4000" dirty="0" smtClean="0">
                <a:effectLst/>
              </a:rPr>
              <a:t>future. </a:t>
            </a:r>
            <a:r>
              <a:rPr lang="en-MY" sz="4000" dirty="0">
                <a:effectLst/>
              </a:rPr>
              <a:t>The possible action as food service provider, and involved in the management of food distribution should be seriously on customer </a:t>
            </a:r>
            <a:r>
              <a:rPr lang="en-MY" sz="4000" dirty="0" smtClean="0">
                <a:effectLst/>
              </a:rPr>
              <a:t>preference. </a:t>
            </a:r>
            <a:r>
              <a:rPr lang="en-MY" sz="4000" dirty="0">
                <a:effectLst/>
              </a:rPr>
              <a:t>This is on the grounds that every dissension case no move is made by the powers and brought about consumer loyalty </a:t>
            </a:r>
            <a:r>
              <a:rPr lang="en-MY" sz="4000" dirty="0" smtClean="0">
                <a:effectLst/>
              </a:rPr>
              <a:t>aggravated. </a:t>
            </a:r>
            <a:r>
              <a:rPr lang="en-MY" sz="4000" dirty="0">
                <a:effectLst/>
              </a:rPr>
              <a:t>food service provider to make improvements on the menu and satisfaction guarantee consumers of fast </a:t>
            </a:r>
            <a:r>
              <a:rPr lang="en-MY" sz="4000">
                <a:effectLst/>
              </a:rPr>
              <a:t>food </a:t>
            </a:r>
            <a:r>
              <a:rPr lang="en-MY" sz="4000" smtClean="0">
                <a:effectLst/>
              </a:rPr>
              <a:t>utmost.</a:t>
            </a:r>
            <a:endParaRPr lang="en-US" sz="4000" dirty="0">
              <a:effectLst/>
            </a:endParaRPr>
          </a:p>
        </p:txBody>
      </p:sp>
      <p:sp>
        <p:nvSpPr>
          <p:cNvPr id="31" name="Text Box 248"/>
          <p:cNvSpPr txBox="1">
            <a:spLocks noChangeArrowheads="1"/>
          </p:cNvSpPr>
          <p:nvPr/>
        </p:nvSpPr>
        <p:spPr bwMode="auto">
          <a:xfrm>
            <a:off x="22588945" y="9870587"/>
            <a:ext cx="9753600" cy="11289454"/>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r>
              <a:rPr lang="en-US" sz="4800" dirty="0" err="1" smtClean="0">
                <a:effectLst/>
              </a:rPr>
              <a:t>Abang</a:t>
            </a:r>
            <a:r>
              <a:rPr lang="en-US" sz="4800" dirty="0" smtClean="0">
                <a:effectLst/>
              </a:rPr>
              <a:t> Burn customers at least 80 person per day. Sample size should be 225 per week. The independent variables are contain of  price, delivery time and customization time. Dependent variable is customer preference. Using set of questionnaire contain 2 section for demographic and 20 question on variables with scale 1 to 4 rate with 1-strongly disagree, 2 disagree, 3-agree, and 4-strongly agree. </a:t>
            </a:r>
            <a:r>
              <a:rPr lang="en-US" sz="4800" dirty="0" smtClean="0">
                <a:effectLst/>
              </a:rPr>
              <a:t>Distributing questionnaire during operating hour 20 set per hour, total questionnaire has distributed 230 only 150 are collected and acceptable to compute.</a:t>
            </a:r>
            <a:endParaRPr lang="en-US" sz="4800" dirty="0">
              <a:effectLst/>
            </a:endParaRPr>
          </a:p>
        </p:txBody>
      </p:sp>
      <p:sp>
        <p:nvSpPr>
          <p:cNvPr id="32" name="Text Box 249"/>
          <p:cNvSpPr txBox="1">
            <a:spLocks noChangeArrowheads="1"/>
          </p:cNvSpPr>
          <p:nvPr/>
        </p:nvSpPr>
        <p:spPr bwMode="auto">
          <a:xfrm>
            <a:off x="22598472" y="9158065"/>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a:stretch>
            <a:fillRect/>
          </a:stretch>
        </p:blipFill>
        <p:spPr>
          <a:xfrm>
            <a:off x="-4419600" y="30353598"/>
            <a:ext cx="25546050" cy="8667558"/>
          </a:xfrm>
          <a:prstGeom prst="rect">
            <a:avLst/>
          </a:prstGeom>
        </p:spPr>
      </p:pic>
      <p:pic>
        <p:nvPicPr>
          <p:cNvPr id="20" name="Picture 19"/>
          <p:cNvPicPr>
            <a:picLocks noChangeAspect="1"/>
          </p:cNvPicPr>
          <p:nvPr/>
        </p:nvPicPr>
        <p:blipFill>
          <a:blip r:embed="rId5"/>
          <a:stretch>
            <a:fillRect/>
          </a:stretch>
        </p:blipFill>
        <p:spPr>
          <a:xfrm>
            <a:off x="0" y="21019328"/>
            <a:ext cx="19964707" cy="10480295"/>
          </a:xfrm>
          <a:prstGeom prst="rect">
            <a:avLst/>
          </a:prstGeom>
        </p:spPr>
      </p:pic>
      <p:pic>
        <p:nvPicPr>
          <p:cNvPr id="22" name="Picture 21"/>
          <p:cNvPicPr>
            <a:picLocks noChangeAspect="1"/>
          </p:cNvPicPr>
          <p:nvPr/>
        </p:nvPicPr>
        <p:blipFill>
          <a:blip r:embed="rId6"/>
          <a:stretch>
            <a:fillRect/>
          </a:stretch>
        </p:blipFill>
        <p:spPr>
          <a:xfrm>
            <a:off x="18059400" y="21274651"/>
            <a:ext cx="16154399" cy="1761024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1213</TotalTime>
  <Words>567</Words>
  <Application>Microsoft Office PowerPoint</Application>
  <PresentationFormat>Custom</PresentationFormat>
  <Paragraphs>19</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Comic Sans MS</vt:lpstr>
      <vt:lpstr>Times New Roman</vt:lpstr>
      <vt:lpstr>Default Design</vt:lpstr>
      <vt:lpstr>PowerPoint Presentation</vt:lpstr>
    </vt:vector>
  </TitlesOfParts>
  <Company>P&amp;D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Hakim Asrar</cp:lastModifiedBy>
  <cp:revision>76</cp:revision>
  <cp:lastPrinted>2000-08-03T00:31:24Z</cp:lastPrinted>
  <dcterms:created xsi:type="dcterms:W3CDTF">2000-02-09T15:01:13Z</dcterms:created>
  <dcterms:modified xsi:type="dcterms:W3CDTF">2015-11-27T13:43:35Z</dcterms:modified>
</cp:coreProperties>
</file>