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CCFF"/>
    <a:srgbClr val="3399FF"/>
    <a:srgbClr val="333399"/>
    <a:srgbClr val="E4D7E7"/>
    <a:srgbClr val="E2CCE0"/>
    <a:srgbClr val="DCC2CD"/>
    <a:srgbClr val="CFC8D6"/>
    <a:srgbClr val="B9AF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40" d="100"/>
          <a:sy n="40" d="100"/>
        </p:scale>
        <p:origin x="-1362" y="1104"/>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xmlns=""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xmlns=""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xmlns=""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xmlns=""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xmlns=""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xmlns=""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xmlns=""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xmlns=""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xmlns=""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xmlns=""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xmlns=""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xmlns=""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1" name="Text Box 233"/>
          <p:cNvSpPr txBox="1">
            <a:spLocks noChangeArrowheads="1"/>
          </p:cNvSpPr>
          <p:nvPr/>
        </p:nvSpPr>
        <p:spPr bwMode="auto">
          <a:xfrm>
            <a:off x="11048514" y="12134500"/>
            <a:ext cx="21391562" cy="16896933"/>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p:txBody>
      </p:sp>
      <p:sp>
        <p:nvSpPr>
          <p:cNvPr id="2283" name="Rectangle 235"/>
          <p:cNvSpPr>
            <a:spLocks noChangeArrowheads="1"/>
          </p:cNvSpPr>
          <p:nvPr/>
        </p:nvSpPr>
        <p:spPr bwMode="auto">
          <a:xfrm>
            <a:off x="10896600" y="30480000"/>
            <a:ext cx="7162800" cy="60420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US" sz="4400" dirty="0">
                <a:solidFill>
                  <a:srgbClr val="FF0000"/>
                </a:solidFill>
                <a:effectLst/>
              </a:rPr>
              <a:t>Picture/Chart</a:t>
            </a:r>
          </a:p>
        </p:txBody>
      </p:sp>
      <p:sp>
        <p:nvSpPr>
          <p:cNvPr id="2284" name="Text Box 236"/>
          <p:cNvSpPr txBox="1">
            <a:spLocks noChangeArrowheads="1"/>
          </p:cNvSpPr>
          <p:nvPr/>
        </p:nvSpPr>
        <p:spPr bwMode="auto">
          <a:xfrm>
            <a:off x="761692" y="12247714"/>
            <a:ext cx="9753600" cy="7448403"/>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lvl="0"/>
            <a:r>
              <a:rPr lang="en-US" sz="4000" b="1" dirty="0" smtClean="0">
                <a:effectLst/>
              </a:rPr>
              <a:t>BACKGROUND </a:t>
            </a:r>
            <a:r>
              <a:rPr lang="en-US" sz="4000" b="1" dirty="0" smtClean="0">
                <a:effectLst/>
              </a:rPr>
              <a:t>OF </a:t>
            </a:r>
            <a:r>
              <a:rPr lang="en-US" sz="4000" b="1" dirty="0">
                <a:effectLst/>
              </a:rPr>
              <a:t>STUDY</a:t>
            </a:r>
          </a:p>
          <a:p>
            <a:pPr marL="571500" indent="-571500">
              <a:buFont typeface="Wingdings" panose="05000000000000000000" pitchFamily="2" charset="2"/>
              <a:buChar char="Ø"/>
            </a:pPr>
            <a:r>
              <a:rPr lang="en-US" sz="4000" dirty="0" smtClean="0">
                <a:effectLst/>
              </a:rPr>
              <a:t>A </a:t>
            </a:r>
            <a:r>
              <a:rPr lang="en-US" sz="4000" dirty="0" smtClean="0">
                <a:effectLst/>
              </a:rPr>
              <a:t>study on service quality in relations towards customer satisfaction among e- banking services customer in Kuantan was being </a:t>
            </a:r>
            <a:r>
              <a:rPr lang="en-US" sz="4000" dirty="0" smtClean="0">
                <a:effectLst/>
              </a:rPr>
              <a:t>conducted and </a:t>
            </a:r>
            <a:r>
              <a:rPr lang="en-US" sz="4000" dirty="0" smtClean="0">
                <a:effectLst/>
              </a:rPr>
              <a:t>seeks the extent to which e-banking has influence service quality in service delivery of Bank Islam Malaysia Berhad in Malaysia. </a:t>
            </a:r>
            <a:endParaRPr lang="en-US" sz="4000" dirty="0" smtClean="0">
              <a:effectLst/>
            </a:endParaRPr>
          </a:p>
          <a:p>
            <a:r>
              <a:rPr lang="en-US" sz="4000" b="1" dirty="0" smtClean="0">
                <a:effectLst/>
              </a:rPr>
              <a:t>PROBLEM STATEMENT</a:t>
            </a:r>
          </a:p>
          <a:p>
            <a:pPr marL="571500" indent="-571500">
              <a:buFont typeface="Wingdings" panose="05000000000000000000" pitchFamily="2" charset="2"/>
              <a:buChar char="§"/>
            </a:pPr>
            <a:r>
              <a:rPr lang="en-US" sz="4000" dirty="0" smtClean="0">
                <a:effectLst/>
              </a:rPr>
              <a:t>To </a:t>
            </a:r>
            <a:r>
              <a:rPr lang="en-US" sz="4000" dirty="0" smtClean="0">
                <a:effectLst/>
              </a:rPr>
              <a:t>take closer look on e-banking services and to find the best component related customer satisfaction on banking services</a:t>
            </a:r>
            <a:endParaRPr lang="en-US" sz="4800" dirty="0" smtClean="0">
              <a:effectLst/>
            </a:endParaRPr>
          </a:p>
        </p:txBody>
      </p:sp>
      <p:sp>
        <p:nvSpPr>
          <p:cNvPr id="2285" name="Text Box 237"/>
          <p:cNvSpPr txBox="1">
            <a:spLocks noChangeArrowheads="1"/>
          </p:cNvSpPr>
          <p:nvPr/>
        </p:nvSpPr>
        <p:spPr bwMode="auto">
          <a:xfrm>
            <a:off x="771525" y="5638800"/>
            <a:ext cx="31592838"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771525" y="11483625"/>
            <a:ext cx="9782175"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866274" y="39243585"/>
            <a:ext cx="31555224"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546100" y="533400"/>
            <a:ext cx="31818263" cy="4800600"/>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304800" y="762000"/>
            <a:ext cx="33680400" cy="15881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90000"/>
              </a:lnSpc>
            </a:pPr>
            <a:r>
              <a:rPr lang="en-US" sz="5400" b="1" dirty="0" smtClean="0">
                <a:solidFill>
                  <a:srgbClr val="FFBF0B"/>
                </a:solidFill>
                <a:effectLst>
                  <a:outerShdw blurRad="38100" dist="38100" dir="2700000" algn="tl">
                    <a:srgbClr val="000000"/>
                  </a:outerShdw>
                </a:effectLst>
                <a:latin typeface="Arial" charset="0"/>
              </a:rPr>
              <a:t>THE IMPACT OF ELECTRONIC BANKING ON SERVICE DELIVERY TO CUSTOMERS OF BANK </a:t>
            </a:r>
            <a:endParaRPr lang="en-US" sz="5400" b="1" dirty="0" smtClean="0">
              <a:solidFill>
                <a:srgbClr val="FFBF0B"/>
              </a:solidFill>
              <a:effectLst>
                <a:outerShdw blurRad="38100" dist="38100" dir="2700000" algn="tl">
                  <a:srgbClr val="000000"/>
                </a:outerShdw>
              </a:effectLst>
              <a:latin typeface="Arial" charset="0"/>
            </a:endParaRPr>
          </a:p>
          <a:p>
            <a:pPr algn="ctr">
              <a:lnSpc>
                <a:spcPct val="90000"/>
              </a:lnSpc>
            </a:pPr>
            <a:r>
              <a:rPr lang="en-US" sz="5400" b="1" dirty="0" smtClean="0">
                <a:solidFill>
                  <a:srgbClr val="FFBF0B"/>
                </a:solidFill>
                <a:effectLst>
                  <a:outerShdw blurRad="38100" dist="38100" dir="2700000" algn="tl">
                    <a:srgbClr val="000000"/>
                  </a:outerShdw>
                </a:effectLst>
                <a:latin typeface="Arial" charset="0"/>
              </a:rPr>
              <a:t>ISLAM </a:t>
            </a:r>
            <a:r>
              <a:rPr lang="en-US" sz="5400" b="1" dirty="0" smtClean="0">
                <a:solidFill>
                  <a:srgbClr val="FFBF0B"/>
                </a:solidFill>
                <a:effectLst>
                  <a:outerShdw blurRad="38100" dist="38100" dir="2700000" algn="tl">
                    <a:srgbClr val="000000"/>
                  </a:outerShdw>
                </a:effectLst>
                <a:latin typeface="Arial" charset="0"/>
              </a:rPr>
              <a:t>MALAYSIA BERHAD IN KUANTAN</a:t>
            </a:r>
            <a:endParaRPr lang="en-US" sz="5400" b="1" dirty="0">
              <a:solidFill>
                <a:srgbClr val="FFBF0B"/>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6096000" y="2597150"/>
            <a:ext cx="20878800"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en-US" sz="5400" dirty="0" smtClean="0">
                <a:effectLst/>
              </a:rPr>
              <a:t>MOHD MUHAIMIN BIN MOHD PIAH</a:t>
            </a:r>
            <a:r>
              <a:rPr lang="en-US" sz="5400" dirty="0" smtClean="0">
                <a:effectLst/>
              </a:rPr>
              <a:t>			</a:t>
            </a:r>
            <a:r>
              <a:rPr lang="en-US" sz="5400" dirty="0" smtClean="0">
                <a:effectLst/>
              </a:rPr>
              <a:t>PC10045</a:t>
            </a:r>
            <a:endParaRPr lang="en-US" sz="5400" dirty="0">
              <a:effectLst/>
            </a:endParaRPr>
          </a:p>
        </p:txBody>
      </p:sp>
      <p:sp>
        <p:nvSpPr>
          <p:cNvPr id="2292" name="Rectangle 244"/>
          <p:cNvSpPr>
            <a:spLocks noChangeArrowheads="1"/>
          </p:cNvSpPr>
          <p:nvPr/>
        </p:nvSpPr>
        <p:spPr bwMode="auto">
          <a:xfrm>
            <a:off x="228600" y="3505200"/>
            <a:ext cx="31851600" cy="15881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90000"/>
              </a:lnSpc>
              <a:defRPr/>
            </a:pPr>
            <a:r>
              <a:rPr lang="en-US" sz="5400" b="1" dirty="0">
                <a:solidFill>
                  <a:srgbClr val="0070C0"/>
                </a:solidFill>
                <a:effectLst>
                  <a:outerShdw blurRad="38100" dist="38100" dir="2700000" algn="tl">
                    <a:srgbClr val="000000"/>
                  </a:outerShdw>
                </a:effectLst>
                <a:latin typeface="Berlin Sans FB Demi" panose="020E0802020502020306" pitchFamily="34" charset="0"/>
              </a:rPr>
              <a:t>BACHELOR OF INDUSTRIAL TECHNOLOGY MANAGEMENT </a:t>
            </a:r>
          </a:p>
          <a:p>
            <a:pPr algn="ctr">
              <a:lnSpc>
                <a:spcPct val="90000"/>
              </a:lnSpc>
              <a:defRPr/>
            </a:pPr>
            <a:r>
              <a:rPr lang="en-US" sz="5400" b="1" dirty="0">
                <a:solidFill>
                  <a:srgbClr val="0070C0"/>
                </a:solidFill>
                <a:effectLst>
                  <a:outerShdw blurRad="38100" dist="38100" dir="2700000" algn="tl">
                    <a:srgbClr val="000000"/>
                  </a:outerShdw>
                </a:effectLst>
                <a:latin typeface="Berlin Sans FB Demi" panose="020E0802020502020306" pitchFamily="34" charset="0"/>
              </a:rPr>
              <a:t>UNIVERSITI MALAYSIA PAHANG</a:t>
            </a:r>
          </a:p>
        </p:txBody>
      </p:sp>
      <p:sp>
        <p:nvSpPr>
          <p:cNvPr id="2295" name="Text Box 247"/>
          <p:cNvSpPr txBox="1">
            <a:spLocks noChangeArrowheads="1"/>
          </p:cNvSpPr>
          <p:nvPr/>
        </p:nvSpPr>
        <p:spPr bwMode="auto">
          <a:xfrm>
            <a:off x="761999" y="6359465"/>
            <a:ext cx="31602363" cy="4524315"/>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en-US" sz="3600" dirty="0">
                <a:effectLst/>
              </a:rPr>
              <a:t>This research was intended to </a:t>
            </a:r>
            <a:r>
              <a:rPr lang="en-US" sz="3600" dirty="0" smtClean="0">
                <a:effectLst/>
              </a:rPr>
              <a:t>solve the problems of a study on service quality in relations towards customer satisfaction among Bank Islam customer toward </a:t>
            </a:r>
            <a:r>
              <a:rPr lang="en-US" sz="3600" dirty="0" smtClean="0">
                <a:effectLst/>
              </a:rPr>
              <a:t>e-banking. </a:t>
            </a:r>
            <a:r>
              <a:rPr lang="en-US" sz="3600" dirty="0" smtClean="0">
                <a:effectLst/>
              </a:rPr>
              <a:t>Considering </a:t>
            </a:r>
            <a:r>
              <a:rPr lang="en-US" sz="3600" dirty="0">
                <a:effectLst/>
              </a:rPr>
              <a:t>that they still don’t have </a:t>
            </a:r>
            <a:r>
              <a:rPr lang="en-US" sz="3600" dirty="0" smtClean="0">
                <a:effectLst/>
              </a:rPr>
              <a:t>viable research</a:t>
            </a:r>
            <a:r>
              <a:rPr lang="en-US" sz="3600" dirty="0" smtClean="0">
                <a:effectLst/>
              </a:rPr>
              <a:t> this research was been take place to </a:t>
            </a:r>
            <a:r>
              <a:rPr lang="en-US" sz="3600" dirty="0" smtClean="0">
                <a:effectLst/>
              </a:rPr>
              <a:t>focus on several dimensions of service quality and customer satisfaction means to measure and evaluate the service quality of the relationship and indentify most significant service quality component for e- banking services. </a:t>
            </a:r>
            <a:r>
              <a:rPr lang="en-US" sz="3600" dirty="0" smtClean="0">
                <a:effectLst/>
              </a:rPr>
              <a:t>So </a:t>
            </a:r>
            <a:r>
              <a:rPr lang="en-US" sz="3600" dirty="0" smtClean="0">
                <a:effectLst/>
              </a:rPr>
              <a:t>the main goal of this research is to help them find the </a:t>
            </a:r>
            <a:r>
              <a:rPr lang="en-US" sz="3600" dirty="0" smtClean="0">
                <a:effectLst/>
              </a:rPr>
              <a:t>how significant service quality toward customer satisfaction so banker can use this factor for current and future improvement. This research also can be used to rank the most and lowest related service quality component to customer relation. Therefore to find most significant component, most </a:t>
            </a:r>
            <a:r>
              <a:rPr lang="en-US" sz="3600" dirty="0" smtClean="0">
                <a:effectLst/>
              </a:rPr>
              <a:t>of statistical software tools (SPSS) </a:t>
            </a:r>
            <a:r>
              <a:rPr lang="en-US" sz="3600" dirty="0" smtClean="0">
                <a:effectLst/>
              </a:rPr>
              <a:t>analysis </a:t>
            </a:r>
            <a:r>
              <a:rPr lang="en-US" sz="3600" dirty="0" smtClean="0">
                <a:effectLst/>
              </a:rPr>
              <a:t>such </a:t>
            </a:r>
            <a:r>
              <a:rPr lang="en-US" sz="3600" dirty="0" err="1" smtClean="0">
                <a:effectLst/>
              </a:rPr>
              <a:t>Cronbach's</a:t>
            </a:r>
            <a:r>
              <a:rPr lang="en-US" sz="3600" dirty="0" smtClean="0">
                <a:effectLst/>
              </a:rPr>
              <a:t> Alpha, Pearson </a:t>
            </a:r>
            <a:r>
              <a:rPr lang="en-US" sz="3600" dirty="0" smtClean="0">
                <a:effectLst/>
              </a:rPr>
              <a:t>correlation, Multiple </a:t>
            </a:r>
            <a:r>
              <a:rPr lang="en-US" sz="3600" dirty="0" smtClean="0">
                <a:effectLst/>
              </a:rPr>
              <a:t>Regression </a:t>
            </a:r>
            <a:r>
              <a:rPr lang="en-US" sz="3600" dirty="0" smtClean="0">
                <a:effectLst/>
              </a:rPr>
              <a:t>Analysis, and </a:t>
            </a:r>
            <a:r>
              <a:rPr lang="en-US" sz="3600" dirty="0" err="1" smtClean="0">
                <a:effectLst/>
              </a:rPr>
              <a:t>Anova</a:t>
            </a:r>
            <a:r>
              <a:rPr lang="en-US" sz="3600" dirty="0" smtClean="0">
                <a:effectLst/>
              </a:rPr>
              <a:t> was been used to analyst data that were collected by questionnaire. </a:t>
            </a:r>
            <a:endParaRPr lang="en-US" sz="3600" dirty="0" smtClean="0">
              <a:solidFill>
                <a:schemeClr val="accent6">
                  <a:lumMod val="60000"/>
                  <a:lumOff val="40000"/>
                </a:schemeClr>
              </a:solidFill>
              <a:effectLst/>
            </a:endParaRPr>
          </a:p>
          <a:p>
            <a:pPr>
              <a:spcBef>
                <a:spcPct val="50000"/>
              </a:spcBef>
            </a:pPr>
            <a:endParaRPr lang="en-US" dirty="0">
              <a:solidFill>
                <a:srgbClr val="FF0000"/>
              </a:solidFill>
              <a:effectLst/>
            </a:endParaRPr>
          </a:p>
        </p:txBody>
      </p:sp>
      <p:sp>
        <p:nvSpPr>
          <p:cNvPr id="2296" name="Text Box 248"/>
          <p:cNvSpPr txBox="1">
            <a:spLocks noChangeArrowheads="1"/>
          </p:cNvSpPr>
          <p:nvPr/>
        </p:nvSpPr>
        <p:spPr bwMode="auto">
          <a:xfrm>
            <a:off x="762000" y="20497800"/>
            <a:ext cx="9809702" cy="5109301"/>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342900" marR="0" lvl="0" indent="-342900">
              <a:spcBef>
                <a:spcPts val="0"/>
              </a:spcBef>
              <a:spcAft>
                <a:spcPts val="0"/>
              </a:spcAft>
              <a:buFont typeface="+mj-lt"/>
              <a:buAutoNum type="romanUcPeriod"/>
            </a:pPr>
            <a:r>
              <a:rPr lang="en-US" sz="4000" dirty="0" smtClean="0">
                <a:solidFill>
                  <a:srgbClr val="000000"/>
                </a:solidFill>
                <a:effectLst/>
                <a:latin typeface="+mn-lt"/>
                <a:ea typeface="Calibri"/>
                <a:cs typeface="Times New Roman"/>
              </a:rPr>
              <a:t>Identify the relationship between service quality (assurance, tangibles, and reliability) with customer satisfaction on e-banking services provided by Bank Islam in Kuantan</a:t>
            </a:r>
            <a:r>
              <a:rPr lang="en-US" sz="4000" dirty="0" smtClean="0">
                <a:solidFill>
                  <a:srgbClr val="000000"/>
                </a:solidFill>
                <a:effectLst/>
                <a:latin typeface="+mn-lt"/>
                <a:ea typeface="Calibri"/>
                <a:cs typeface="Times New Roman"/>
              </a:rPr>
              <a:t>.</a:t>
            </a:r>
          </a:p>
          <a:p>
            <a:pPr marL="342900" marR="0" lvl="0" indent="-342900">
              <a:spcBef>
                <a:spcPts val="0"/>
              </a:spcBef>
              <a:spcAft>
                <a:spcPts val="0"/>
              </a:spcAft>
              <a:buFont typeface="+mj-lt"/>
              <a:buAutoNum type="romanUcPeriod"/>
            </a:pPr>
            <a:r>
              <a:rPr lang="en-US" sz="4000" dirty="0" smtClean="0">
                <a:solidFill>
                  <a:srgbClr val="000000"/>
                </a:solidFill>
                <a:effectLst/>
                <a:latin typeface="+mn-lt"/>
                <a:ea typeface="Calibri"/>
                <a:cs typeface="Times New Roman"/>
              </a:rPr>
              <a:t>Identify the most significant service quality (assurance, tangibles, and reliability) toward customer satisfaction on e-banking services provided by Bank Islam in Kuantan.</a:t>
            </a:r>
            <a:endParaRPr lang="en-US" sz="4800" dirty="0">
              <a:solidFill>
                <a:srgbClr val="FF0000"/>
              </a:solidFill>
              <a:effectLst/>
            </a:endParaRPr>
          </a:p>
        </p:txBody>
      </p:sp>
      <p:sp>
        <p:nvSpPr>
          <p:cNvPr id="2297" name="Text Box 249"/>
          <p:cNvSpPr txBox="1">
            <a:spLocks noChangeArrowheads="1"/>
          </p:cNvSpPr>
          <p:nvPr/>
        </p:nvSpPr>
        <p:spPr bwMode="auto">
          <a:xfrm>
            <a:off x="762000" y="19812000"/>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RESEARCH 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0967883" y="11483625"/>
            <a:ext cx="21396479"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a:solidFill>
                  <a:schemeClr val="bg1"/>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896398" y="39993650"/>
            <a:ext cx="31592838" cy="3447308"/>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r>
              <a:rPr lang="en-US" sz="4400" dirty="0" smtClean="0">
                <a:solidFill>
                  <a:srgbClr val="000000"/>
                </a:solidFill>
                <a:effectLst/>
                <a:ea typeface="Calibri"/>
                <a:cs typeface="Times New Roman"/>
              </a:rPr>
              <a:t>This research concluded reliability have sufficient evident of positive relation with </a:t>
            </a:r>
            <a:r>
              <a:rPr lang="en-US" sz="4400" dirty="0" smtClean="0">
                <a:solidFill>
                  <a:srgbClr val="000000"/>
                </a:solidFill>
                <a:effectLst/>
                <a:ea typeface="Calibri"/>
                <a:cs typeface="Times New Roman"/>
              </a:rPr>
              <a:t>customer </a:t>
            </a:r>
            <a:r>
              <a:rPr lang="en-US" sz="4400" dirty="0" smtClean="0">
                <a:solidFill>
                  <a:srgbClr val="000000"/>
                </a:solidFill>
                <a:effectLst/>
                <a:ea typeface="Calibri"/>
                <a:cs typeface="Times New Roman"/>
              </a:rPr>
              <a:t>satisfaction than assurance and tangibles on </a:t>
            </a:r>
            <a:r>
              <a:rPr lang="en-US" sz="4400" dirty="0" smtClean="0">
                <a:solidFill>
                  <a:srgbClr val="000000"/>
                </a:solidFill>
                <a:effectLst/>
                <a:ea typeface="Calibri"/>
                <a:cs typeface="Times New Roman"/>
              </a:rPr>
              <a:t>e-banking services provided by Bank Islam in Kuantan.</a:t>
            </a:r>
            <a:r>
              <a:rPr lang="en-US" sz="4400" dirty="0" smtClean="0">
                <a:effectLst/>
              </a:rPr>
              <a:t> </a:t>
            </a:r>
            <a:r>
              <a:rPr lang="en-US" sz="4400" dirty="0">
                <a:effectLst/>
              </a:rPr>
              <a:t>The </a:t>
            </a:r>
            <a:r>
              <a:rPr lang="en-US" sz="4400" dirty="0" smtClean="0">
                <a:effectLst/>
              </a:rPr>
              <a:t>reliability was highlighted to be </a:t>
            </a:r>
            <a:r>
              <a:rPr lang="en-US" sz="4400" dirty="0" smtClean="0">
                <a:solidFill>
                  <a:srgbClr val="000000"/>
                </a:solidFill>
                <a:effectLst/>
                <a:ea typeface="Calibri"/>
                <a:cs typeface="Times New Roman"/>
              </a:rPr>
              <a:t>most </a:t>
            </a:r>
            <a:r>
              <a:rPr lang="en-US" sz="4400" dirty="0" smtClean="0">
                <a:solidFill>
                  <a:srgbClr val="000000"/>
                </a:solidFill>
                <a:effectLst/>
                <a:ea typeface="Calibri"/>
                <a:cs typeface="Times New Roman"/>
              </a:rPr>
              <a:t>significant service quality </a:t>
            </a:r>
            <a:r>
              <a:rPr lang="en-US" sz="4400" dirty="0" smtClean="0">
                <a:solidFill>
                  <a:srgbClr val="000000"/>
                </a:solidFill>
                <a:effectLst/>
                <a:ea typeface="Calibri"/>
                <a:cs typeface="Times New Roman"/>
              </a:rPr>
              <a:t>component toward </a:t>
            </a:r>
            <a:r>
              <a:rPr lang="en-US" sz="4400" dirty="0" smtClean="0">
                <a:solidFill>
                  <a:srgbClr val="000000"/>
                </a:solidFill>
                <a:effectLst/>
                <a:ea typeface="Calibri"/>
                <a:cs typeface="Times New Roman"/>
              </a:rPr>
              <a:t>customer satisfaction on e-banking services</a:t>
            </a:r>
            <a:r>
              <a:rPr lang="en-US" sz="4400" dirty="0" smtClean="0">
                <a:effectLst/>
              </a:rPr>
              <a:t>.</a:t>
            </a:r>
            <a:endParaRPr lang="en-US" sz="4400" dirty="0" smtClean="0">
              <a:effectLst/>
            </a:endParaRPr>
          </a:p>
          <a:p>
            <a:pPr marL="685800" indent="-685800">
              <a:buFont typeface="Wingdings" panose="05000000000000000000" pitchFamily="2" charset="2"/>
              <a:buChar char="q"/>
            </a:pPr>
            <a:r>
              <a:rPr lang="en-US" sz="4400" dirty="0">
                <a:effectLst/>
              </a:rPr>
              <a:t> </a:t>
            </a:r>
            <a:r>
              <a:rPr lang="en-US" sz="4400" dirty="0" smtClean="0">
                <a:effectLst/>
              </a:rPr>
              <a:t>Recommendation: </a:t>
            </a:r>
            <a:r>
              <a:rPr lang="en-US" sz="4400" dirty="0" smtClean="0">
                <a:effectLst/>
              </a:rPr>
              <a:t>Service </a:t>
            </a:r>
            <a:r>
              <a:rPr lang="en-US" sz="4400" dirty="0" smtClean="0">
                <a:effectLst/>
              </a:rPr>
              <a:t>quality must be improved in order to create a </a:t>
            </a:r>
            <a:r>
              <a:rPr lang="en-US" sz="4400" smtClean="0">
                <a:effectLst/>
              </a:rPr>
              <a:t>comfortable </a:t>
            </a:r>
            <a:r>
              <a:rPr lang="en-US" sz="4400" smtClean="0">
                <a:effectLst/>
              </a:rPr>
              <a:t>environment, </a:t>
            </a:r>
            <a:r>
              <a:rPr lang="en-US" sz="4400" dirty="0" smtClean="0">
                <a:effectLst/>
              </a:rPr>
              <a:t>and use to select appropriate </a:t>
            </a:r>
            <a:r>
              <a:rPr lang="en-US" sz="4400" dirty="0" smtClean="0">
                <a:effectLst/>
              </a:rPr>
              <a:t>action for improvement </a:t>
            </a:r>
            <a:r>
              <a:rPr lang="en-US" sz="4400" dirty="0" smtClean="0">
                <a:effectLst/>
              </a:rPr>
              <a:t>in </a:t>
            </a:r>
            <a:r>
              <a:rPr lang="en-US" sz="4400" dirty="0" smtClean="0">
                <a:effectLst/>
              </a:rPr>
              <a:t>the </a:t>
            </a:r>
            <a:r>
              <a:rPr lang="en-US" sz="4400" dirty="0" smtClean="0">
                <a:effectLst/>
              </a:rPr>
              <a:t>current and future plan.</a:t>
            </a:r>
            <a:endParaRPr lang="en-US" sz="2800" dirty="0">
              <a:effectLst/>
            </a:endParaRPr>
          </a:p>
        </p:txBody>
      </p:sp>
      <p:sp>
        <p:nvSpPr>
          <p:cNvPr id="2303" name="Text Box 255"/>
          <p:cNvSpPr txBox="1">
            <a:spLocks noChangeArrowheads="1"/>
          </p:cNvSpPr>
          <p:nvPr/>
        </p:nvSpPr>
        <p:spPr bwMode="auto">
          <a:xfrm>
            <a:off x="10820400" y="37566600"/>
            <a:ext cx="7091515" cy="646331"/>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en-US" sz="3600" dirty="0" smtClean="0">
                <a:effectLst/>
              </a:rPr>
              <a:t>Percentages of e-banking awareness</a:t>
            </a:r>
            <a:endParaRPr lang="en-US" sz="3600" dirty="0" smtClean="0">
              <a:effectLst/>
            </a:endParaRPr>
          </a:p>
        </p:txBody>
      </p:sp>
      <p:sp>
        <p:nvSpPr>
          <p:cNvPr id="2304" name="Text Box 256"/>
          <p:cNvSpPr txBox="1">
            <a:spLocks noChangeArrowheads="1"/>
          </p:cNvSpPr>
          <p:nvPr/>
        </p:nvSpPr>
        <p:spPr bwMode="auto">
          <a:xfrm>
            <a:off x="18440400" y="37490400"/>
            <a:ext cx="7162800" cy="1200329"/>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a:spcBef>
                <a:spcPct val="50000"/>
              </a:spcBef>
            </a:pPr>
            <a:r>
              <a:rPr lang="en-US" sz="3600" dirty="0" smtClean="0">
                <a:solidFill>
                  <a:srgbClr val="000000"/>
                </a:solidFill>
                <a:effectLst/>
              </a:rPr>
              <a:t>Familiar type of e-banking by the Bank Islam customer</a:t>
            </a:r>
            <a:endParaRPr lang="en-US" sz="2800" dirty="0">
              <a:solidFill>
                <a:srgbClr val="FF0000"/>
              </a:solidFill>
              <a:effectLst/>
            </a:endParaRPr>
          </a:p>
        </p:txBody>
      </p:sp>
      <p:sp>
        <p:nvSpPr>
          <p:cNvPr id="2306" name="Rectangle 258"/>
          <p:cNvSpPr>
            <a:spLocks noChangeArrowheads="1"/>
          </p:cNvSpPr>
          <p:nvPr/>
        </p:nvSpPr>
        <p:spPr bwMode="auto">
          <a:xfrm>
            <a:off x="25831800" y="30480000"/>
            <a:ext cx="6171821" cy="58994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US" sz="4400" dirty="0" smtClean="0">
                <a:solidFill>
                  <a:srgbClr val="FF0000"/>
                </a:solidFill>
                <a:effectLst/>
              </a:rPr>
              <a:t>Picture/Chart</a:t>
            </a:r>
            <a:endParaRPr lang="en-US" sz="4400" dirty="0">
              <a:solidFill>
                <a:srgbClr val="FF0000"/>
              </a:solidFill>
              <a:effectLst/>
            </a:endParaRPr>
          </a:p>
        </p:txBody>
      </p:sp>
      <p:sp>
        <p:nvSpPr>
          <p:cNvPr id="2308" name="Text Box 260"/>
          <p:cNvSpPr txBox="1">
            <a:spLocks noChangeArrowheads="1"/>
          </p:cNvSpPr>
          <p:nvPr/>
        </p:nvSpPr>
        <p:spPr bwMode="auto">
          <a:xfrm>
            <a:off x="25984200" y="37414200"/>
            <a:ext cx="6115881" cy="1200329"/>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en-US" sz="3600" dirty="0" smtClean="0">
                <a:effectLst/>
              </a:rPr>
              <a:t>Time used benchmark for physically vs. e-banking</a:t>
            </a:r>
          </a:p>
        </p:txBody>
      </p:sp>
      <p:sp>
        <p:nvSpPr>
          <p:cNvPr id="31" name="Text Box 248"/>
          <p:cNvSpPr txBox="1">
            <a:spLocks noChangeArrowheads="1"/>
          </p:cNvSpPr>
          <p:nvPr/>
        </p:nvSpPr>
        <p:spPr bwMode="auto">
          <a:xfrm>
            <a:off x="1177766" y="30589537"/>
            <a:ext cx="8686800" cy="8482532"/>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p:txBody>
      </p:sp>
      <p:sp>
        <p:nvSpPr>
          <p:cNvPr id="32" name="Text Box 249"/>
          <p:cNvSpPr txBox="1">
            <a:spLocks noChangeArrowheads="1"/>
          </p:cNvSpPr>
          <p:nvPr/>
        </p:nvSpPr>
        <p:spPr bwMode="auto">
          <a:xfrm>
            <a:off x="609600" y="29413200"/>
            <a:ext cx="9753600" cy="1200329"/>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algn="ctr"/>
            <a:r>
              <a:rPr lang="en-US" sz="3600" b="1" dirty="0" smtClean="0">
                <a:solidFill>
                  <a:schemeClr val="bg1"/>
                </a:solidFill>
                <a:effectLst>
                  <a:outerShdw blurRad="38100" dist="38100" dir="2700000" algn="tl">
                    <a:srgbClr val="000000"/>
                  </a:outerShdw>
                </a:effectLst>
              </a:rPr>
              <a:t>METHODS </a:t>
            </a:r>
            <a:r>
              <a:rPr lang="en-US" sz="3600" b="1" dirty="0" smtClean="0">
                <a:solidFill>
                  <a:schemeClr val="bg1"/>
                </a:solidFill>
                <a:effectLst>
                  <a:outerShdw blurRad="38100" dist="38100" dir="2700000" algn="tl">
                    <a:srgbClr val="000000"/>
                  </a:outerShdw>
                </a:effectLst>
              </a:rPr>
              <a:t>DATA COLLECTION AND DATA ANALYSIS</a:t>
            </a:r>
            <a:endParaRPr lang="en-US" sz="3600" b="1" dirty="0">
              <a:solidFill>
                <a:schemeClr val="bg1"/>
              </a:solidFill>
              <a:effectLst>
                <a:outerShdw blurRad="38100" dist="38100" dir="2700000" algn="tl">
                  <a:srgbClr val="000000"/>
                </a:outerShdw>
              </a:effectLst>
            </a:endParaRPr>
          </a:p>
        </p:txBody>
      </p:sp>
      <p:sp>
        <p:nvSpPr>
          <p:cNvPr id="2" name="TextBox 1"/>
          <p:cNvSpPr txBox="1"/>
          <p:nvPr/>
        </p:nvSpPr>
        <p:spPr>
          <a:xfrm>
            <a:off x="27532013" y="43429535"/>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81200" y="1752600"/>
            <a:ext cx="2074863" cy="305898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11430000" y="25831800"/>
            <a:ext cx="20574000" cy="1323439"/>
          </a:xfrm>
          <a:prstGeom prst="rect">
            <a:avLst/>
          </a:prstGeom>
          <a:noFill/>
          <a:ln>
            <a:solidFill>
              <a:srgbClr val="FF0000"/>
            </a:solidFill>
          </a:ln>
        </p:spPr>
        <p:txBody>
          <a:bodyPr wrap="square" rtlCol="0">
            <a:spAutoFit/>
          </a:bodyPr>
          <a:lstStyle/>
          <a:p>
            <a:r>
              <a:rPr lang="en-US" sz="4000" dirty="0" smtClean="0">
                <a:effectLst/>
              </a:rPr>
              <a:t>Summarizes from the </a:t>
            </a:r>
            <a:r>
              <a:rPr lang="en-US" sz="4000" dirty="0" smtClean="0">
                <a:effectLst/>
              </a:rPr>
              <a:t>overall hypotheses testing result. It can be concluded that the hypotheses H2 are accepted. Therefore, hypotheses H1 and H3 are rejected.</a:t>
            </a:r>
            <a:endParaRPr lang="en-US" sz="4000" dirty="0"/>
          </a:p>
        </p:txBody>
      </p:sp>
      <p:sp>
        <p:nvSpPr>
          <p:cNvPr id="20" name="Rectangle 43"/>
          <p:cNvSpPr>
            <a:spLocks noChangeArrowheads="1"/>
          </p:cNvSpPr>
          <p:nvPr/>
        </p:nvSpPr>
        <p:spPr bwMode="auto">
          <a:xfrm>
            <a:off x="0" y="0"/>
            <a:ext cx="32918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46"/>
          <p:cNvSpPr>
            <a:spLocks noChangeArrowheads="1"/>
          </p:cNvSpPr>
          <p:nvPr/>
        </p:nvSpPr>
        <p:spPr bwMode="auto">
          <a:xfrm>
            <a:off x="0" y="457200"/>
            <a:ext cx="329184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4000" b="0" i="0" u="none" strike="noStrike" cap="none" normalizeH="0" baseline="0" smtClean="0">
                <a:ln>
                  <a:noFill/>
                </a:ln>
                <a:solidFill>
                  <a:schemeClr val="tx1"/>
                </a:solidFill>
                <a:effectLst/>
                <a:latin typeface="Arial" pitchFamily="34" charset="0"/>
                <a:cs typeface="Arial" pitchFamily="34" charset="0"/>
              </a:rPr>
              <a:t/>
            </a:r>
            <a:br>
              <a:rPr kumimoji="0" lang="en-US" altLang="en-US" sz="4000" b="0" i="0" u="none" strike="noStrike" cap="none" normalizeH="0" baseline="0" smtClean="0">
                <a:ln>
                  <a:noFill/>
                </a:ln>
                <a:solidFill>
                  <a:schemeClr val="tx1"/>
                </a:solidFill>
                <a:effectLst/>
                <a:latin typeface="Arial" pitchFamily="34" charset="0"/>
                <a:cs typeface="Arial" pitchFamily="34" charset="0"/>
              </a:rPr>
            </a:b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52"/>
          <p:cNvSpPr>
            <a:spLocks noChangeArrowheads="1"/>
          </p:cNvSpPr>
          <p:nvPr/>
        </p:nvSpPr>
        <p:spPr bwMode="auto">
          <a:xfrm>
            <a:off x="0" y="457200"/>
            <a:ext cx="32918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altLang="en-US" sz="40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 name="Picture 2" descr="K:\DSC_4705.jpg"/>
          <p:cNvPicPr>
            <a:picLocks noChangeAspect="1" noChangeArrowheads="1"/>
          </p:cNvPicPr>
          <p:nvPr/>
        </p:nvPicPr>
        <p:blipFill>
          <a:blip r:embed="rId4" cstate="print"/>
          <a:srcRect/>
          <a:stretch>
            <a:fillRect/>
          </a:stretch>
        </p:blipFill>
        <p:spPr bwMode="auto">
          <a:xfrm flipH="1">
            <a:off x="28270200" y="2438400"/>
            <a:ext cx="1752599" cy="1828800"/>
          </a:xfrm>
          <a:prstGeom prst="rect">
            <a:avLst/>
          </a:prstGeom>
          <a:noFill/>
        </p:spPr>
      </p:pic>
      <p:sp>
        <p:nvSpPr>
          <p:cNvPr id="38" name="Text Box 249"/>
          <p:cNvSpPr txBox="1">
            <a:spLocks noChangeArrowheads="1"/>
          </p:cNvSpPr>
          <p:nvPr/>
        </p:nvSpPr>
        <p:spPr bwMode="auto">
          <a:xfrm>
            <a:off x="685800" y="25679400"/>
            <a:ext cx="9753600"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MY" sz="3600" b="1" dirty="0" smtClean="0"/>
              <a:t>THEORETICAL FRAMEWORK</a:t>
            </a:r>
            <a:endParaRPr lang="en-US" sz="3600" b="1" dirty="0">
              <a:solidFill>
                <a:schemeClr val="bg1"/>
              </a:solidFill>
              <a:effectLst>
                <a:outerShdw blurRad="38100" dist="38100" dir="2700000" algn="tl">
                  <a:srgbClr val="000000"/>
                </a:outerShdw>
              </a:effectLst>
            </a:endParaRPr>
          </a:p>
        </p:txBody>
      </p:sp>
      <p:pic>
        <p:nvPicPr>
          <p:cNvPr id="7" name="Picture 3"/>
          <p:cNvPicPr>
            <a:picLocks noChangeAspect="1" noChangeArrowheads="1"/>
          </p:cNvPicPr>
          <p:nvPr/>
        </p:nvPicPr>
        <p:blipFill>
          <a:blip r:embed="rId5" cstate="print"/>
          <a:srcRect/>
          <a:stretch>
            <a:fillRect/>
          </a:stretch>
        </p:blipFill>
        <p:spPr bwMode="auto">
          <a:xfrm>
            <a:off x="838200" y="30632400"/>
            <a:ext cx="9337458" cy="8534400"/>
          </a:xfrm>
          <a:prstGeom prst="rect">
            <a:avLst/>
          </a:prstGeom>
          <a:noFill/>
          <a:ln w="9525">
            <a:noFill/>
            <a:miter lim="800000"/>
            <a:headEnd/>
            <a:tailEnd/>
          </a:ln>
        </p:spPr>
      </p:pic>
      <p:pic>
        <p:nvPicPr>
          <p:cNvPr id="1028" name="Picture 4"/>
          <p:cNvPicPr>
            <a:picLocks noChangeAspect="1" noChangeArrowheads="1"/>
          </p:cNvPicPr>
          <p:nvPr/>
        </p:nvPicPr>
        <p:blipFill>
          <a:blip r:embed="rId6" cstate="print"/>
          <a:srcRect/>
          <a:stretch>
            <a:fillRect/>
          </a:stretch>
        </p:blipFill>
        <p:spPr bwMode="auto">
          <a:xfrm>
            <a:off x="685800" y="26441400"/>
            <a:ext cx="9677400" cy="2895601"/>
          </a:xfrm>
          <a:prstGeom prst="rect">
            <a:avLst/>
          </a:prstGeom>
          <a:noFill/>
          <a:ln w="9525">
            <a:noFill/>
            <a:miter lim="800000"/>
            <a:headEnd/>
            <a:tailEnd/>
          </a:ln>
        </p:spPr>
      </p:pic>
      <p:pic>
        <p:nvPicPr>
          <p:cNvPr id="1029" name="Picture 5"/>
          <p:cNvPicPr>
            <a:picLocks noChangeAspect="1" noChangeArrowheads="1"/>
          </p:cNvPicPr>
          <p:nvPr/>
        </p:nvPicPr>
        <p:blipFill>
          <a:blip r:embed="rId7" cstate="print"/>
          <a:srcRect/>
          <a:stretch>
            <a:fillRect/>
          </a:stretch>
        </p:blipFill>
        <p:spPr bwMode="auto">
          <a:xfrm>
            <a:off x="11201400" y="18288000"/>
            <a:ext cx="20802600" cy="7431402"/>
          </a:xfrm>
          <a:prstGeom prst="rect">
            <a:avLst/>
          </a:prstGeom>
          <a:noFill/>
          <a:ln w="9525">
            <a:noFill/>
            <a:miter lim="800000"/>
            <a:headEnd/>
            <a:tailEnd/>
          </a:ln>
        </p:spPr>
      </p:pic>
      <p:pic>
        <p:nvPicPr>
          <p:cNvPr id="1031" name="Picture 7"/>
          <p:cNvPicPr>
            <a:picLocks noChangeAspect="1" noChangeArrowheads="1"/>
          </p:cNvPicPr>
          <p:nvPr/>
        </p:nvPicPr>
        <p:blipFill>
          <a:blip r:embed="rId8" cstate="print"/>
          <a:srcRect/>
          <a:stretch>
            <a:fillRect/>
          </a:stretch>
        </p:blipFill>
        <p:spPr bwMode="auto">
          <a:xfrm>
            <a:off x="11125200" y="12192000"/>
            <a:ext cx="20910490" cy="5715000"/>
          </a:xfrm>
          <a:prstGeom prst="rect">
            <a:avLst/>
          </a:prstGeom>
          <a:noFill/>
          <a:ln w="9525">
            <a:noFill/>
            <a:miter lim="800000"/>
            <a:headEnd/>
            <a:tailEnd/>
          </a:ln>
        </p:spPr>
      </p:pic>
      <p:sp>
        <p:nvSpPr>
          <p:cNvPr id="45" name="TextBox 44"/>
          <p:cNvSpPr txBox="1"/>
          <p:nvPr/>
        </p:nvSpPr>
        <p:spPr>
          <a:xfrm>
            <a:off x="15392400" y="17602200"/>
            <a:ext cx="13182600" cy="707886"/>
          </a:xfrm>
          <a:prstGeom prst="rect">
            <a:avLst/>
          </a:prstGeom>
          <a:noFill/>
        </p:spPr>
        <p:txBody>
          <a:bodyPr wrap="square" rtlCol="0">
            <a:spAutoFit/>
          </a:bodyPr>
          <a:lstStyle/>
          <a:p>
            <a:pPr algn="ctr"/>
            <a:r>
              <a:rPr lang="en-MY" sz="4000" dirty="0" smtClean="0">
                <a:effectLst/>
              </a:rPr>
              <a:t>Summary of reliability analysis by group.</a:t>
            </a:r>
            <a:endParaRPr lang="en-US" sz="4000" dirty="0">
              <a:effectLst/>
            </a:endParaRPr>
          </a:p>
        </p:txBody>
      </p:sp>
      <p:pic>
        <p:nvPicPr>
          <p:cNvPr id="46" name="Picture 45"/>
          <p:cNvPicPr/>
          <p:nvPr/>
        </p:nvPicPr>
        <p:blipFill>
          <a:blip r:embed="rId9" cstate="print"/>
          <a:stretch>
            <a:fillRect/>
          </a:stretch>
        </p:blipFill>
        <p:spPr>
          <a:xfrm>
            <a:off x="18440400" y="30480000"/>
            <a:ext cx="7086600" cy="6019800"/>
          </a:xfrm>
          <a:prstGeom prst="rect">
            <a:avLst/>
          </a:prstGeom>
        </p:spPr>
      </p:pic>
      <p:pic>
        <p:nvPicPr>
          <p:cNvPr id="47" name="Picture 46"/>
          <p:cNvPicPr/>
          <p:nvPr/>
        </p:nvPicPr>
        <p:blipFill>
          <a:blip r:embed="rId10" cstate="print"/>
          <a:stretch>
            <a:fillRect/>
          </a:stretch>
        </p:blipFill>
        <p:spPr>
          <a:xfrm>
            <a:off x="10896600" y="30480000"/>
            <a:ext cx="7162800" cy="6019800"/>
          </a:xfrm>
          <a:prstGeom prst="rect">
            <a:avLst/>
          </a:prstGeom>
        </p:spPr>
      </p:pic>
      <p:pic>
        <p:nvPicPr>
          <p:cNvPr id="49" name="Picture 48"/>
          <p:cNvPicPr/>
          <p:nvPr/>
        </p:nvPicPr>
        <p:blipFill>
          <a:blip r:embed="rId11" cstate="print"/>
          <a:stretch>
            <a:fillRect/>
          </a:stretch>
        </p:blipFill>
        <p:spPr>
          <a:xfrm>
            <a:off x="25831800" y="30480000"/>
            <a:ext cx="6172200" cy="58674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2443</TotalTime>
  <Words>468</Words>
  <Application>Microsoft Office PowerPoint</Application>
  <PresentationFormat>Custom</PresentationFormat>
  <Paragraphs>78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Slide 1</vt:lpstr>
    </vt:vector>
  </TitlesOfParts>
  <Company>P&amp;D Graphics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muhai</cp:lastModifiedBy>
  <cp:revision>118</cp:revision>
  <cp:lastPrinted>2000-08-03T00:31:24Z</cp:lastPrinted>
  <dcterms:created xsi:type="dcterms:W3CDTF">2000-02-09T15:01:13Z</dcterms:created>
  <dcterms:modified xsi:type="dcterms:W3CDTF">2015-11-25T05:40:38Z</dcterms:modified>
</cp:coreProperties>
</file>