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096000" cy="8793163"/>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0CC00"/>
    <a:srgbClr val="F6800A"/>
    <a:srgbClr val="FF6699"/>
    <a:srgbClr val="66FF33"/>
    <a:srgbClr val="66FF66"/>
    <a:srgbClr val="FF00FF"/>
    <a:srgbClr val="CC00CC"/>
    <a:srgbClr val="D0F6DC"/>
    <a:srgbClr val="9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20" d="100"/>
          <a:sy n="20" d="100"/>
        </p:scale>
        <p:origin x="-1980" y="2166"/>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770"/>
        <p:guide pos="1920"/>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628008" cy="43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5316" tIns="42658" rIns="85316" bIns="42658" numCol="1" anchor="t" anchorCtr="0" compatLnSpc="1">
            <a:prstTxWarp prst="textNoShape">
              <a:avLst/>
            </a:prstTxWarp>
          </a:bodyPr>
          <a:lstStyle>
            <a:lvl1pPr>
              <a:defRPr sz="1100">
                <a:effectLst/>
              </a:defRPr>
            </a:lvl1pPr>
          </a:lstStyle>
          <a:p>
            <a:endParaRPr lang="en-US"/>
          </a:p>
        </p:txBody>
      </p:sp>
      <p:sp>
        <p:nvSpPr>
          <p:cNvPr id="4099" name="Rectangle 3"/>
          <p:cNvSpPr>
            <a:spLocks noGrp="1" noChangeArrowheads="1"/>
          </p:cNvSpPr>
          <p:nvPr>
            <p:ph type="dt" idx="1"/>
          </p:nvPr>
        </p:nvSpPr>
        <p:spPr bwMode="auto">
          <a:xfrm>
            <a:off x="3457906" y="0"/>
            <a:ext cx="2628008" cy="43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5316" tIns="42658" rIns="85316" bIns="42658" numCol="1" anchor="t" anchorCtr="0" compatLnSpc="1">
            <a:prstTxWarp prst="textNoShape">
              <a:avLst/>
            </a:prstTxWarp>
          </a:bodyPr>
          <a:lstStyle>
            <a:lvl1pPr algn="r">
              <a:defRPr sz="11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1792288" y="652463"/>
            <a:ext cx="2500312" cy="333692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829897" y="4206214"/>
            <a:ext cx="4426119" cy="3916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5316" tIns="42658" rIns="85316" bIns="4265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339907"/>
            <a:ext cx="2628008" cy="43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5316" tIns="42658" rIns="85316" bIns="42658" numCol="1" anchor="b" anchorCtr="0" compatLnSpc="1">
            <a:prstTxWarp prst="textNoShape">
              <a:avLst/>
            </a:prstTxWarp>
          </a:bodyPr>
          <a:lstStyle>
            <a:lvl1pPr>
              <a:defRPr sz="1100">
                <a:effectLst/>
              </a:defRPr>
            </a:lvl1pPr>
          </a:lstStyle>
          <a:p>
            <a:endParaRPr lang="en-US"/>
          </a:p>
        </p:txBody>
      </p:sp>
      <p:sp>
        <p:nvSpPr>
          <p:cNvPr id="4103" name="Rectangle 7"/>
          <p:cNvSpPr>
            <a:spLocks noGrp="1" noChangeArrowheads="1"/>
          </p:cNvSpPr>
          <p:nvPr>
            <p:ph type="sldNum" sz="quarter" idx="5"/>
          </p:nvPr>
        </p:nvSpPr>
        <p:spPr bwMode="auto">
          <a:xfrm>
            <a:off x="3457906" y="8339907"/>
            <a:ext cx="2628008" cy="43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5316" tIns="42658" rIns="85316" bIns="42658" numCol="1" anchor="b" anchorCtr="0" compatLnSpc="1">
            <a:prstTxWarp prst="textNoShape">
              <a:avLst/>
            </a:prstTxWarp>
          </a:bodyPr>
          <a:lstStyle>
            <a:lvl1pPr algn="r">
              <a:defRPr sz="11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rgbClr val="960000"/>
          </a:fgClr>
          <a:bgClr>
            <a:srgbClr val="640000"/>
          </a:bgClr>
        </a:pattFill>
        <a:effectLst/>
      </p:bgPr>
    </p:bg>
    <p:spTree>
      <p:nvGrpSpPr>
        <p:cNvPr id="1" name=""/>
        <p:cNvGrpSpPr/>
        <p:nvPr/>
      </p:nvGrpSpPr>
      <p:grpSpPr>
        <a:xfrm>
          <a:off x="0" y="0"/>
          <a:ext cx="0" cy="0"/>
          <a:chOff x="0" y="0"/>
          <a:chExt cx="0" cy="0"/>
        </a:xfrm>
      </p:grpSpPr>
      <p:sp>
        <p:nvSpPr>
          <p:cNvPr id="43" name="Rectangle 42"/>
          <p:cNvSpPr/>
          <p:nvPr/>
        </p:nvSpPr>
        <p:spPr bwMode="auto">
          <a:xfrm>
            <a:off x="496996" y="28196628"/>
            <a:ext cx="31937877" cy="15161173"/>
          </a:xfrm>
          <a:prstGeom prst="rect">
            <a:avLst/>
          </a:prstGeom>
          <a:solidFill>
            <a:srgbClr val="66FF6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effectLst>
                <a:outerShdw blurRad="38100" dist="38100" dir="2700000" algn="tl">
                  <a:srgbClr val="000000">
                    <a:alpha val="43137"/>
                  </a:srgbClr>
                </a:outerShdw>
              </a:effectLst>
              <a:latin typeface="Times New Roman" pitchFamily="18" charset="0"/>
            </a:endParaRPr>
          </a:p>
        </p:txBody>
      </p:sp>
      <p:sp>
        <p:nvSpPr>
          <p:cNvPr id="13" name="Rectangle 12"/>
          <p:cNvSpPr/>
          <p:nvPr/>
        </p:nvSpPr>
        <p:spPr bwMode="auto">
          <a:xfrm>
            <a:off x="2946598" y="15925800"/>
            <a:ext cx="28219202" cy="16154400"/>
          </a:xfrm>
          <a:prstGeom prst="rect">
            <a:avLst/>
          </a:prstGeom>
          <a:solidFill>
            <a:srgbClr val="F6800A"/>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12" name="Rectangle 11"/>
          <p:cNvSpPr/>
          <p:nvPr/>
        </p:nvSpPr>
        <p:spPr bwMode="auto">
          <a:xfrm>
            <a:off x="443900" y="4794565"/>
            <a:ext cx="31937877" cy="14246298"/>
          </a:xfrm>
          <a:prstGeom prst="rect">
            <a:avLst/>
          </a:prstGeom>
          <a:solidFill>
            <a:srgbClr val="FF00FF"/>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4" name="Text Box 236"/>
          <p:cNvSpPr txBox="1">
            <a:spLocks noChangeArrowheads="1"/>
          </p:cNvSpPr>
          <p:nvPr/>
        </p:nvSpPr>
        <p:spPr bwMode="auto">
          <a:xfrm>
            <a:off x="771525" y="11873628"/>
            <a:ext cx="9753600" cy="5047746"/>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8100000" scaled="1"/>
            <a:tileRect/>
          </a:gradFill>
          <a:ln w="57150" cmpd="thinThick">
            <a:solidFill>
              <a:schemeClr val="tx1"/>
            </a:solidFill>
            <a:miter lim="800000"/>
            <a:headEnd/>
            <a:tailEnd/>
          </a:ln>
          <a:effectLst/>
          <a:extLst/>
        </p:spPr>
        <p:style>
          <a:lnRef idx="0">
            <a:scrgbClr r="0" g="0" b="0"/>
          </a:lnRef>
          <a:fillRef idx="1002">
            <a:schemeClr val="lt1"/>
          </a:fillRef>
          <a:effectRef idx="0">
            <a:scrgbClr r="0" g="0" b="0"/>
          </a:effectRef>
          <a:fontRef idx="major"/>
        </p:style>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US" sz="3600" dirty="0">
                <a:effectLst/>
              </a:rPr>
              <a:t>This study use a quantitative analysis as an approach to the supplier selection problem. Analytical Hierarchy Process (AHP) had developed by </a:t>
            </a:r>
            <a:r>
              <a:rPr lang="en-US" sz="3600" dirty="0" err="1">
                <a:effectLst/>
              </a:rPr>
              <a:t>Saaty</a:t>
            </a:r>
            <a:r>
              <a:rPr lang="en-US" sz="3600" dirty="0">
                <a:effectLst/>
              </a:rPr>
              <a:t> (</a:t>
            </a:r>
            <a:r>
              <a:rPr lang="en-US" sz="3600" dirty="0" smtClean="0">
                <a:effectLst/>
              </a:rPr>
              <a:t>1970s) </a:t>
            </a:r>
            <a:r>
              <a:rPr lang="en-US" sz="3600" dirty="0">
                <a:effectLst/>
              </a:rPr>
              <a:t>which is highlighted the way to determine the weight percentage of a activities in a multi-criteria problems</a:t>
            </a:r>
            <a:r>
              <a:rPr lang="en-US" sz="3600" dirty="0" smtClean="0">
                <a:effectLst/>
              </a:rPr>
              <a:t>. </a:t>
            </a:r>
            <a:r>
              <a:rPr lang="en-US" sz="3600" dirty="0">
                <a:effectLst/>
              </a:rPr>
              <a:t>In supplier selection decision making for the food industry, there a number of criteria and sub-criteria. So, this criteria need a pairwise comparison in order to analyze it</a:t>
            </a:r>
            <a:r>
              <a:rPr lang="en-US" sz="3600" dirty="0" smtClean="0">
                <a:effectLst/>
              </a:rPr>
              <a:t>.</a:t>
            </a:r>
            <a:endParaRPr lang="en-US" sz="3600" dirty="0">
              <a:effectLst/>
            </a:endParaRPr>
          </a:p>
        </p:txBody>
      </p:sp>
      <p:sp>
        <p:nvSpPr>
          <p:cNvPr id="2285" name="Text Box 237"/>
          <p:cNvSpPr txBox="1">
            <a:spLocks noChangeArrowheads="1"/>
          </p:cNvSpPr>
          <p:nvPr/>
        </p:nvSpPr>
        <p:spPr bwMode="auto">
          <a:xfrm>
            <a:off x="626377" y="5604640"/>
            <a:ext cx="31592838" cy="650875"/>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771525" y="10873247"/>
            <a:ext cx="9782175" cy="650875"/>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610611" y="37471625"/>
            <a:ext cx="31555224" cy="650875"/>
          </a:xfrm>
          <a:prstGeom prst="rect">
            <a:avLst/>
          </a:prstGeom>
          <a:gradFill flip="none" rotWithShape="1">
            <a:gsLst>
              <a:gs pos="0">
                <a:srgbClr val="FF0066">
                  <a:shade val="30000"/>
                  <a:satMod val="115000"/>
                </a:srgbClr>
              </a:gs>
              <a:gs pos="50000">
                <a:srgbClr val="FF0066">
                  <a:shade val="67500"/>
                  <a:satMod val="115000"/>
                </a:srgbClr>
              </a:gs>
              <a:gs pos="100000">
                <a:srgbClr val="FF0066">
                  <a:shade val="100000"/>
                  <a:satMod val="115000"/>
                </a:srgbClr>
              </a:gs>
            </a:gsLst>
            <a:path path="circle">
              <a:fillToRect l="100000" t="100000"/>
            </a:path>
            <a:tileRect r="-100000" b="-100000"/>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90" name="Rectangle 242"/>
          <p:cNvSpPr>
            <a:spLocks noChangeArrowheads="1"/>
          </p:cNvSpPr>
          <p:nvPr/>
        </p:nvSpPr>
        <p:spPr bwMode="auto">
          <a:xfrm>
            <a:off x="215999" y="533400"/>
            <a:ext cx="33680400" cy="208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7200" b="1" spc="50" dirty="0" smtClean="0">
                <a:ln w="12700" cmpd="sng">
                  <a:solidFill>
                    <a:srgbClr val="FF0000"/>
                  </a:solidFill>
                  <a:prstDash val="solid"/>
                </a:ln>
                <a:solidFill>
                  <a:schemeClr val="accent6">
                    <a:tint val="1000"/>
                  </a:schemeClr>
                </a:solidFill>
                <a:effectLst>
                  <a:glow rad="53100">
                    <a:schemeClr val="accent6">
                      <a:satMod val="180000"/>
                      <a:alpha val="30000"/>
                    </a:schemeClr>
                  </a:glow>
                </a:effectLst>
              </a:rPr>
              <a:t>ANALYZING SUPPLIER SELECTION BY USING AN ANALYTICAL HIERARCHY PROCESS (AHP) AT AJ CONFECTIONARY SDN. BHD. </a:t>
            </a:r>
            <a:endParaRPr lang="en-US" sz="7200" b="1" spc="50" dirty="0">
              <a:ln w="12700" cmpd="sng">
                <a:solidFill>
                  <a:srgbClr val="FF0000"/>
                </a:solidFill>
                <a:prstDash val="solid"/>
              </a:ln>
              <a:solidFill>
                <a:schemeClr val="accent6">
                  <a:tint val="1000"/>
                </a:schemeClr>
              </a:solidFill>
              <a:effectLst>
                <a:glow rad="53100">
                  <a:schemeClr val="accent6">
                    <a:satMod val="180000"/>
                    <a:alpha val="30000"/>
                  </a:schemeClr>
                </a:glow>
              </a:effectLst>
            </a:endParaRPr>
          </a:p>
        </p:txBody>
      </p:sp>
      <p:sp>
        <p:nvSpPr>
          <p:cNvPr id="2291" name="Rectangle 243"/>
          <p:cNvSpPr>
            <a:spLocks noChangeArrowheads="1"/>
          </p:cNvSpPr>
          <p:nvPr/>
        </p:nvSpPr>
        <p:spPr bwMode="auto">
          <a:xfrm>
            <a:off x="6096000" y="2597150"/>
            <a:ext cx="20878800" cy="84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5400" b="1" dirty="0" err="1" smtClean="0">
                <a:ln>
                  <a:solidFill>
                    <a:srgbClr val="FF0000"/>
                  </a:solidFill>
                </a:ln>
                <a:solidFill>
                  <a:schemeClr val="bg1"/>
                </a:solidFill>
                <a:effectLst>
                  <a:outerShdw blurRad="38100" dist="38100" dir="2700000" algn="tl">
                    <a:srgbClr val="000000"/>
                  </a:outerShdw>
                </a:effectLst>
                <a:latin typeface="Arial" charset="0"/>
              </a:rPr>
              <a:t>Che</a:t>
            </a:r>
            <a:r>
              <a:rPr lang="en-US" sz="5400" b="1" dirty="0" smtClean="0">
                <a:ln>
                  <a:solidFill>
                    <a:srgbClr val="FF0000"/>
                  </a:solidFill>
                </a:ln>
                <a:solidFill>
                  <a:schemeClr val="bg1"/>
                </a:solidFill>
                <a:effectLst>
                  <a:outerShdw blurRad="38100" dist="38100" dir="2700000" algn="tl">
                    <a:srgbClr val="000000"/>
                  </a:outerShdw>
                </a:effectLst>
                <a:latin typeface="Arial" charset="0"/>
              </a:rPr>
              <a:t> </a:t>
            </a:r>
            <a:r>
              <a:rPr lang="en-US" sz="5400" b="1" dirty="0" err="1" smtClean="0">
                <a:ln>
                  <a:solidFill>
                    <a:srgbClr val="FF0000"/>
                  </a:solidFill>
                </a:ln>
                <a:solidFill>
                  <a:schemeClr val="bg1"/>
                </a:solidFill>
                <a:effectLst>
                  <a:outerShdw blurRad="38100" dist="38100" dir="2700000" algn="tl">
                    <a:srgbClr val="000000"/>
                  </a:outerShdw>
                </a:effectLst>
                <a:latin typeface="Arial" charset="0"/>
              </a:rPr>
              <a:t>Syahada</a:t>
            </a:r>
            <a:r>
              <a:rPr lang="en-US" sz="5400" b="1" dirty="0" smtClean="0">
                <a:ln>
                  <a:solidFill>
                    <a:srgbClr val="FF0000"/>
                  </a:solidFill>
                </a:ln>
                <a:solidFill>
                  <a:schemeClr val="bg1"/>
                </a:solidFill>
                <a:effectLst>
                  <a:outerShdw blurRad="38100" dist="38100" dir="2700000" algn="tl">
                    <a:srgbClr val="000000"/>
                  </a:outerShdw>
                </a:effectLst>
                <a:latin typeface="Arial" charset="0"/>
              </a:rPr>
              <a:t> </a:t>
            </a:r>
            <a:r>
              <a:rPr lang="en-US" sz="5400" b="1" dirty="0" err="1" smtClean="0">
                <a:ln>
                  <a:solidFill>
                    <a:srgbClr val="FF0000"/>
                  </a:solidFill>
                </a:ln>
                <a:solidFill>
                  <a:schemeClr val="bg1"/>
                </a:solidFill>
                <a:effectLst>
                  <a:outerShdw blurRad="38100" dist="38100" dir="2700000" algn="tl">
                    <a:srgbClr val="000000"/>
                  </a:outerShdw>
                </a:effectLst>
                <a:latin typeface="Arial" charset="0"/>
              </a:rPr>
              <a:t>Bt</a:t>
            </a:r>
            <a:r>
              <a:rPr lang="en-US" sz="5400" b="1" dirty="0" smtClean="0">
                <a:ln>
                  <a:solidFill>
                    <a:srgbClr val="FF0000"/>
                  </a:solidFill>
                </a:ln>
                <a:solidFill>
                  <a:schemeClr val="bg1"/>
                </a:solidFill>
                <a:effectLst>
                  <a:outerShdw blurRad="38100" dist="38100" dir="2700000" algn="tl">
                    <a:srgbClr val="000000"/>
                  </a:outerShdw>
                </a:effectLst>
                <a:latin typeface="Arial" charset="0"/>
              </a:rPr>
              <a:t> </a:t>
            </a:r>
            <a:r>
              <a:rPr lang="en-US" sz="5400" b="1" dirty="0" err="1" smtClean="0">
                <a:ln>
                  <a:solidFill>
                    <a:srgbClr val="FF0000"/>
                  </a:solidFill>
                </a:ln>
                <a:solidFill>
                  <a:schemeClr val="bg1"/>
                </a:solidFill>
                <a:effectLst>
                  <a:outerShdw blurRad="38100" dist="38100" dir="2700000" algn="tl">
                    <a:srgbClr val="000000"/>
                  </a:outerShdw>
                </a:effectLst>
                <a:latin typeface="Arial" charset="0"/>
              </a:rPr>
              <a:t>Che</a:t>
            </a:r>
            <a:r>
              <a:rPr lang="en-US" sz="5400" b="1" dirty="0" smtClean="0">
                <a:ln>
                  <a:solidFill>
                    <a:srgbClr val="FF0000"/>
                  </a:solidFill>
                </a:ln>
                <a:solidFill>
                  <a:schemeClr val="bg1"/>
                </a:solidFill>
                <a:effectLst>
                  <a:outerShdw blurRad="38100" dist="38100" dir="2700000" algn="tl">
                    <a:srgbClr val="000000"/>
                  </a:outerShdw>
                </a:effectLst>
                <a:latin typeface="Arial" charset="0"/>
              </a:rPr>
              <a:t> </a:t>
            </a:r>
            <a:r>
              <a:rPr lang="en-US" sz="5400" b="1" dirty="0" err="1" smtClean="0">
                <a:ln>
                  <a:solidFill>
                    <a:srgbClr val="FF0000"/>
                  </a:solidFill>
                </a:ln>
                <a:solidFill>
                  <a:schemeClr val="bg1"/>
                </a:solidFill>
                <a:effectLst>
                  <a:outerShdw blurRad="38100" dist="38100" dir="2700000" algn="tl">
                    <a:srgbClr val="000000"/>
                  </a:outerShdw>
                </a:effectLst>
                <a:latin typeface="Arial" charset="0"/>
              </a:rPr>
              <a:t>Azeman</a:t>
            </a:r>
            <a:r>
              <a:rPr lang="en-US" sz="5400" b="1" dirty="0" smtClean="0">
                <a:ln>
                  <a:solidFill>
                    <a:srgbClr val="FF0000"/>
                  </a:solidFill>
                </a:ln>
                <a:solidFill>
                  <a:schemeClr val="bg1"/>
                </a:solidFill>
                <a:effectLst>
                  <a:outerShdw blurRad="38100" dist="38100" dir="2700000" algn="tl">
                    <a:srgbClr val="000000"/>
                  </a:outerShdw>
                </a:effectLst>
                <a:latin typeface="Arial" charset="0"/>
              </a:rPr>
              <a:t>, </a:t>
            </a:r>
            <a:endParaRPr lang="en-US" sz="5400" b="1" dirty="0">
              <a:ln>
                <a:solidFill>
                  <a:srgbClr val="FF0000"/>
                </a:solidFill>
              </a:ln>
              <a:solidFill>
                <a:schemeClr val="bg1"/>
              </a:solidFill>
              <a:effectLst>
                <a:outerShdw blurRad="38100" dist="38100" dir="2700000" algn="tl">
                  <a:srgbClr val="000000"/>
                </a:outerShdw>
              </a:effectLst>
              <a:latin typeface="Arial" charset="0"/>
            </a:endParaRPr>
          </a:p>
        </p:txBody>
      </p:sp>
      <p:sp>
        <p:nvSpPr>
          <p:cNvPr id="2292" name="Rectangle 244"/>
          <p:cNvSpPr>
            <a:spLocks noChangeArrowheads="1"/>
          </p:cNvSpPr>
          <p:nvPr/>
        </p:nvSpPr>
        <p:spPr bwMode="auto">
          <a:xfrm>
            <a:off x="496996" y="3644974"/>
            <a:ext cx="31851600" cy="131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4400" b="1" dirty="0" smtClean="0">
                <a:ln>
                  <a:solidFill>
                    <a:srgbClr val="FF0000"/>
                  </a:solidFill>
                </a:ln>
                <a:solidFill>
                  <a:schemeClr val="bg1"/>
                </a:solidFill>
                <a:effectLst>
                  <a:outerShdw blurRad="38100" dist="38100" dir="2700000" algn="tl">
                    <a:srgbClr val="000000"/>
                  </a:outerShdw>
                </a:effectLst>
                <a:latin typeface="Arial" charset="0"/>
              </a:rPr>
              <a:t>Bachelor Degree Industrial Technology Management,</a:t>
            </a:r>
          </a:p>
          <a:p>
            <a:pPr algn="ctr">
              <a:lnSpc>
                <a:spcPct val="90000"/>
              </a:lnSpc>
            </a:pPr>
            <a:r>
              <a:rPr lang="en-US" sz="4400" b="1" dirty="0" smtClean="0">
                <a:ln>
                  <a:solidFill>
                    <a:srgbClr val="FF0000"/>
                  </a:solidFill>
                </a:ln>
                <a:solidFill>
                  <a:schemeClr val="bg1"/>
                </a:solidFill>
                <a:effectLst>
                  <a:outerShdw blurRad="38100" dist="38100" dir="2700000" algn="tl">
                    <a:srgbClr val="000000"/>
                  </a:outerShdw>
                </a:effectLst>
                <a:latin typeface="Arial" charset="0"/>
              </a:rPr>
              <a:t>Universiti Malaysia Pahang.</a:t>
            </a:r>
          </a:p>
        </p:txBody>
      </p:sp>
      <p:sp>
        <p:nvSpPr>
          <p:cNvPr id="2295" name="Text Box 247"/>
          <p:cNvSpPr txBox="1">
            <a:spLocks noChangeArrowheads="1"/>
          </p:cNvSpPr>
          <p:nvPr/>
        </p:nvSpPr>
        <p:spPr bwMode="auto">
          <a:xfrm>
            <a:off x="767254" y="6458135"/>
            <a:ext cx="31451961" cy="3908762"/>
          </a:xfrm>
          <a:prstGeom prst="rect">
            <a:avLst/>
          </a:prstGeom>
          <a:solidFill>
            <a:schemeClr val="accent1">
              <a:lumMod val="60000"/>
              <a:lumOff val="40000"/>
            </a:schemeClr>
          </a:solidFill>
          <a:ln w="57150" cmpd="thinThick">
            <a:solidFill>
              <a:schemeClr val="tx1"/>
            </a:solidFill>
            <a:miter lim="800000"/>
            <a:headEnd/>
            <a:tailEnd/>
          </a:ln>
          <a:effectLst/>
          <a:extLst/>
        </p:spPr>
        <p:txBody>
          <a:bodyPr wrap="square">
            <a:spAutoFit/>
          </a:bodyPr>
          <a:lstStyle/>
          <a:p>
            <a:pPr algn="just">
              <a:spcBef>
                <a:spcPct val="50000"/>
              </a:spcBef>
            </a:pPr>
            <a:r>
              <a:rPr lang="en-US" sz="3100" dirty="0">
                <a:effectLst/>
              </a:rPr>
              <a:t>This study </a:t>
            </a:r>
            <a:r>
              <a:rPr lang="en-US" sz="3100" dirty="0" smtClean="0">
                <a:effectLst/>
              </a:rPr>
              <a:t>was aimed </a:t>
            </a:r>
            <a:r>
              <a:rPr lang="en-US" sz="3100" dirty="0">
                <a:effectLst/>
              </a:rPr>
              <a:t>to analyze the supplier selection by using an Analytical Hierarchy Process (AHP) at AJ Confectionary </a:t>
            </a:r>
            <a:r>
              <a:rPr lang="en-US" sz="3100" dirty="0" err="1">
                <a:effectLst/>
              </a:rPr>
              <a:t>Sdn</a:t>
            </a:r>
            <a:r>
              <a:rPr lang="en-US" sz="3100" dirty="0">
                <a:effectLst/>
              </a:rPr>
              <a:t>. Bhd. The objectives </a:t>
            </a:r>
            <a:r>
              <a:rPr lang="en-US" sz="3100" dirty="0" smtClean="0">
                <a:effectLst/>
              </a:rPr>
              <a:t>of </a:t>
            </a:r>
            <a:r>
              <a:rPr lang="en-US" sz="3100" dirty="0">
                <a:effectLst/>
              </a:rPr>
              <a:t>this study are to identify the selection criteria for supplier selection at AJ Confectionary </a:t>
            </a:r>
            <a:r>
              <a:rPr lang="en-US" sz="3100" dirty="0" err="1">
                <a:effectLst/>
              </a:rPr>
              <a:t>Sdn</a:t>
            </a:r>
            <a:r>
              <a:rPr lang="en-US" sz="3100" dirty="0">
                <a:effectLst/>
              </a:rPr>
              <a:t>. Bhd., to Analyze the supplier selection of </a:t>
            </a:r>
            <a:r>
              <a:rPr lang="en-US" sz="3100" dirty="0" err="1">
                <a:effectLst/>
              </a:rPr>
              <a:t>Aj</a:t>
            </a:r>
            <a:r>
              <a:rPr lang="en-US" sz="3100" dirty="0">
                <a:effectLst/>
              </a:rPr>
              <a:t> Confectionary </a:t>
            </a:r>
            <a:r>
              <a:rPr lang="en-US" sz="3100" dirty="0" err="1">
                <a:effectLst/>
              </a:rPr>
              <a:t>Sdn</a:t>
            </a:r>
            <a:r>
              <a:rPr lang="en-US" sz="3100" dirty="0">
                <a:effectLst/>
              </a:rPr>
              <a:t>. Bhd. and to make a framework for the supplier selection at AJ Confectionary </a:t>
            </a:r>
            <a:r>
              <a:rPr lang="en-US" sz="3100" dirty="0" err="1">
                <a:effectLst/>
              </a:rPr>
              <a:t>Sdn</a:t>
            </a:r>
            <a:r>
              <a:rPr lang="en-US" sz="3100" dirty="0">
                <a:effectLst/>
              </a:rPr>
              <a:t>. Bhd. This </a:t>
            </a:r>
            <a:r>
              <a:rPr lang="en-US" sz="3100" dirty="0" smtClean="0">
                <a:effectLst/>
              </a:rPr>
              <a:t>study was </a:t>
            </a:r>
            <a:r>
              <a:rPr lang="en-US" sz="3100" dirty="0">
                <a:effectLst/>
              </a:rPr>
              <a:t>come out based on the problem statement which is AJ Confectionary </a:t>
            </a:r>
            <a:r>
              <a:rPr lang="en-US" sz="3100" dirty="0" err="1">
                <a:effectLst/>
              </a:rPr>
              <a:t>Sdn</a:t>
            </a:r>
            <a:r>
              <a:rPr lang="en-US" sz="3100" dirty="0">
                <a:effectLst/>
              </a:rPr>
              <a:t>. Bhd</a:t>
            </a:r>
            <a:r>
              <a:rPr lang="en-US" sz="3100" dirty="0" smtClean="0">
                <a:effectLst/>
              </a:rPr>
              <a:t>. </a:t>
            </a:r>
            <a:r>
              <a:rPr lang="en-US" sz="3100" dirty="0">
                <a:effectLst/>
              </a:rPr>
              <a:t>have more than one supplier which will contribute to the high variance in quality and cost. It also comes from the problem that most of the company in food industry does not consider the quality as a criteria in providing a product to their customers. The scope of this study is at cake and bakery shop, AJ Confectionary </a:t>
            </a:r>
            <a:r>
              <a:rPr lang="en-US" sz="3100" dirty="0" err="1">
                <a:effectLst/>
              </a:rPr>
              <a:t>Sdn</a:t>
            </a:r>
            <a:r>
              <a:rPr lang="en-US" sz="3100" dirty="0">
                <a:effectLst/>
              </a:rPr>
              <a:t>. Bhd., Kuantan. The data was obtained by doing a structured interview. This study had interviewed the Manager of AJ Confectionary </a:t>
            </a:r>
            <a:r>
              <a:rPr lang="en-US" sz="3100" dirty="0" err="1">
                <a:effectLst/>
              </a:rPr>
              <a:t>Sdn</a:t>
            </a:r>
            <a:r>
              <a:rPr lang="en-US" sz="3100" dirty="0">
                <a:effectLst/>
              </a:rPr>
              <a:t>. Bhd. based on the nine-scale of the Analytical Hierarchy Process (AHP) model. </a:t>
            </a:r>
            <a:r>
              <a:rPr lang="en-US" sz="3100" dirty="0" smtClean="0">
                <a:effectLst/>
              </a:rPr>
              <a:t>As a </a:t>
            </a:r>
            <a:r>
              <a:rPr lang="en-US" sz="3100" dirty="0">
                <a:effectLst/>
              </a:rPr>
              <a:t>result of this study </a:t>
            </a:r>
            <a:r>
              <a:rPr lang="en-US" sz="3100" dirty="0" smtClean="0">
                <a:effectLst/>
              </a:rPr>
              <a:t>was </a:t>
            </a:r>
            <a:r>
              <a:rPr lang="en-US" sz="3100" dirty="0">
                <a:effectLst/>
              </a:rPr>
              <a:t>identified that there are proven that the most important criteria that considered by the AJ Confectionary </a:t>
            </a:r>
            <a:r>
              <a:rPr lang="en-US" sz="3100" dirty="0" err="1">
                <a:effectLst/>
              </a:rPr>
              <a:t>Sdn</a:t>
            </a:r>
            <a:r>
              <a:rPr lang="en-US" sz="3100" dirty="0">
                <a:effectLst/>
              </a:rPr>
              <a:t>. Bhd. in selecting the supplier is the price . I</a:t>
            </a:r>
            <a:r>
              <a:rPr lang="en-US" sz="3100" dirty="0" smtClean="0">
                <a:effectLst/>
              </a:rPr>
              <a:t>n </a:t>
            </a:r>
            <a:r>
              <a:rPr lang="en-US" sz="3100" dirty="0">
                <a:effectLst/>
              </a:rPr>
              <a:t>the other hand, there are also proven that, they does not consider the quality as a main criteria in selecting the supplier. It is proven also that, the Analytical Hierarchy Process (AHP) is a method that can make a decision making more simple as the decision maker can make a framework based on the hierarchy. </a:t>
            </a:r>
            <a:endParaRPr lang="en-US" sz="3100" dirty="0">
              <a:solidFill>
                <a:srgbClr val="FF0000"/>
              </a:solidFill>
              <a:effectLst/>
            </a:endParaRPr>
          </a:p>
        </p:txBody>
      </p:sp>
      <p:sp>
        <p:nvSpPr>
          <p:cNvPr id="2296" name="Text Box 248"/>
          <p:cNvSpPr txBox="1">
            <a:spLocks noChangeArrowheads="1"/>
          </p:cNvSpPr>
          <p:nvPr/>
        </p:nvSpPr>
        <p:spPr bwMode="auto">
          <a:xfrm>
            <a:off x="703429" y="18440400"/>
            <a:ext cx="9726561" cy="498619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10800000" scaled="1"/>
            <a:tileRect/>
          </a:gra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571500" lvl="0" indent="-571500">
              <a:buBlip>
                <a:blip r:embed="rId3"/>
              </a:buBlip>
            </a:pPr>
            <a:r>
              <a:rPr lang="en-US" sz="4000" b="1" dirty="0" smtClean="0">
                <a:ln>
                  <a:solidFill>
                    <a:schemeClr val="accent1">
                      <a:lumMod val="50000"/>
                    </a:schemeClr>
                  </a:solidFill>
                </a:ln>
                <a:effectLst/>
              </a:rPr>
              <a:t>To identify </a:t>
            </a:r>
            <a:r>
              <a:rPr lang="en-US" sz="4000" b="1" dirty="0">
                <a:ln>
                  <a:solidFill>
                    <a:schemeClr val="accent1">
                      <a:lumMod val="50000"/>
                    </a:schemeClr>
                  </a:solidFill>
                </a:ln>
                <a:effectLst/>
              </a:rPr>
              <a:t>the selection criteria for supplier selection at AJ Confectionary </a:t>
            </a:r>
            <a:r>
              <a:rPr lang="en-US" sz="4000" b="1" dirty="0" err="1">
                <a:ln>
                  <a:solidFill>
                    <a:schemeClr val="accent1">
                      <a:lumMod val="50000"/>
                    </a:schemeClr>
                  </a:solidFill>
                </a:ln>
                <a:effectLst/>
              </a:rPr>
              <a:t>Sdn</a:t>
            </a:r>
            <a:r>
              <a:rPr lang="en-US" sz="4000" b="1" dirty="0">
                <a:ln>
                  <a:solidFill>
                    <a:schemeClr val="accent1">
                      <a:lumMod val="50000"/>
                    </a:schemeClr>
                  </a:solidFill>
                </a:ln>
                <a:effectLst/>
              </a:rPr>
              <a:t>. bhd.	</a:t>
            </a:r>
          </a:p>
          <a:p>
            <a:pPr marL="571500" lvl="0" indent="-571500">
              <a:buBlip>
                <a:blip r:embed="rId3"/>
              </a:buBlip>
            </a:pPr>
            <a:r>
              <a:rPr lang="en-US" sz="4000" b="1" dirty="0" smtClean="0">
                <a:ln>
                  <a:solidFill>
                    <a:srgbClr val="00CC00"/>
                  </a:solidFill>
                </a:ln>
                <a:effectLst/>
              </a:rPr>
              <a:t>To analyze </a:t>
            </a:r>
            <a:r>
              <a:rPr lang="en-US" sz="4000" b="1" dirty="0">
                <a:ln>
                  <a:solidFill>
                    <a:srgbClr val="00CC00"/>
                  </a:solidFill>
                </a:ln>
                <a:effectLst/>
              </a:rPr>
              <a:t>the supplier selection of AJ Confectionary </a:t>
            </a:r>
            <a:r>
              <a:rPr lang="en-US" sz="4000" b="1" dirty="0" err="1">
                <a:ln>
                  <a:solidFill>
                    <a:srgbClr val="00CC00"/>
                  </a:solidFill>
                </a:ln>
                <a:effectLst/>
              </a:rPr>
              <a:t>Sdn</a:t>
            </a:r>
            <a:r>
              <a:rPr lang="en-US" sz="4000" b="1" dirty="0">
                <a:ln>
                  <a:solidFill>
                    <a:srgbClr val="00CC00"/>
                  </a:solidFill>
                </a:ln>
                <a:effectLst/>
              </a:rPr>
              <a:t>. Bhd. using an Analytical Hierarchy Process (AHP).</a:t>
            </a:r>
          </a:p>
          <a:p>
            <a:pPr marL="571500" lvl="0" indent="-571500">
              <a:buBlip>
                <a:blip r:embed="rId3"/>
              </a:buBlip>
            </a:pPr>
            <a:r>
              <a:rPr lang="en-US" sz="4000" b="1" dirty="0" smtClean="0">
                <a:ln>
                  <a:solidFill>
                    <a:srgbClr val="FF0066"/>
                  </a:solidFill>
                </a:ln>
                <a:effectLst/>
              </a:rPr>
              <a:t>To make </a:t>
            </a:r>
            <a:r>
              <a:rPr lang="en-US" sz="4000" b="1" dirty="0">
                <a:ln>
                  <a:solidFill>
                    <a:srgbClr val="FF0066"/>
                  </a:solidFill>
                </a:ln>
                <a:effectLst/>
              </a:rPr>
              <a:t>a framework for the supplier selection at AJ Confectionary </a:t>
            </a:r>
            <a:r>
              <a:rPr lang="en-US" sz="4000" b="1" dirty="0" err="1">
                <a:ln>
                  <a:solidFill>
                    <a:srgbClr val="FF0066"/>
                  </a:solidFill>
                </a:ln>
                <a:effectLst/>
              </a:rPr>
              <a:t>Sdn</a:t>
            </a:r>
            <a:r>
              <a:rPr lang="en-US" sz="4000" b="1" dirty="0">
                <a:ln>
                  <a:solidFill>
                    <a:srgbClr val="FF0066"/>
                  </a:solidFill>
                </a:ln>
                <a:effectLst/>
              </a:rPr>
              <a:t>. Bhd</a:t>
            </a:r>
            <a:r>
              <a:rPr lang="en-US" sz="4000" b="1" dirty="0" smtClean="0">
                <a:ln>
                  <a:solidFill>
                    <a:srgbClr val="FF0066"/>
                  </a:solidFill>
                </a:ln>
                <a:effectLst/>
              </a:rPr>
              <a:t>.</a:t>
            </a:r>
            <a:endParaRPr lang="en-US" sz="4800" b="1" dirty="0" smtClean="0">
              <a:ln>
                <a:solidFill>
                  <a:srgbClr val="FF0066"/>
                </a:solidFill>
              </a:ln>
              <a:effectLst/>
            </a:endParaRPr>
          </a:p>
        </p:txBody>
      </p:sp>
      <p:sp>
        <p:nvSpPr>
          <p:cNvPr id="2297" name="Text Box 249"/>
          <p:cNvSpPr txBox="1">
            <a:spLocks noChangeArrowheads="1"/>
          </p:cNvSpPr>
          <p:nvPr/>
        </p:nvSpPr>
        <p:spPr bwMode="auto">
          <a:xfrm>
            <a:off x="771525" y="17512506"/>
            <a:ext cx="9753600" cy="650875"/>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0967884" y="10873247"/>
            <a:ext cx="21251332" cy="668657"/>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dirty="0">
                <a:solidFill>
                  <a:schemeClr val="bg1"/>
                </a:solidFill>
                <a:effectLst>
                  <a:outerShdw blurRad="38100" dist="38100" dir="2700000" algn="tl">
                    <a:srgbClr val="000000"/>
                  </a:outerShdw>
                </a:effectLst>
              </a:rPr>
              <a:t>RESULTS</a:t>
            </a:r>
          </a:p>
        </p:txBody>
      </p:sp>
      <p:sp>
        <p:nvSpPr>
          <p:cNvPr id="2303" name="Text Box 255"/>
          <p:cNvSpPr txBox="1">
            <a:spLocks noChangeArrowheads="1"/>
          </p:cNvSpPr>
          <p:nvPr/>
        </p:nvSpPr>
        <p:spPr bwMode="auto">
          <a:xfrm>
            <a:off x="10967884" y="27052369"/>
            <a:ext cx="9606116" cy="646331"/>
          </a:xfrm>
          <a:prstGeom prst="rect">
            <a:avLst/>
          </a:prstGeom>
          <a:noFill/>
          <a:ln w="57150" cmpd="thinThick">
            <a:solidFill>
              <a:schemeClr val="tx1"/>
            </a:solidFill>
            <a:miter lim="800000"/>
            <a:headEnd/>
            <a:tailEnd/>
          </a:ln>
          <a:effectLst/>
          <a:extLst/>
        </p:spPr>
        <p:txBody>
          <a:bodyPr wrap="square">
            <a:spAutoFit/>
          </a:bodyPr>
          <a:lstStyle/>
          <a:p>
            <a:pPr algn="ctr">
              <a:spcBef>
                <a:spcPct val="50000"/>
              </a:spcBef>
            </a:pPr>
            <a:r>
              <a:rPr lang="en-US" sz="3600" b="1" dirty="0" smtClean="0">
                <a:effectLst/>
              </a:rPr>
              <a:t>Table 2: </a:t>
            </a:r>
            <a:r>
              <a:rPr lang="en-US" sz="3600" b="1" dirty="0">
                <a:effectLst/>
              </a:rPr>
              <a:t>Priorities for selection </a:t>
            </a:r>
            <a:r>
              <a:rPr lang="en-US" sz="3600" b="1" dirty="0" smtClean="0">
                <a:effectLst/>
              </a:rPr>
              <a:t>criteria</a:t>
            </a:r>
          </a:p>
        </p:txBody>
      </p:sp>
      <p:sp>
        <p:nvSpPr>
          <p:cNvPr id="2304" name="Text Box 256"/>
          <p:cNvSpPr txBox="1">
            <a:spLocks noChangeArrowheads="1"/>
          </p:cNvSpPr>
          <p:nvPr/>
        </p:nvSpPr>
        <p:spPr bwMode="auto">
          <a:xfrm>
            <a:off x="22098731" y="27127200"/>
            <a:ext cx="9829069" cy="646331"/>
          </a:xfrm>
          <a:prstGeom prst="rect">
            <a:avLst/>
          </a:prstGeom>
          <a:noFill/>
          <a:ln w="57150" cmpd="thinThick">
            <a:solidFill>
              <a:schemeClr val="tx1"/>
            </a:solidFill>
            <a:miter lim="800000"/>
            <a:headEnd/>
            <a:tailEnd/>
          </a:ln>
          <a:effectLst/>
          <a:extLst/>
        </p:spPr>
        <p:txBody>
          <a:bodyPr wrap="square">
            <a:spAutoFit/>
          </a:bodyPr>
          <a:lstStyle/>
          <a:p>
            <a:pPr algn="ctr">
              <a:spcBef>
                <a:spcPct val="50000"/>
              </a:spcBef>
            </a:pPr>
            <a:r>
              <a:rPr lang="en-US" sz="3600" b="1" dirty="0" smtClean="0">
                <a:effectLst/>
              </a:rPr>
              <a:t>Table 3: </a:t>
            </a:r>
            <a:r>
              <a:rPr lang="en-US" sz="3600" b="1" dirty="0">
                <a:effectLst/>
              </a:rPr>
              <a:t>Final ranking of </a:t>
            </a:r>
            <a:r>
              <a:rPr lang="en-US" sz="3600" b="1" dirty="0" smtClean="0">
                <a:effectLst/>
              </a:rPr>
              <a:t>supplier</a:t>
            </a:r>
            <a:endParaRPr lang="en-US" sz="3600" b="1" dirty="0">
              <a:effectLst/>
            </a:endParaRPr>
          </a:p>
        </p:txBody>
      </p:sp>
      <p:sp>
        <p:nvSpPr>
          <p:cNvPr id="2308" name="Text Box 260"/>
          <p:cNvSpPr txBox="1">
            <a:spLocks noChangeArrowheads="1"/>
          </p:cNvSpPr>
          <p:nvPr/>
        </p:nvSpPr>
        <p:spPr bwMode="auto">
          <a:xfrm>
            <a:off x="13299085" y="36574757"/>
            <a:ext cx="18505654" cy="646331"/>
          </a:xfrm>
          <a:prstGeom prst="rect">
            <a:avLst/>
          </a:prstGeom>
          <a:noFill/>
          <a:ln w="57150" cmpd="thinThick">
            <a:solidFill>
              <a:schemeClr val="tx1"/>
            </a:solidFill>
            <a:miter lim="800000"/>
            <a:headEnd/>
            <a:tailEnd/>
          </a:ln>
          <a:effectLst/>
          <a:extLst/>
        </p:spPr>
        <p:txBody>
          <a:bodyPr wrap="square">
            <a:spAutoFit/>
          </a:bodyPr>
          <a:lstStyle/>
          <a:p>
            <a:pPr algn="ctr">
              <a:spcBef>
                <a:spcPct val="50000"/>
              </a:spcBef>
            </a:pPr>
            <a:r>
              <a:rPr lang="en-US" sz="3600" b="1" dirty="0" smtClean="0">
                <a:effectLst/>
              </a:rPr>
              <a:t>Table 4: </a:t>
            </a:r>
            <a:r>
              <a:rPr lang="en-US" sz="3600" b="1" dirty="0">
                <a:effectLst/>
              </a:rPr>
              <a:t>Framework for supplier selection at AJ Confectionary </a:t>
            </a:r>
            <a:r>
              <a:rPr lang="en-US" sz="3600" b="1" dirty="0" err="1">
                <a:effectLst/>
              </a:rPr>
              <a:t>Sdn</a:t>
            </a:r>
            <a:r>
              <a:rPr lang="en-US" sz="3600" b="1" dirty="0">
                <a:effectLst/>
              </a:rPr>
              <a:t>. Bhd.</a:t>
            </a:r>
            <a:endParaRPr lang="en-US" sz="3600" b="1" dirty="0" smtClean="0">
              <a:effectLst/>
            </a:endParaRPr>
          </a:p>
        </p:txBody>
      </p:sp>
      <p:sp>
        <p:nvSpPr>
          <p:cNvPr id="31" name="Text Box 248"/>
          <p:cNvSpPr txBox="1">
            <a:spLocks noChangeArrowheads="1"/>
          </p:cNvSpPr>
          <p:nvPr/>
        </p:nvSpPr>
        <p:spPr bwMode="auto">
          <a:xfrm>
            <a:off x="785812" y="24692952"/>
            <a:ext cx="9753600" cy="12225095"/>
          </a:xfrm>
          <a:prstGeom prst="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6200000" scaled="1"/>
            <a:tileRect/>
          </a:gradFill>
          <a:ln w="57150" cmpd="thinThick">
            <a:solidFill>
              <a:schemeClr val="tx1"/>
            </a:solidFill>
            <a:miter lim="800000"/>
            <a:headEnd/>
            <a:tailEnd/>
          </a:ln>
          <a:effectLs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pPr>
            <a:endParaRPr lang="en-US" sz="4800" dirty="0" smtClean="0">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algn="ctr" eaLnBrk="1" hangingPunct="1">
              <a:lnSpc>
                <a:spcPct val="95000"/>
              </a:lnSpc>
            </a:pPr>
            <a:endParaRPr lang="en-US" sz="3200" b="1" dirty="0" smtClean="0">
              <a:effectLst/>
            </a:endParaRPr>
          </a:p>
          <a:p>
            <a:pPr algn="ctr" eaLnBrk="1" hangingPunct="1">
              <a:lnSpc>
                <a:spcPct val="95000"/>
              </a:lnSpc>
            </a:pPr>
            <a:r>
              <a:rPr lang="en-US" sz="3200" b="1" dirty="0" smtClean="0">
                <a:effectLst/>
              </a:rPr>
              <a:t>Figure 1.0: AHP Model from </a:t>
            </a:r>
            <a:r>
              <a:rPr lang="en-US" sz="3200" b="1" dirty="0" err="1" smtClean="0">
                <a:effectLst/>
              </a:rPr>
              <a:t>Mayyas</a:t>
            </a:r>
            <a:r>
              <a:rPr lang="en-US" sz="3200" b="1" dirty="0" smtClean="0">
                <a:effectLst/>
              </a:rPr>
              <a:t> et. al. (2011)</a:t>
            </a:r>
            <a:endParaRPr lang="en-US" sz="3200" b="1" dirty="0">
              <a:effectLst/>
            </a:endParaRPr>
          </a:p>
        </p:txBody>
      </p:sp>
      <p:sp>
        <p:nvSpPr>
          <p:cNvPr id="32" name="Text Box 249"/>
          <p:cNvSpPr txBox="1">
            <a:spLocks noChangeArrowheads="1"/>
          </p:cNvSpPr>
          <p:nvPr/>
        </p:nvSpPr>
        <p:spPr bwMode="auto">
          <a:xfrm>
            <a:off x="734960" y="23744400"/>
            <a:ext cx="9753600" cy="650875"/>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0800000" scaled="1"/>
            <a:tileRect/>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METHODS</a:t>
            </a:r>
          </a:p>
        </p:txBody>
      </p:sp>
      <p:pic>
        <p:nvPicPr>
          <p:cNvPr id="1026" name="Picture 2" descr="http://www.ump.edu.my/download/logo-rasmi-ump-(logo-sahaj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6996" y="1686781"/>
            <a:ext cx="2074863" cy="305898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p:cNvPicPr/>
          <p:nvPr/>
        </p:nvPicPr>
        <p:blipFill>
          <a:blip r:embed="rId5">
            <a:extLst>
              <a:ext uri="{28A0092B-C50C-407E-A947-70E740481C1C}">
                <a14:useLocalDpi xmlns:a14="http://schemas.microsoft.com/office/drawing/2010/main" val="0"/>
              </a:ext>
            </a:extLst>
          </a:blip>
          <a:stretch>
            <a:fillRect/>
          </a:stretch>
        </p:blipFill>
        <p:spPr>
          <a:xfrm>
            <a:off x="1193006" y="27930813"/>
            <a:ext cx="9017793" cy="8298774"/>
          </a:xfrm>
          <a:prstGeom prst="rect">
            <a:avLst/>
          </a:prstGeom>
        </p:spPr>
      </p:pic>
      <p:sp>
        <p:nvSpPr>
          <p:cNvPr id="3" name="Rectangle 2"/>
          <p:cNvSpPr/>
          <p:nvPr/>
        </p:nvSpPr>
        <p:spPr bwMode="auto">
          <a:xfrm>
            <a:off x="1697420" y="25069800"/>
            <a:ext cx="8001001" cy="1143000"/>
          </a:xfrm>
          <a:prstGeom prst="rect">
            <a:avLst/>
          </a:prstGeom>
          <a:gradFill flip="none" rotWithShape="1">
            <a:gsLst>
              <a:gs pos="0">
                <a:srgbClr val="FF00FF">
                  <a:shade val="30000"/>
                  <a:satMod val="115000"/>
                </a:srgbClr>
              </a:gs>
              <a:gs pos="50000">
                <a:srgbClr val="FF00FF">
                  <a:shade val="67500"/>
                  <a:satMod val="115000"/>
                </a:srgbClr>
              </a:gs>
              <a:gs pos="100000">
                <a:srgbClr val="FF00FF">
                  <a:shade val="100000"/>
                  <a:satMod val="115000"/>
                </a:srgbClr>
              </a:gs>
            </a:gsLst>
            <a:lin ang="108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400" dirty="0" smtClean="0"/>
              <a:t>Documented Data</a:t>
            </a:r>
            <a:endParaRPr kumimoji="0" lang="en-US" sz="44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29" name="Rectangle 28"/>
          <p:cNvSpPr/>
          <p:nvPr/>
        </p:nvSpPr>
        <p:spPr bwMode="auto">
          <a:xfrm>
            <a:off x="1697420" y="26555700"/>
            <a:ext cx="8001001" cy="1143000"/>
          </a:xfrm>
          <a:prstGeom prst="rect">
            <a:avLst/>
          </a:prstGeom>
          <a:gradFill flip="none" rotWithShape="1">
            <a:gsLst>
              <a:gs pos="0">
                <a:srgbClr val="FF00FF">
                  <a:shade val="30000"/>
                  <a:satMod val="115000"/>
                </a:srgbClr>
              </a:gs>
              <a:gs pos="50000">
                <a:srgbClr val="FF00FF">
                  <a:shade val="67500"/>
                  <a:satMod val="115000"/>
                </a:srgbClr>
              </a:gs>
              <a:gs pos="100000">
                <a:srgbClr val="FF00FF">
                  <a:shade val="100000"/>
                  <a:satMod val="115000"/>
                </a:srgbClr>
              </a:gs>
            </a:gsLst>
            <a:lin ang="108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4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Structured Interview</a:t>
            </a:r>
          </a:p>
        </p:txBody>
      </p:sp>
      <p:graphicFrame>
        <p:nvGraphicFramePr>
          <p:cNvPr id="5" name="Table 4"/>
          <p:cNvGraphicFramePr>
            <a:graphicFrameLocks noGrp="1"/>
          </p:cNvGraphicFramePr>
          <p:nvPr>
            <p:extLst>
              <p:ext uri="{D42A27DB-BD31-4B8C-83A1-F6EECF244321}">
                <p14:modId xmlns:p14="http://schemas.microsoft.com/office/powerpoint/2010/main" val="1971893287"/>
              </p:ext>
            </p:extLst>
          </p:nvPr>
        </p:nvGraphicFramePr>
        <p:xfrm>
          <a:off x="22098732" y="19917514"/>
          <a:ext cx="9926260" cy="7010264"/>
        </p:xfrm>
        <a:graphic>
          <a:graphicData uri="http://schemas.openxmlformats.org/drawingml/2006/table">
            <a:tbl>
              <a:tblPr firstRow="1" firstCol="1" bandRow="1">
                <a:effectLst>
                  <a:innerShdw blurRad="63500" dist="50800" dir="5400000">
                    <a:prstClr val="black">
                      <a:alpha val="50000"/>
                    </a:prstClr>
                  </a:innerShdw>
                </a:effectLst>
                <a:tableStyleId>{93296810-A885-4BE3-A3E7-6D5BEEA58F35}</a:tableStyleId>
              </a:tblPr>
              <a:tblGrid>
                <a:gridCol w="4012742"/>
                <a:gridCol w="3379152"/>
                <a:gridCol w="2534366"/>
              </a:tblGrid>
              <a:tr h="2430342">
                <a:tc>
                  <a:txBody>
                    <a:bodyPr/>
                    <a:lstStyle/>
                    <a:p>
                      <a:pPr marL="0" marR="0" algn="ctr">
                        <a:lnSpc>
                          <a:spcPct val="150000"/>
                        </a:lnSpc>
                        <a:spcBef>
                          <a:spcPts val="0"/>
                        </a:spcBef>
                        <a:spcAft>
                          <a:spcPts val="0"/>
                        </a:spcAft>
                      </a:pPr>
                      <a:r>
                        <a:rPr lang="en-US" sz="3600" dirty="0">
                          <a:solidFill>
                            <a:schemeClr val="tx1"/>
                          </a:solidFill>
                          <a:effectLst/>
                        </a:rPr>
                        <a:t>Supplier</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c>
                  <a:txBody>
                    <a:bodyPr/>
                    <a:lstStyle/>
                    <a:p>
                      <a:pPr marL="0" marR="0" algn="ctr">
                        <a:lnSpc>
                          <a:spcPct val="150000"/>
                        </a:lnSpc>
                        <a:spcBef>
                          <a:spcPts val="0"/>
                        </a:spcBef>
                        <a:spcAft>
                          <a:spcPts val="0"/>
                        </a:spcAft>
                      </a:pPr>
                      <a:r>
                        <a:rPr lang="en-US" sz="3600" dirty="0">
                          <a:solidFill>
                            <a:schemeClr val="tx1"/>
                          </a:solidFill>
                          <a:effectLst/>
                        </a:rPr>
                        <a:t>Total weight evaluation</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c>
                  <a:txBody>
                    <a:bodyPr/>
                    <a:lstStyle/>
                    <a:p>
                      <a:pPr marL="0" marR="0" algn="ctr">
                        <a:lnSpc>
                          <a:spcPct val="150000"/>
                        </a:lnSpc>
                        <a:spcBef>
                          <a:spcPts val="0"/>
                        </a:spcBef>
                        <a:spcAft>
                          <a:spcPts val="0"/>
                        </a:spcAft>
                      </a:pPr>
                      <a:r>
                        <a:rPr lang="en-US" sz="3600" dirty="0" smtClean="0">
                          <a:solidFill>
                            <a:schemeClr val="tx1"/>
                          </a:solidFill>
                          <a:effectLst/>
                        </a:rPr>
                        <a:t>Rank </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r>
              <a:tr h="1570571">
                <a:tc>
                  <a:txBody>
                    <a:bodyPr/>
                    <a:lstStyle/>
                    <a:p>
                      <a:pPr marL="0" marR="0" algn="l">
                        <a:lnSpc>
                          <a:spcPct val="150000"/>
                        </a:lnSpc>
                        <a:spcBef>
                          <a:spcPts val="0"/>
                        </a:spcBef>
                        <a:spcAft>
                          <a:spcPts val="0"/>
                        </a:spcAft>
                      </a:pPr>
                      <a:r>
                        <a:rPr lang="en-US" sz="3600" dirty="0">
                          <a:solidFill>
                            <a:schemeClr val="tx1"/>
                          </a:solidFill>
                          <a:effectLst/>
                        </a:rPr>
                        <a:t>Bake Make Enterprise</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c>
                  <a:txBody>
                    <a:bodyPr/>
                    <a:lstStyle/>
                    <a:p>
                      <a:pPr marL="0" marR="0" algn="ctr">
                        <a:lnSpc>
                          <a:spcPct val="150000"/>
                        </a:lnSpc>
                        <a:spcBef>
                          <a:spcPts val="0"/>
                        </a:spcBef>
                        <a:spcAft>
                          <a:spcPts val="0"/>
                        </a:spcAft>
                      </a:pPr>
                      <a:r>
                        <a:rPr lang="en-US" sz="3600" dirty="0">
                          <a:solidFill>
                            <a:schemeClr val="tx1"/>
                          </a:solidFill>
                          <a:effectLst/>
                        </a:rPr>
                        <a:t>0.5392</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c>
                  <a:txBody>
                    <a:bodyPr/>
                    <a:lstStyle/>
                    <a:p>
                      <a:pPr marL="0" marR="0" algn="ctr">
                        <a:lnSpc>
                          <a:spcPct val="150000"/>
                        </a:lnSpc>
                        <a:spcBef>
                          <a:spcPts val="0"/>
                        </a:spcBef>
                        <a:spcAft>
                          <a:spcPts val="0"/>
                        </a:spcAft>
                      </a:pPr>
                      <a:r>
                        <a:rPr lang="en-US" sz="3600" dirty="0">
                          <a:solidFill>
                            <a:schemeClr val="tx1"/>
                          </a:solidFill>
                          <a:effectLst/>
                        </a:rPr>
                        <a:t>1</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r>
              <a:tr h="1288082">
                <a:tc>
                  <a:txBody>
                    <a:bodyPr/>
                    <a:lstStyle/>
                    <a:p>
                      <a:pPr marL="0" marR="0" algn="l">
                        <a:lnSpc>
                          <a:spcPct val="150000"/>
                        </a:lnSpc>
                        <a:spcBef>
                          <a:spcPts val="0"/>
                        </a:spcBef>
                        <a:spcAft>
                          <a:spcPts val="0"/>
                        </a:spcAft>
                      </a:pPr>
                      <a:r>
                        <a:rPr lang="en-US" sz="3600" dirty="0">
                          <a:solidFill>
                            <a:schemeClr val="tx1"/>
                          </a:solidFill>
                          <a:effectLst/>
                        </a:rPr>
                        <a:t>Sehati Enterprise</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c>
                  <a:txBody>
                    <a:bodyPr/>
                    <a:lstStyle/>
                    <a:p>
                      <a:pPr marL="0" marR="0" algn="ctr">
                        <a:lnSpc>
                          <a:spcPct val="150000"/>
                        </a:lnSpc>
                        <a:spcBef>
                          <a:spcPts val="0"/>
                        </a:spcBef>
                        <a:spcAft>
                          <a:spcPts val="0"/>
                        </a:spcAft>
                      </a:pPr>
                      <a:r>
                        <a:rPr lang="en-US" sz="3600" dirty="0">
                          <a:solidFill>
                            <a:schemeClr val="tx1"/>
                          </a:solidFill>
                          <a:effectLst/>
                        </a:rPr>
                        <a:t>0.0964</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c>
                  <a:txBody>
                    <a:bodyPr/>
                    <a:lstStyle/>
                    <a:p>
                      <a:pPr marL="0" marR="0" algn="ctr">
                        <a:lnSpc>
                          <a:spcPct val="150000"/>
                        </a:lnSpc>
                        <a:spcBef>
                          <a:spcPts val="0"/>
                        </a:spcBef>
                        <a:spcAft>
                          <a:spcPts val="0"/>
                        </a:spcAft>
                      </a:pPr>
                      <a:r>
                        <a:rPr lang="en-US" sz="3600" dirty="0">
                          <a:solidFill>
                            <a:schemeClr val="tx1"/>
                          </a:solidFill>
                          <a:effectLst/>
                        </a:rPr>
                        <a:t>3</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r>
              <a:tr h="1527807">
                <a:tc>
                  <a:txBody>
                    <a:bodyPr/>
                    <a:lstStyle/>
                    <a:p>
                      <a:pPr marL="0" marR="0" algn="l">
                        <a:lnSpc>
                          <a:spcPct val="150000"/>
                        </a:lnSpc>
                        <a:spcBef>
                          <a:spcPts val="0"/>
                        </a:spcBef>
                        <a:spcAft>
                          <a:spcPts val="0"/>
                        </a:spcAft>
                      </a:pPr>
                      <a:r>
                        <a:rPr lang="en-US" sz="3600" dirty="0">
                          <a:solidFill>
                            <a:schemeClr val="tx1"/>
                          </a:solidFill>
                          <a:effectLst/>
                        </a:rPr>
                        <a:t>Baker Shop Enterprise</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c>
                  <a:txBody>
                    <a:bodyPr/>
                    <a:lstStyle/>
                    <a:p>
                      <a:pPr marL="0" marR="0" algn="ctr">
                        <a:lnSpc>
                          <a:spcPct val="150000"/>
                        </a:lnSpc>
                        <a:spcBef>
                          <a:spcPts val="0"/>
                        </a:spcBef>
                        <a:spcAft>
                          <a:spcPts val="0"/>
                        </a:spcAft>
                      </a:pPr>
                      <a:r>
                        <a:rPr lang="en-US" sz="3600" dirty="0">
                          <a:solidFill>
                            <a:schemeClr val="tx1"/>
                          </a:solidFill>
                          <a:effectLst/>
                        </a:rPr>
                        <a:t>0.3535</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c>
                  <a:txBody>
                    <a:bodyPr/>
                    <a:lstStyle/>
                    <a:p>
                      <a:pPr marL="0" marR="0" algn="ctr">
                        <a:lnSpc>
                          <a:spcPct val="150000"/>
                        </a:lnSpc>
                        <a:spcBef>
                          <a:spcPts val="0"/>
                        </a:spcBef>
                        <a:spcAft>
                          <a:spcPts val="0"/>
                        </a:spcAft>
                      </a:pPr>
                      <a:r>
                        <a:rPr lang="en-US" sz="3600" dirty="0">
                          <a:solidFill>
                            <a:schemeClr val="tx1"/>
                          </a:solidFill>
                          <a:effectLst/>
                        </a:rPr>
                        <a:t>2</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10800000" scaled="1"/>
                      <a:tileRect/>
                    </a:gradFill>
                  </a:tcPr>
                </a:tc>
              </a:tr>
            </a:tbl>
          </a:graphicData>
        </a:graphic>
      </p:graphicFrame>
      <p:pic>
        <p:nvPicPr>
          <p:cNvPr id="1025"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403753" y="28196628"/>
            <a:ext cx="18524047" cy="8032959"/>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
        <p:nvSpPr>
          <p:cNvPr id="33" name="Down Arrow 32"/>
          <p:cNvSpPr/>
          <p:nvPr/>
        </p:nvSpPr>
        <p:spPr bwMode="auto">
          <a:xfrm rot="16200000">
            <a:off x="8369292" y="31488069"/>
            <a:ext cx="7231309" cy="2167169"/>
          </a:xfrm>
          <a:prstGeom prst="downArrow">
            <a:avLst/>
          </a:prstGeom>
          <a:gradFill flip="none" rotWithShape="1">
            <a:gsLst>
              <a:gs pos="0">
                <a:srgbClr val="FF0066">
                  <a:shade val="30000"/>
                  <a:satMod val="115000"/>
                </a:srgbClr>
              </a:gs>
              <a:gs pos="50000">
                <a:srgbClr val="FF0066">
                  <a:shade val="67500"/>
                  <a:satMod val="115000"/>
                </a:srgbClr>
              </a:gs>
              <a:gs pos="100000">
                <a:srgbClr val="FF0066">
                  <a:shade val="100000"/>
                  <a:satMod val="115000"/>
                </a:srgbClr>
              </a:gs>
            </a:gsLst>
            <a:path path="circle">
              <a:fillToRect l="50000" t="50000" r="50000" b="50000"/>
            </a:path>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RO 3</a:t>
            </a:r>
          </a:p>
        </p:txBody>
      </p:sp>
      <p:graphicFrame>
        <p:nvGraphicFramePr>
          <p:cNvPr id="8" name="Table 7"/>
          <p:cNvGraphicFramePr>
            <a:graphicFrameLocks noGrp="1"/>
          </p:cNvGraphicFramePr>
          <p:nvPr>
            <p:extLst>
              <p:ext uri="{D42A27DB-BD31-4B8C-83A1-F6EECF244321}">
                <p14:modId xmlns:p14="http://schemas.microsoft.com/office/powerpoint/2010/main" val="1382907790"/>
              </p:ext>
            </p:extLst>
          </p:nvPr>
        </p:nvGraphicFramePr>
        <p:xfrm>
          <a:off x="13039890" y="11633625"/>
          <a:ext cx="10668000" cy="5527752"/>
        </p:xfrm>
        <a:graphic>
          <a:graphicData uri="http://schemas.openxmlformats.org/drawingml/2006/table">
            <a:tbl>
              <a:tblPr firstRow="1" bandRow="1">
                <a:tableStyleId>{3C2FFA5D-87B4-456A-9821-1D502468CF0F}</a:tableStyleId>
              </a:tblPr>
              <a:tblGrid>
                <a:gridCol w="5335759"/>
                <a:gridCol w="5332241"/>
              </a:tblGrid>
              <a:tr h="921292">
                <a:tc>
                  <a:txBody>
                    <a:bodyPr/>
                    <a:lstStyle/>
                    <a:p>
                      <a:pPr algn="ctr"/>
                      <a:r>
                        <a:rPr lang="en-US" sz="4800" dirty="0" smtClean="0">
                          <a:solidFill>
                            <a:schemeClr val="tx1"/>
                          </a:solidFill>
                        </a:rPr>
                        <a:t>Criteria</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c>
                  <a:txBody>
                    <a:bodyPr/>
                    <a:lstStyle/>
                    <a:p>
                      <a:pPr algn="ctr"/>
                      <a:r>
                        <a:rPr lang="en-US" sz="4800" dirty="0" smtClean="0">
                          <a:solidFill>
                            <a:schemeClr val="tx1"/>
                          </a:solidFill>
                        </a:rPr>
                        <a:t>Consistency Ratio</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r>
              <a:tr h="921292">
                <a:tc>
                  <a:txBody>
                    <a:bodyPr/>
                    <a:lstStyle/>
                    <a:p>
                      <a:pPr algn="ctr"/>
                      <a:r>
                        <a:rPr lang="en-US" sz="4800" dirty="0" smtClean="0">
                          <a:solidFill>
                            <a:schemeClr val="tx1"/>
                          </a:solidFill>
                        </a:rPr>
                        <a:t>Price </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c>
                  <a:txBody>
                    <a:bodyPr/>
                    <a:lstStyle/>
                    <a:p>
                      <a:pPr algn="ctr"/>
                      <a:r>
                        <a:rPr lang="en-US" sz="4800" kern="1200" dirty="0" smtClean="0">
                          <a:solidFill>
                            <a:schemeClr val="tx1"/>
                          </a:solidFill>
                          <a:effectLst/>
                        </a:rPr>
                        <a:t>0.0312</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r>
              <a:tr h="921292">
                <a:tc>
                  <a:txBody>
                    <a:bodyPr/>
                    <a:lstStyle/>
                    <a:p>
                      <a:pPr algn="ctr"/>
                      <a:r>
                        <a:rPr lang="en-US" sz="4800" dirty="0" smtClean="0">
                          <a:solidFill>
                            <a:schemeClr val="tx1"/>
                          </a:solidFill>
                        </a:rPr>
                        <a:t>Assortment</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c>
                  <a:txBody>
                    <a:bodyPr/>
                    <a:lstStyle/>
                    <a:p>
                      <a:pPr algn="ctr"/>
                      <a:r>
                        <a:rPr lang="en-US" sz="4800" kern="1200" dirty="0" smtClean="0">
                          <a:solidFill>
                            <a:schemeClr val="tx1"/>
                          </a:solidFill>
                          <a:effectLst/>
                        </a:rPr>
                        <a:t>0.0032</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r>
              <a:tr h="921292">
                <a:tc>
                  <a:txBody>
                    <a:bodyPr/>
                    <a:lstStyle/>
                    <a:p>
                      <a:pPr algn="ctr"/>
                      <a:r>
                        <a:rPr lang="en-US" sz="4800" dirty="0" smtClean="0">
                          <a:solidFill>
                            <a:schemeClr val="tx1"/>
                          </a:solidFill>
                        </a:rPr>
                        <a:t>Quality</a:t>
                      </a:r>
                      <a:r>
                        <a:rPr lang="en-US" sz="4800" baseline="0" dirty="0" smtClean="0">
                          <a:solidFill>
                            <a:schemeClr val="tx1"/>
                          </a:solidFill>
                        </a:rPr>
                        <a:t> </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c>
                  <a:txBody>
                    <a:bodyPr/>
                    <a:lstStyle/>
                    <a:p>
                      <a:pPr algn="ctr"/>
                      <a:r>
                        <a:rPr lang="en-US" sz="4800" kern="1200" dirty="0" smtClean="0">
                          <a:solidFill>
                            <a:schemeClr val="tx1"/>
                          </a:solidFill>
                          <a:effectLst/>
                        </a:rPr>
                        <a:t>0.3307</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r>
              <a:tr h="921292">
                <a:tc>
                  <a:txBody>
                    <a:bodyPr/>
                    <a:lstStyle/>
                    <a:p>
                      <a:pPr algn="ctr"/>
                      <a:r>
                        <a:rPr lang="en-US" sz="4800" dirty="0" smtClean="0">
                          <a:solidFill>
                            <a:schemeClr val="tx1"/>
                          </a:solidFill>
                        </a:rPr>
                        <a:t>Customer</a:t>
                      </a:r>
                      <a:r>
                        <a:rPr lang="en-US" sz="4800" baseline="0" dirty="0" smtClean="0">
                          <a:solidFill>
                            <a:schemeClr val="tx1"/>
                          </a:solidFill>
                        </a:rPr>
                        <a:t> Services</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c>
                  <a:txBody>
                    <a:bodyPr/>
                    <a:lstStyle/>
                    <a:p>
                      <a:pPr algn="ctr"/>
                      <a:r>
                        <a:rPr lang="en-US" sz="4800" kern="1200" dirty="0" smtClean="0">
                          <a:solidFill>
                            <a:schemeClr val="tx1"/>
                          </a:solidFill>
                          <a:effectLst/>
                        </a:rPr>
                        <a:t>0.5336</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r>
              <a:tr h="921292">
                <a:tc>
                  <a:txBody>
                    <a:bodyPr/>
                    <a:lstStyle/>
                    <a:p>
                      <a:pPr algn="ctr"/>
                      <a:r>
                        <a:rPr lang="en-US" sz="4800" dirty="0" smtClean="0">
                          <a:solidFill>
                            <a:schemeClr val="tx1"/>
                          </a:solidFill>
                        </a:rPr>
                        <a:t>Logistics</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c>
                  <a:txBody>
                    <a:bodyPr/>
                    <a:lstStyle/>
                    <a:p>
                      <a:pPr algn="ctr"/>
                      <a:r>
                        <a:rPr lang="en-US" sz="4800" kern="1200" dirty="0" smtClean="0">
                          <a:solidFill>
                            <a:schemeClr val="tx1"/>
                          </a:solidFill>
                          <a:effectLst/>
                        </a:rPr>
                        <a:t>-0.0116</a:t>
                      </a:r>
                      <a:endParaRPr 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0800000" scaled="1"/>
                      <a:tileRect/>
                    </a:gradFill>
                  </a:tcPr>
                </a:tc>
              </a:tr>
            </a:tbl>
          </a:graphicData>
        </a:graphic>
      </p:graphicFrame>
      <p:sp>
        <p:nvSpPr>
          <p:cNvPr id="38" name="Text Box 256"/>
          <p:cNvSpPr txBox="1">
            <a:spLocks noChangeArrowheads="1"/>
          </p:cNvSpPr>
          <p:nvPr/>
        </p:nvSpPr>
        <p:spPr bwMode="auto">
          <a:xfrm>
            <a:off x="13068530" y="17378551"/>
            <a:ext cx="10668001" cy="646331"/>
          </a:xfrm>
          <a:prstGeom prst="rect">
            <a:avLst/>
          </a:prstGeom>
          <a:noFill/>
          <a:ln w="57150" cmpd="thinThick">
            <a:solidFill>
              <a:schemeClr val="tx1"/>
            </a:solidFill>
            <a:miter lim="800000"/>
            <a:headEnd/>
            <a:tailEnd/>
          </a:ln>
          <a:effectLst/>
          <a:extLst/>
        </p:spPr>
        <p:txBody>
          <a:bodyPr wrap="square">
            <a:spAutoFit/>
          </a:bodyPr>
          <a:lstStyle/>
          <a:p>
            <a:pPr algn="ctr">
              <a:spcBef>
                <a:spcPct val="50000"/>
              </a:spcBef>
            </a:pPr>
            <a:r>
              <a:rPr lang="en-US" sz="3600" b="1" dirty="0" smtClean="0">
                <a:effectLst/>
              </a:rPr>
              <a:t>Table 1: Consistency Ratio For Selection Criteria</a:t>
            </a:r>
          </a:p>
        </p:txBody>
      </p:sp>
      <p:sp>
        <p:nvSpPr>
          <p:cNvPr id="10" name="Horizontal Scroll 9"/>
          <p:cNvSpPr/>
          <p:nvPr/>
        </p:nvSpPr>
        <p:spPr bwMode="auto">
          <a:xfrm>
            <a:off x="12187934" y="37870213"/>
            <a:ext cx="9071866" cy="5886176"/>
          </a:xfrm>
          <a:prstGeom prst="horizontalScroll">
            <a:avLst/>
          </a:prstGeom>
          <a:gradFill flip="none" rotWithShape="1">
            <a:gsLst>
              <a:gs pos="0">
                <a:schemeClr val="bg1">
                  <a:lumMod val="50000"/>
                  <a:tint val="66000"/>
                  <a:satMod val="160000"/>
                </a:schemeClr>
              </a:gs>
              <a:gs pos="50000">
                <a:schemeClr val="bg1">
                  <a:lumMod val="50000"/>
                  <a:tint val="44500"/>
                  <a:satMod val="160000"/>
                </a:schemeClr>
              </a:gs>
              <a:gs pos="100000">
                <a:schemeClr val="bg1">
                  <a:lumMod val="50000"/>
                  <a:tint val="23500"/>
                  <a:satMod val="160000"/>
                </a:schemeClr>
              </a:gs>
            </a:gsLst>
            <a:lin ang="135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rPr>
              <a:t>Related</a:t>
            </a:r>
            <a:r>
              <a:rPr kumimoji="0" lang="en-US" sz="3600" b="1" i="0" u="none" strike="noStrike" cap="none" normalizeH="0" dirty="0" smtClean="0">
                <a:ln>
                  <a:noFill/>
                </a:ln>
                <a:solidFill>
                  <a:schemeClr val="tx1"/>
                </a:solidFill>
                <a:effectLst/>
              </a:rPr>
              <a:t> Journal</a:t>
            </a:r>
            <a:endParaRPr lang="en-US" sz="3600" b="1" baseline="0" dirty="0" smtClean="0">
              <a:effectLst/>
            </a:endParaRPr>
          </a:p>
          <a:p>
            <a:pPr algn="just"/>
            <a:r>
              <a:rPr lang="en-US" sz="3600" dirty="0" smtClean="0">
                <a:effectLst/>
              </a:rPr>
              <a:t>Regarding to </a:t>
            </a:r>
            <a:r>
              <a:rPr lang="en-US" sz="3600" dirty="0" err="1" smtClean="0">
                <a:effectLst/>
              </a:rPr>
              <a:t>Prusak</a:t>
            </a:r>
            <a:r>
              <a:rPr lang="en-US" sz="3600" dirty="0" smtClean="0">
                <a:effectLst/>
              </a:rPr>
              <a:t> et. al (2013) the AHP method is different from the other method since it is more simple, flexible and has dedicated software (i.e. Super Decisions) allowing quick calculation of priorities.</a:t>
            </a:r>
          </a:p>
          <a:p>
            <a:pPr marL="0" marR="0" indent="0" algn="just" defTabSz="914400" rtl="0" eaLnBrk="0" fontAlgn="base" latinLnBrk="0" hangingPunct="0">
              <a:lnSpc>
                <a:spcPct val="100000"/>
              </a:lnSpc>
              <a:spcBef>
                <a:spcPct val="0"/>
              </a:spcBef>
              <a:spcAft>
                <a:spcPct val="0"/>
              </a:spcAft>
              <a:buClrTx/>
              <a:buSzTx/>
              <a:buFontTx/>
              <a:buNone/>
              <a:tabLst/>
            </a:pPr>
            <a:endParaRPr kumimoji="0" lang="en-US" sz="4400" b="1" i="0" u="none" strike="noStrike" cap="none" normalizeH="0" baseline="0" dirty="0" smtClean="0">
              <a:ln>
                <a:noFill/>
              </a:ln>
              <a:solidFill>
                <a:schemeClr val="tx1"/>
              </a:solidFill>
              <a:effectLst/>
              <a:latin typeface="Times New Roman" pitchFamily="18" charset="0"/>
            </a:endParaRPr>
          </a:p>
        </p:txBody>
      </p:sp>
      <p:sp>
        <p:nvSpPr>
          <p:cNvPr id="15" name="Curved Down Ribbon 14"/>
          <p:cNvSpPr/>
          <p:nvPr/>
        </p:nvSpPr>
        <p:spPr bwMode="auto">
          <a:xfrm>
            <a:off x="12068175" y="18024882"/>
            <a:ext cx="15247446" cy="1892632"/>
          </a:xfrm>
          <a:prstGeom prst="ellipseRibbon">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6000" dirty="0" smtClean="0"/>
              <a:t>RO 2</a:t>
            </a:r>
            <a:endParaRPr kumimoji="0" lang="en-US" sz="60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graphicFrame>
        <p:nvGraphicFramePr>
          <p:cNvPr id="4" name="Table 3"/>
          <p:cNvGraphicFramePr>
            <a:graphicFrameLocks noGrp="1"/>
          </p:cNvGraphicFramePr>
          <p:nvPr>
            <p:extLst>
              <p:ext uri="{D42A27DB-BD31-4B8C-83A1-F6EECF244321}">
                <p14:modId xmlns:p14="http://schemas.microsoft.com/office/powerpoint/2010/main" val="1065494162"/>
              </p:ext>
            </p:extLst>
          </p:nvPr>
        </p:nvGraphicFramePr>
        <p:xfrm>
          <a:off x="10967884" y="20204685"/>
          <a:ext cx="9606116" cy="6443809"/>
        </p:xfrm>
        <a:graphic>
          <a:graphicData uri="http://schemas.openxmlformats.org/drawingml/2006/table">
            <a:tbl>
              <a:tblPr firstRow="1" firstCol="1" bandRow="1">
                <a:effectLst>
                  <a:innerShdw blurRad="63500" dist="50800" dir="5400000">
                    <a:prstClr val="black">
                      <a:alpha val="50000"/>
                    </a:prstClr>
                  </a:innerShdw>
                </a:effectLst>
                <a:tableStyleId>{93296810-A885-4BE3-A3E7-6D5BEEA58F35}</a:tableStyleId>
              </a:tblPr>
              <a:tblGrid>
                <a:gridCol w="4867673"/>
                <a:gridCol w="4738443"/>
              </a:tblGrid>
              <a:tr h="994307">
                <a:tc>
                  <a:txBody>
                    <a:bodyPr/>
                    <a:lstStyle/>
                    <a:p>
                      <a:pPr marL="0" marR="0" algn="ctr">
                        <a:lnSpc>
                          <a:spcPct val="115000"/>
                        </a:lnSpc>
                        <a:spcBef>
                          <a:spcPts val="0"/>
                        </a:spcBef>
                        <a:spcAft>
                          <a:spcPts val="0"/>
                        </a:spcAft>
                      </a:pPr>
                      <a:r>
                        <a:rPr lang="en-US" sz="3600" dirty="0">
                          <a:solidFill>
                            <a:schemeClr val="tx1"/>
                          </a:solidFill>
                          <a:effectLst/>
                        </a:rPr>
                        <a:t>Criteria</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c>
                  <a:txBody>
                    <a:bodyPr/>
                    <a:lstStyle/>
                    <a:p>
                      <a:pPr marL="0" marR="0" algn="ctr">
                        <a:lnSpc>
                          <a:spcPct val="115000"/>
                        </a:lnSpc>
                        <a:spcBef>
                          <a:spcPts val="0"/>
                        </a:spcBef>
                        <a:spcAft>
                          <a:spcPts val="0"/>
                        </a:spcAft>
                      </a:pPr>
                      <a:r>
                        <a:rPr lang="en-US" sz="3600" dirty="0">
                          <a:solidFill>
                            <a:schemeClr val="tx1"/>
                          </a:solidFill>
                          <a:effectLst/>
                        </a:rPr>
                        <a:t>Criteria Weight</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r>
              <a:tr h="758095">
                <a:tc>
                  <a:txBody>
                    <a:bodyPr/>
                    <a:lstStyle/>
                    <a:p>
                      <a:pPr marL="0" marR="0" algn="just">
                        <a:lnSpc>
                          <a:spcPct val="150000"/>
                        </a:lnSpc>
                        <a:spcBef>
                          <a:spcPts val="0"/>
                        </a:spcBef>
                        <a:spcAft>
                          <a:spcPts val="0"/>
                        </a:spcAft>
                      </a:pPr>
                      <a:r>
                        <a:rPr lang="en-US" sz="3600" dirty="0">
                          <a:solidFill>
                            <a:schemeClr val="tx1"/>
                          </a:solidFill>
                          <a:effectLst/>
                        </a:rPr>
                        <a:t>Price</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c>
                  <a:txBody>
                    <a:bodyPr/>
                    <a:lstStyle/>
                    <a:p>
                      <a:pPr marL="0" marR="0" algn="ctr">
                        <a:lnSpc>
                          <a:spcPct val="150000"/>
                        </a:lnSpc>
                        <a:spcBef>
                          <a:spcPts val="0"/>
                        </a:spcBef>
                        <a:spcAft>
                          <a:spcPts val="0"/>
                        </a:spcAft>
                      </a:pPr>
                      <a:r>
                        <a:rPr lang="en-US" sz="3600">
                          <a:solidFill>
                            <a:schemeClr val="tx1"/>
                          </a:solidFill>
                          <a:effectLst/>
                        </a:rPr>
                        <a:t>0.284</a:t>
                      </a:r>
                      <a:endParaRPr lang="en-US" sz="3600" b="1">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r>
              <a:tr h="758095">
                <a:tc>
                  <a:txBody>
                    <a:bodyPr/>
                    <a:lstStyle/>
                    <a:p>
                      <a:pPr marL="0" marR="0" algn="just">
                        <a:lnSpc>
                          <a:spcPct val="150000"/>
                        </a:lnSpc>
                        <a:spcBef>
                          <a:spcPts val="0"/>
                        </a:spcBef>
                        <a:spcAft>
                          <a:spcPts val="0"/>
                        </a:spcAft>
                      </a:pPr>
                      <a:r>
                        <a:rPr lang="en-US" sz="3600">
                          <a:solidFill>
                            <a:schemeClr val="tx1"/>
                          </a:solidFill>
                          <a:effectLst/>
                        </a:rPr>
                        <a:t>Assortment</a:t>
                      </a:r>
                      <a:endParaRPr lang="en-US" sz="3600" b="1">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c>
                  <a:txBody>
                    <a:bodyPr/>
                    <a:lstStyle/>
                    <a:p>
                      <a:pPr marL="0" marR="0" algn="ctr">
                        <a:lnSpc>
                          <a:spcPct val="150000"/>
                        </a:lnSpc>
                        <a:spcBef>
                          <a:spcPts val="0"/>
                        </a:spcBef>
                        <a:spcAft>
                          <a:spcPts val="0"/>
                        </a:spcAft>
                      </a:pPr>
                      <a:r>
                        <a:rPr lang="en-US" sz="3600" dirty="0">
                          <a:solidFill>
                            <a:schemeClr val="tx1"/>
                          </a:solidFill>
                          <a:effectLst/>
                        </a:rPr>
                        <a:t>0.326</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r>
              <a:tr h="758095">
                <a:tc>
                  <a:txBody>
                    <a:bodyPr/>
                    <a:lstStyle/>
                    <a:p>
                      <a:pPr marL="0" marR="0" algn="just">
                        <a:lnSpc>
                          <a:spcPct val="150000"/>
                        </a:lnSpc>
                        <a:spcBef>
                          <a:spcPts val="0"/>
                        </a:spcBef>
                        <a:spcAft>
                          <a:spcPts val="0"/>
                        </a:spcAft>
                      </a:pPr>
                      <a:r>
                        <a:rPr lang="en-US" sz="3600">
                          <a:solidFill>
                            <a:schemeClr val="tx1"/>
                          </a:solidFill>
                          <a:effectLst/>
                        </a:rPr>
                        <a:t>Quality</a:t>
                      </a:r>
                      <a:endParaRPr lang="en-US" sz="3600" b="1">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c>
                  <a:txBody>
                    <a:bodyPr/>
                    <a:lstStyle/>
                    <a:p>
                      <a:pPr marL="0" marR="0" algn="ctr">
                        <a:lnSpc>
                          <a:spcPct val="150000"/>
                        </a:lnSpc>
                        <a:spcBef>
                          <a:spcPts val="0"/>
                        </a:spcBef>
                        <a:spcAft>
                          <a:spcPts val="0"/>
                        </a:spcAft>
                      </a:pPr>
                      <a:r>
                        <a:rPr lang="en-US" sz="3600">
                          <a:solidFill>
                            <a:schemeClr val="tx1"/>
                          </a:solidFill>
                          <a:effectLst/>
                        </a:rPr>
                        <a:t>0.044</a:t>
                      </a:r>
                      <a:endParaRPr lang="en-US" sz="3600" b="1">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r>
              <a:tr h="985164">
                <a:tc>
                  <a:txBody>
                    <a:bodyPr/>
                    <a:lstStyle/>
                    <a:p>
                      <a:pPr marL="0" marR="0" algn="just">
                        <a:lnSpc>
                          <a:spcPct val="150000"/>
                        </a:lnSpc>
                        <a:spcBef>
                          <a:spcPts val="0"/>
                        </a:spcBef>
                        <a:spcAft>
                          <a:spcPts val="0"/>
                        </a:spcAft>
                      </a:pPr>
                      <a:r>
                        <a:rPr lang="en-US" sz="3600">
                          <a:solidFill>
                            <a:schemeClr val="tx1"/>
                          </a:solidFill>
                          <a:effectLst/>
                        </a:rPr>
                        <a:t>Customer Services</a:t>
                      </a:r>
                      <a:endParaRPr lang="en-US" sz="3600" b="1">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c>
                  <a:txBody>
                    <a:bodyPr/>
                    <a:lstStyle/>
                    <a:p>
                      <a:pPr marL="0" marR="0" algn="ctr">
                        <a:lnSpc>
                          <a:spcPct val="150000"/>
                        </a:lnSpc>
                        <a:spcBef>
                          <a:spcPts val="0"/>
                        </a:spcBef>
                        <a:spcAft>
                          <a:spcPts val="0"/>
                        </a:spcAft>
                      </a:pPr>
                      <a:r>
                        <a:rPr lang="en-US" sz="3600" dirty="0">
                          <a:solidFill>
                            <a:schemeClr val="tx1"/>
                          </a:solidFill>
                          <a:effectLst/>
                        </a:rPr>
                        <a:t>0.186</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r>
              <a:tr h="758095">
                <a:tc>
                  <a:txBody>
                    <a:bodyPr/>
                    <a:lstStyle/>
                    <a:p>
                      <a:pPr marL="0" marR="0" algn="just">
                        <a:lnSpc>
                          <a:spcPct val="150000"/>
                        </a:lnSpc>
                        <a:spcBef>
                          <a:spcPts val="0"/>
                        </a:spcBef>
                        <a:spcAft>
                          <a:spcPts val="0"/>
                        </a:spcAft>
                      </a:pPr>
                      <a:r>
                        <a:rPr lang="en-US" sz="3600">
                          <a:solidFill>
                            <a:schemeClr val="tx1"/>
                          </a:solidFill>
                          <a:effectLst/>
                        </a:rPr>
                        <a:t>Logistics</a:t>
                      </a:r>
                      <a:endParaRPr lang="en-US" sz="3600" b="1">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c>
                  <a:txBody>
                    <a:bodyPr/>
                    <a:lstStyle/>
                    <a:p>
                      <a:pPr marL="0" marR="0" algn="ctr">
                        <a:lnSpc>
                          <a:spcPct val="150000"/>
                        </a:lnSpc>
                        <a:spcBef>
                          <a:spcPts val="0"/>
                        </a:spcBef>
                        <a:spcAft>
                          <a:spcPts val="0"/>
                        </a:spcAft>
                      </a:pPr>
                      <a:r>
                        <a:rPr lang="en-US" sz="3600" dirty="0">
                          <a:solidFill>
                            <a:schemeClr val="tx1"/>
                          </a:solidFill>
                          <a:effectLst/>
                        </a:rPr>
                        <a:t>0.160</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r>
              <a:tr h="1431958">
                <a:tc>
                  <a:txBody>
                    <a:bodyPr/>
                    <a:lstStyle/>
                    <a:p>
                      <a:pPr marL="0" marR="0" algn="just">
                        <a:lnSpc>
                          <a:spcPct val="115000"/>
                        </a:lnSpc>
                        <a:spcBef>
                          <a:spcPts val="0"/>
                        </a:spcBef>
                        <a:spcAft>
                          <a:spcPts val="0"/>
                        </a:spcAft>
                      </a:pPr>
                      <a:r>
                        <a:rPr lang="en-US" sz="3600" dirty="0">
                          <a:solidFill>
                            <a:schemeClr val="tx1"/>
                          </a:solidFill>
                          <a:effectLst/>
                        </a:rPr>
                        <a:t>Consistency ratio  </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c>
                  <a:txBody>
                    <a:bodyPr/>
                    <a:lstStyle/>
                    <a:p>
                      <a:pPr marL="0" marR="0" algn="ctr">
                        <a:lnSpc>
                          <a:spcPct val="115000"/>
                        </a:lnSpc>
                        <a:spcBef>
                          <a:spcPts val="0"/>
                        </a:spcBef>
                        <a:spcAft>
                          <a:spcPts val="0"/>
                        </a:spcAft>
                      </a:pPr>
                      <a:r>
                        <a:rPr lang="en-US" sz="3600" dirty="0">
                          <a:solidFill>
                            <a:schemeClr val="tx1"/>
                          </a:solidFill>
                          <a:effectLst/>
                        </a:rPr>
                        <a:t>1.0736</a:t>
                      </a:r>
                      <a:endParaRPr lang="en-US" sz="3600" b="1" dirty="0">
                        <a:solidFill>
                          <a:schemeClr val="tx1"/>
                        </a:solidFill>
                        <a:effectLst/>
                        <a:latin typeface="Times New Roman"/>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path path="circle">
                        <a:fillToRect r="100000" b="100000"/>
                      </a:path>
                      <a:tileRect l="-100000" t="-100000"/>
                    </a:gradFill>
                  </a:tcPr>
                </a:tc>
              </a:tr>
            </a:tbl>
          </a:graphicData>
        </a:graphic>
      </p:graphicFrame>
      <p:sp>
        <p:nvSpPr>
          <p:cNvPr id="16" name="Oval Callout 15"/>
          <p:cNvSpPr/>
          <p:nvPr/>
        </p:nvSpPr>
        <p:spPr bwMode="auto">
          <a:xfrm>
            <a:off x="24657753" y="12108300"/>
            <a:ext cx="7251654" cy="5748036"/>
          </a:xfrm>
          <a:prstGeom prst="wedgeEllipseCallout">
            <a:avLst>
              <a:gd name="adj1" fmla="val -61082"/>
              <a:gd name="adj2" fmla="val -49392"/>
            </a:avLst>
          </a:prstGeom>
          <a:gradFill flip="none" rotWithShape="1">
            <a:gsLst>
              <a:gs pos="0">
                <a:srgbClr val="FF0066">
                  <a:tint val="66000"/>
                  <a:satMod val="160000"/>
                </a:srgbClr>
              </a:gs>
              <a:gs pos="50000">
                <a:srgbClr val="FF0066">
                  <a:tint val="44500"/>
                  <a:satMod val="160000"/>
                </a:srgbClr>
              </a:gs>
              <a:gs pos="100000">
                <a:srgbClr val="FF0066">
                  <a:tint val="23500"/>
                  <a:satMod val="160000"/>
                </a:srgbClr>
              </a:gs>
            </a:gsLst>
            <a:path path="circle">
              <a:fillToRect l="50000" t="50000" r="50000" b="50000"/>
            </a:path>
            <a:tileRect/>
          </a:gradFill>
          <a:ln w="76200"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6600" b="1" i="0" u="none" strike="noStrike" cap="none" normalizeH="0" baseline="0" dirty="0" smtClean="0">
                <a:ln>
                  <a:noFill/>
                </a:ln>
                <a:solidFill>
                  <a:schemeClr val="tx1"/>
                </a:solidFill>
                <a:effectLst/>
                <a:latin typeface="Times New Roman" pitchFamily="18" charset="0"/>
              </a:rPr>
              <a:t>Consistency Ratio</a:t>
            </a:r>
            <a:r>
              <a:rPr kumimoji="0" lang="en-US" sz="6600" b="1" i="0" u="none" strike="noStrike" cap="none" normalizeH="0" dirty="0" smtClean="0">
                <a:ln>
                  <a:noFill/>
                </a:ln>
                <a:solidFill>
                  <a:schemeClr val="tx1"/>
                </a:solidFill>
                <a:effectLst/>
                <a:latin typeface="Times New Roman" pitchFamily="18" charset="0"/>
              </a:rPr>
              <a:t> ≤ 0.10 is consistent!</a:t>
            </a:r>
            <a:endParaRPr kumimoji="0" lang="en-US" sz="6600" b="1" i="0" u="none" strike="noStrike" cap="none" normalizeH="0" baseline="0" dirty="0" smtClean="0">
              <a:ln>
                <a:noFill/>
              </a:ln>
              <a:solidFill>
                <a:schemeClr val="tx1"/>
              </a:solidFill>
              <a:effectLst/>
              <a:latin typeface="Times New Roman" pitchFamily="18" charset="0"/>
            </a:endParaRPr>
          </a:p>
        </p:txBody>
      </p:sp>
      <p:sp>
        <p:nvSpPr>
          <p:cNvPr id="18" name="Teardrop 17"/>
          <p:cNvSpPr/>
          <p:nvPr/>
        </p:nvSpPr>
        <p:spPr bwMode="auto">
          <a:xfrm>
            <a:off x="10553700" y="12854125"/>
            <a:ext cx="2095500" cy="5204916"/>
          </a:xfrm>
          <a:prstGeom prst="teardrop">
            <a:avLst>
              <a:gd name="adj" fmla="val 127560"/>
            </a:avLst>
          </a:prstGeom>
          <a:solidFill>
            <a:schemeClr val="accent1">
              <a:lumMod val="50000"/>
            </a:schemeClr>
          </a:solidFill>
          <a:ln w="762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8800" dirty="0" smtClean="0"/>
              <a:t>RO 1</a:t>
            </a:r>
            <a:endParaRPr kumimoji="0" lang="en-US" sz="8800" b="0" i="0" u="none" strike="noStrike" cap="none" normalizeH="0" baseline="0" dirty="0" smtClean="0">
              <a:ln>
                <a:noFill/>
              </a:ln>
              <a:effectLst>
                <a:outerShdw blurRad="38100" dist="38100" dir="2700000" algn="tl">
                  <a:srgbClr val="000000">
                    <a:alpha val="43137"/>
                  </a:srgbClr>
                </a:outerShdw>
              </a:effectLst>
            </a:endParaRPr>
          </a:p>
        </p:txBody>
      </p:sp>
      <p:sp>
        <p:nvSpPr>
          <p:cNvPr id="49" name="Horizontal Scroll 48"/>
          <p:cNvSpPr/>
          <p:nvPr/>
        </p:nvSpPr>
        <p:spPr bwMode="auto">
          <a:xfrm>
            <a:off x="606600" y="37778287"/>
            <a:ext cx="11226633" cy="5886176"/>
          </a:xfrm>
          <a:prstGeom prst="horizontalScroll">
            <a:avLst/>
          </a:prstGeom>
          <a:gradFill flip="none" rotWithShape="1">
            <a:gsLst>
              <a:gs pos="0">
                <a:schemeClr val="bg1">
                  <a:lumMod val="50000"/>
                  <a:tint val="66000"/>
                  <a:satMod val="160000"/>
                </a:schemeClr>
              </a:gs>
              <a:gs pos="50000">
                <a:schemeClr val="bg1">
                  <a:lumMod val="50000"/>
                  <a:tint val="44500"/>
                  <a:satMod val="160000"/>
                </a:schemeClr>
              </a:gs>
              <a:gs pos="100000">
                <a:schemeClr val="bg1">
                  <a:lumMod val="50000"/>
                  <a:tint val="23500"/>
                  <a:satMod val="160000"/>
                </a:schemeClr>
              </a:gs>
            </a:gsLst>
            <a:lin ang="135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3600" b="1" dirty="0" smtClean="0">
                <a:effectLst/>
              </a:rPr>
              <a:t>Conclusion</a:t>
            </a:r>
            <a:endParaRPr lang="en-US" sz="3600" b="1" dirty="0">
              <a:effectLst/>
            </a:endParaRPr>
          </a:p>
          <a:p>
            <a:pPr marL="0" marR="0" indent="0" algn="just" defTabSz="914400" rtl="0" eaLnBrk="0" fontAlgn="base" latinLnBrk="0" hangingPunct="0">
              <a:lnSpc>
                <a:spcPct val="100000"/>
              </a:lnSpc>
              <a:spcBef>
                <a:spcPct val="0"/>
              </a:spcBef>
              <a:spcAft>
                <a:spcPct val="0"/>
              </a:spcAft>
              <a:buClrTx/>
              <a:buSzTx/>
              <a:buFontTx/>
              <a:buNone/>
              <a:tabLst/>
            </a:pPr>
            <a:r>
              <a:rPr lang="en-US" sz="3600" dirty="0" smtClean="0">
                <a:effectLst/>
              </a:rPr>
              <a:t>The most preferable criteria of AJ Confectionary </a:t>
            </a:r>
            <a:r>
              <a:rPr lang="en-US" sz="3600" dirty="0" err="1" smtClean="0">
                <a:effectLst/>
              </a:rPr>
              <a:t>Sdn</a:t>
            </a:r>
            <a:r>
              <a:rPr lang="en-US" sz="3600" dirty="0" smtClean="0">
                <a:effectLst/>
              </a:rPr>
              <a:t>. Bhd. is the price and the quality is the last preferable criteria that had been consider y AJ Confectionary </a:t>
            </a:r>
            <a:r>
              <a:rPr lang="en-US" sz="3600" dirty="0" err="1" smtClean="0">
                <a:effectLst/>
              </a:rPr>
              <a:t>Sdn</a:t>
            </a:r>
            <a:r>
              <a:rPr lang="en-US" sz="3600" dirty="0" smtClean="0">
                <a:effectLst/>
              </a:rPr>
              <a:t>. Bhd. From this study, it can be conclude that An Analytical Hierarchy Process is a preferable method in selecting the supplier. </a:t>
            </a:r>
          </a:p>
          <a:p>
            <a:pPr marL="0" marR="0" indent="0" algn="just" defTabSz="914400" rtl="0" eaLnBrk="0" fontAlgn="base" latinLnBrk="0" hangingPunct="0">
              <a:lnSpc>
                <a:spcPct val="100000"/>
              </a:lnSpc>
              <a:spcBef>
                <a:spcPct val="0"/>
              </a:spcBef>
              <a:spcAft>
                <a:spcPct val="0"/>
              </a:spcAft>
              <a:buClrTx/>
              <a:buSzTx/>
              <a:buFontTx/>
              <a:buNone/>
              <a:tabLst/>
            </a:pPr>
            <a:endParaRPr kumimoji="0" lang="en-US" sz="4400" i="0" u="none" strike="noStrike" cap="none" normalizeH="0" baseline="0" dirty="0" smtClean="0">
              <a:ln>
                <a:noFill/>
              </a:ln>
              <a:solidFill>
                <a:schemeClr val="tx1"/>
              </a:solidFill>
              <a:effectLst/>
            </a:endParaRPr>
          </a:p>
        </p:txBody>
      </p:sp>
      <p:sp>
        <p:nvSpPr>
          <p:cNvPr id="37" name="Horizontal Scroll 36"/>
          <p:cNvSpPr/>
          <p:nvPr/>
        </p:nvSpPr>
        <p:spPr bwMode="auto">
          <a:xfrm>
            <a:off x="21593549" y="37471625"/>
            <a:ext cx="10572286" cy="5886176"/>
          </a:xfrm>
          <a:prstGeom prst="horizontalScroll">
            <a:avLst/>
          </a:prstGeom>
          <a:gradFill flip="none" rotWithShape="1">
            <a:gsLst>
              <a:gs pos="0">
                <a:schemeClr val="bg1">
                  <a:lumMod val="50000"/>
                  <a:tint val="66000"/>
                  <a:satMod val="160000"/>
                </a:schemeClr>
              </a:gs>
              <a:gs pos="50000">
                <a:schemeClr val="bg1">
                  <a:lumMod val="50000"/>
                  <a:tint val="44500"/>
                  <a:satMod val="160000"/>
                </a:schemeClr>
              </a:gs>
              <a:gs pos="100000">
                <a:schemeClr val="bg1">
                  <a:lumMod val="50000"/>
                  <a:tint val="23500"/>
                  <a:satMod val="160000"/>
                </a:schemeClr>
              </a:gs>
            </a:gsLst>
            <a:lin ang="135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rPr>
              <a:t>Recommendation</a:t>
            </a:r>
            <a:endParaRPr lang="en-US" sz="3600" b="1" baseline="0" dirty="0" smtClean="0">
              <a:effectLst/>
            </a:endParaRPr>
          </a:p>
          <a:p>
            <a:pPr marL="571500" indent="-571500" algn="just">
              <a:buBlip>
                <a:blip r:embed="rId7"/>
              </a:buBlip>
            </a:pPr>
            <a:r>
              <a:rPr lang="en-US" sz="3600" dirty="0" smtClean="0">
                <a:effectLst/>
              </a:rPr>
              <a:t>Future study should combine the AHP method with the </a:t>
            </a:r>
            <a:r>
              <a:rPr lang="en-US" sz="3600" dirty="0" smtClean="0">
                <a:effectLst/>
              </a:rPr>
              <a:t>Quality Function Deployment as an external factor in a study.</a:t>
            </a:r>
          </a:p>
          <a:p>
            <a:pPr marL="571500" indent="-571500" algn="just">
              <a:buBlip>
                <a:blip r:embed="rId7"/>
              </a:buBlip>
            </a:pPr>
            <a:r>
              <a:rPr lang="en-US" sz="3600" dirty="0" smtClean="0">
                <a:effectLst/>
              </a:rPr>
              <a:t>Future study also should try more than one industry in order to analyze and compare the supplier selection activities in each industry.  </a:t>
            </a:r>
            <a:endParaRPr lang="en-US" sz="3600" dirty="0" smtClean="0">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1902</TotalTime>
  <Words>692</Words>
  <Application>Microsoft Office PowerPoint</Application>
  <PresentationFormat>Custom</PresentationFormat>
  <Paragraphs>89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P&amp;D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User</cp:lastModifiedBy>
  <cp:revision>115</cp:revision>
  <cp:lastPrinted>2000-08-03T00:31:24Z</cp:lastPrinted>
  <dcterms:created xsi:type="dcterms:W3CDTF">2000-02-09T15:01:13Z</dcterms:created>
  <dcterms:modified xsi:type="dcterms:W3CDTF">2010-01-09T20:36:33Z</dcterms:modified>
</cp:coreProperties>
</file>