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944">
          <p15:clr>
            <a:srgbClr val="A4A3A4"/>
          </p15:clr>
        </p15:guide>
        <p15:guide id="2" pos="10368">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AFC3"/>
    <a:srgbClr val="CCCCFF"/>
    <a:srgbClr val="3399FF"/>
    <a:srgbClr val="333399"/>
    <a:srgbClr val="E4D7E7"/>
    <a:srgbClr val="E2CCE0"/>
    <a:srgbClr val="DCC2CD"/>
    <a:srgbClr val="CFC8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624" y="2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66138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4" name="Text Box 236"/>
          <p:cNvSpPr txBox="1">
            <a:spLocks noChangeArrowheads="1"/>
          </p:cNvSpPr>
          <p:nvPr/>
        </p:nvSpPr>
        <p:spPr bwMode="auto">
          <a:xfrm>
            <a:off x="546099" y="9268831"/>
            <a:ext cx="9824453" cy="670973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5400" dirty="0">
                <a:effectLst/>
              </a:rPr>
              <a:t>each organization has a diverse personalities who lead different from each other. These personality differences can influence the attitudes, values and behavior of other employees in the workplace that will affect the performance of the organization. </a:t>
            </a:r>
            <a:endParaRPr lang="en-US" sz="5400" dirty="0" smtClean="0">
              <a:effectLst/>
            </a:endParaRPr>
          </a:p>
        </p:txBody>
      </p:sp>
      <p:sp>
        <p:nvSpPr>
          <p:cNvPr id="2285" name="Text Box 237"/>
          <p:cNvSpPr txBox="1">
            <a:spLocks noChangeArrowheads="1"/>
          </p:cNvSpPr>
          <p:nvPr/>
        </p:nvSpPr>
        <p:spPr bwMode="auto">
          <a:xfrm>
            <a:off x="682113" y="5014153"/>
            <a:ext cx="31592838"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520962" y="8597995"/>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616953" y="37884921"/>
            <a:ext cx="31555224"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546099" y="196850"/>
            <a:ext cx="31818263"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29107" y="348377"/>
            <a:ext cx="3291840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6000" b="1" dirty="0">
                <a:solidFill>
                  <a:srgbClr val="FFBF0B"/>
                </a:solidFill>
                <a:effectLst>
                  <a:outerShdw blurRad="38100" dist="38100" dir="2700000" algn="tl">
                    <a:srgbClr val="000000"/>
                  </a:outerShdw>
                </a:effectLst>
                <a:latin typeface="Arial" charset="0"/>
              </a:rPr>
              <a:t>THE IMPACT OF ETHICAL LEADERSHIP BEHAVIOUR ON ORGANIZATIONAL COMMITMENT AND EMPLOYEES’ TRUST. </a:t>
            </a:r>
            <a:r>
              <a:rPr lang="en-US" sz="6000" b="1" dirty="0" smtClean="0">
                <a:solidFill>
                  <a:srgbClr val="FFBF0B"/>
                </a:solidFill>
                <a:effectLst>
                  <a:outerShdw blurRad="38100" dist="38100" dir="2700000" algn="tl">
                    <a:srgbClr val="000000"/>
                  </a:outerShdw>
                </a:effectLst>
                <a:latin typeface="Arial" charset="0"/>
              </a:rPr>
              <a:t>A Study At </a:t>
            </a:r>
            <a:r>
              <a:rPr lang="en-US" sz="6000" b="1" dirty="0" err="1" smtClean="0">
                <a:solidFill>
                  <a:srgbClr val="FFBF0B"/>
                </a:solidFill>
                <a:effectLst>
                  <a:outerShdw blurRad="38100" dist="38100" dir="2700000" algn="tl">
                    <a:srgbClr val="000000"/>
                  </a:outerShdw>
                </a:effectLst>
                <a:latin typeface="Arial" charset="0"/>
              </a:rPr>
              <a:t>Vacuumschmelze</a:t>
            </a:r>
            <a:r>
              <a:rPr lang="en-US" sz="6000" b="1" dirty="0" smtClean="0">
                <a:solidFill>
                  <a:srgbClr val="FFBF0B"/>
                </a:solidFill>
                <a:effectLst>
                  <a:outerShdw blurRad="38100" dist="38100" dir="2700000" algn="tl">
                    <a:srgbClr val="000000"/>
                  </a:outerShdw>
                </a:effectLst>
                <a:latin typeface="Arial" charset="0"/>
              </a:rPr>
              <a:t> (M) </a:t>
            </a:r>
            <a:r>
              <a:rPr lang="en-US" sz="6000" b="1" dirty="0" err="1" smtClean="0">
                <a:solidFill>
                  <a:srgbClr val="FFBF0B"/>
                </a:solidFill>
                <a:effectLst>
                  <a:outerShdw blurRad="38100" dist="38100" dir="2700000" algn="tl">
                    <a:srgbClr val="000000"/>
                  </a:outerShdw>
                </a:effectLst>
                <a:latin typeface="Arial" charset="0"/>
              </a:rPr>
              <a:t>Sdn</a:t>
            </a:r>
            <a:r>
              <a:rPr lang="en-US" sz="6000" b="1" dirty="0" smtClean="0">
                <a:solidFill>
                  <a:srgbClr val="FFBF0B"/>
                </a:solidFill>
                <a:effectLst>
                  <a:outerShdw blurRad="38100" dist="38100" dir="2700000" algn="tl">
                    <a:srgbClr val="000000"/>
                  </a:outerShdw>
                </a:effectLst>
                <a:latin typeface="Arial" charset="0"/>
              </a:rPr>
              <a:t>. Bhd., Pahang</a:t>
            </a:r>
            <a:endParaRPr lang="en-US" sz="60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4657779" y="2978975"/>
            <a:ext cx="22402800" cy="840230"/>
          </a:xfrm>
          <a:prstGeom prst="rect">
            <a:avLst/>
          </a:prstGeom>
          <a:noFill/>
          <a:ln>
            <a:noFill/>
          </a:ln>
          <a:effectLst/>
          <a:extLst/>
        </p:spPr>
        <p:txBody>
          <a:bodyPr wrap="square">
            <a:spAutoFit/>
          </a:bodyPr>
          <a:lstStyle/>
          <a:p>
            <a:pPr algn="ctr">
              <a:lnSpc>
                <a:spcPct val="90000"/>
              </a:lnSpc>
            </a:pPr>
            <a:r>
              <a:rPr lang="en-US" sz="5400" dirty="0" smtClean="0">
                <a:effectLst>
                  <a:outerShdw blurRad="38100" dist="38100" dir="2700000" algn="tl">
                    <a:srgbClr val="000000"/>
                  </a:outerShdw>
                </a:effectLst>
                <a:latin typeface="Arial" charset="0"/>
              </a:rPr>
              <a:t>MUHAMAD LOTFI BIN JALIL (UNIVERSITI MALAYSIA PAHANG)</a:t>
            </a:r>
            <a:endParaRPr lang="en-US" sz="5400" dirty="0">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252093" y="3965022"/>
            <a:ext cx="3185160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dirty="0">
                <a:solidFill>
                  <a:schemeClr val="accent2">
                    <a:lumMod val="50000"/>
                  </a:schemeClr>
                </a:solidFill>
                <a:effectLst>
                  <a:outerShdw blurRad="38100" dist="38100" dir="2700000" algn="tl">
                    <a:srgbClr val="000000"/>
                  </a:outerShdw>
                </a:effectLst>
                <a:latin typeface="Arial" charset="0"/>
              </a:rPr>
              <a:t>Supervisor DR. CHENG JACK KIE</a:t>
            </a:r>
          </a:p>
          <a:p>
            <a:pPr algn="ctr">
              <a:lnSpc>
                <a:spcPct val="90000"/>
              </a:lnSpc>
            </a:pPr>
            <a:endParaRPr lang="en-US" sz="4400" dirty="0">
              <a:solidFill>
                <a:schemeClr val="accent2">
                  <a:lumMod val="50000"/>
                </a:schemeClr>
              </a:solidFill>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520962" y="5711558"/>
            <a:ext cx="31818263" cy="286232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6000" dirty="0" smtClean="0">
                <a:effectLst/>
              </a:rPr>
              <a:t>Company performance always can </a:t>
            </a:r>
            <a:r>
              <a:rPr lang="en-US" sz="6000" dirty="0">
                <a:effectLst/>
              </a:rPr>
              <a:t>be improve and </a:t>
            </a:r>
            <a:r>
              <a:rPr lang="en-US" sz="6000" dirty="0" smtClean="0">
                <a:effectLst/>
              </a:rPr>
              <a:t>can </a:t>
            </a:r>
            <a:r>
              <a:rPr lang="en-US" sz="6000" dirty="0">
                <a:effectLst/>
              </a:rPr>
              <a:t>be </a:t>
            </a:r>
            <a:r>
              <a:rPr lang="en-US" sz="6000" dirty="0" smtClean="0">
                <a:effectLst/>
              </a:rPr>
              <a:t>enhance. The </a:t>
            </a:r>
            <a:r>
              <a:rPr lang="en-US" sz="6000" dirty="0">
                <a:effectLst/>
              </a:rPr>
              <a:t>research is focused in impact of ethical leadership behavior can improve the performance of the organization among officials </a:t>
            </a:r>
            <a:r>
              <a:rPr lang="en-US" sz="6000" dirty="0" err="1">
                <a:effectLst/>
              </a:rPr>
              <a:t>Vacuumschmelze</a:t>
            </a:r>
            <a:r>
              <a:rPr lang="en-US" sz="6000" dirty="0">
                <a:effectLst/>
              </a:rPr>
              <a:t> (M) </a:t>
            </a:r>
            <a:r>
              <a:rPr lang="en-US" sz="6000" dirty="0" err="1">
                <a:effectLst/>
              </a:rPr>
              <a:t>Sdn</a:t>
            </a:r>
            <a:r>
              <a:rPr lang="en-US" sz="6000" dirty="0">
                <a:effectLst/>
              </a:rPr>
              <a:t>. Bhd., </a:t>
            </a:r>
            <a:r>
              <a:rPr lang="en-US" sz="6000" dirty="0" smtClean="0">
                <a:effectLst/>
              </a:rPr>
              <a:t>Pahang.</a:t>
            </a:r>
            <a:endParaRPr lang="en-US" sz="3200" dirty="0">
              <a:solidFill>
                <a:srgbClr val="FF0000"/>
              </a:solidFill>
              <a:effectLst/>
            </a:endParaRPr>
          </a:p>
        </p:txBody>
      </p:sp>
      <p:sp>
        <p:nvSpPr>
          <p:cNvPr id="2296" name="Text Box 248"/>
          <p:cNvSpPr txBox="1">
            <a:spLocks noChangeArrowheads="1"/>
          </p:cNvSpPr>
          <p:nvPr/>
        </p:nvSpPr>
        <p:spPr bwMode="auto">
          <a:xfrm>
            <a:off x="640044" y="16782200"/>
            <a:ext cx="9730508" cy="1021839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4800" dirty="0">
                <a:effectLst/>
              </a:rPr>
              <a:t>a) </a:t>
            </a:r>
            <a:r>
              <a:rPr lang="en-US" sz="5400" dirty="0" smtClean="0">
                <a:effectLst/>
              </a:rPr>
              <a:t>To determine the relationship </a:t>
            </a:r>
            <a:r>
              <a:rPr lang="en-US" sz="5400" dirty="0">
                <a:effectLst/>
              </a:rPr>
              <a:t>between employee perception of their leader’s ethical behavior </a:t>
            </a:r>
            <a:r>
              <a:rPr lang="en-US" sz="5400" dirty="0" smtClean="0">
                <a:effectLst/>
              </a:rPr>
              <a:t>to </a:t>
            </a:r>
            <a:r>
              <a:rPr lang="en-US" sz="5400" dirty="0">
                <a:effectLst/>
              </a:rPr>
              <a:t>organizational commitment.</a:t>
            </a:r>
          </a:p>
          <a:p>
            <a:pPr algn="just"/>
            <a:r>
              <a:rPr lang="en-US" sz="5400" dirty="0">
                <a:effectLst/>
              </a:rPr>
              <a:t>b) To determine the relationship between employee perceptions of their leader’s ethical behavior and employee trust in the leader.</a:t>
            </a:r>
          </a:p>
          <a:p>
            <a:pPr eaLnBrk="1" hangingPunct="1">
              <a:lnSpc>
                <a:spcPct val="95000"/>
              </a:lnSpc>
            </a:pPr>
            <a:endParaRPr lang="en-US" sz="4800" b="1" i="1" dirty="0" smtClean="0">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sp>
        <p:nvSpPr>
          <p:cNvPr id="2297" name="Text Box 249"/>
          <p:cNvSpPr txBox="1">
            <a:spLocks noChangeArrowheads="1"/>
          </p:cNvSpPr>
          <p:nvPr/>
        </p:nvSpPr>
        <p:spPr bwMode="auto">
          <a:xfrm>
            <a:off x="623635" y="16065766"/>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370552" y="8593841"/>
            <a:ext cx="21968673"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680027" y="38601355"/>
            <a:ext cx="31463247" cy="421674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5400" dirty="0" smtClean="0">
                <a:effectLst/>
              </a:rPr>
              <a:t>The </a:t>
            </a:r>
            <a:r>
              <a:rPr lang="en-US" sz="5400" dirty="0">
                <a:effectLst/>
              </a:rPr>
              <a:t>outcomes of hypothesis testing confirmed that independent variable have a relationship with dependent </a:t>
            </a:r>
            <a:r>
              <a:rPr lang="en-US" sz="5400" dirty="0" smtClean="0">
                <a:effectLst/>
              </a:rPr>
              <a:t>variable</a:t>
            </a:r>
            <a:r>
              <a:rPr lang="en-US" sz="5400" dirty="0">
                <a:effectLst/>
              </a:rPr>
              <a:t>. </a:t>
            </a:r>
            <a:r>
              <a:rPr lang="en-US" sz="5400" dirty="0" smtClean="0">
                <a:effectLst/>
              </a:rPr>
              <a:t>It </a:t>
            </a:r>
            <a:r>
              <a:rPr lang="en-US" sz="5400" dirty="0">
                <a:effectLst/>
              </a:rPr>
              <a:t>is recommended that these studies be applied to others organizations in Malaysia. This study was conducted using questionnaire and only took a short time. It is recommended that in future researchers conducting this kind of study use others instrument such as an interview technique which is of course time consuming. Ethical leadership behavior can influence the organizational performance.</a:t>
            </a:r>
          </a:p>
        </p:txBody>
      </p:sp>
      <p:sp>
        <p:nvSpPr>
          <p:cNvPr id="32" name="Text Box 249"/>
          <p:cNvSpPr txBox="1">
            <a:spLocks noChangeArrowheads="1"/>
          </p:cNvSpPr>
          <p:nvPr/>
        </p:nvSpPr>
        <p:spPr bwMode="auto">
          <a:xfrm>
            <a:off x="650219" y="25194664"/>
            <a:ext cx="9630631"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7882" y="1899820"/>
            <a:ext cx="2074863" cy="3058988"/>
          </a:xfrm>
          <a:prstGeom prst="rect">
            <a:avLst/>
          </a:prstGeom>
          <a:noFill/>
          <a:extLst>
            <a:ext uri="{909E8E84-426E-40DD-AFC4-6F175D3DCCD1}">
              <a14:hiddenFill xmlns:a14="http://schemas.microsoft.com/office/drawing/2010/main">
                <a:solidFill>
                  <a:srgbClr val="FFFFFF"/>
                </a:solidFill>
              </a14:hiddenFill>
            </a:ext>
          </a:extLst>
        </p:spPr>
      </p:pic>
      <p:sp>
        <p:nvSpPr>
          <p:cNvPr id="33" name="Text Box 248"/>
          <p:cNvSpPr txBox="1">
            <a:spLocks noChangeArrowheads="1"/>
          </p:cNvSpPr>
          <p:nvPr/>
        </p:nvSpPr>
        <p:spPr bwMode="auto">
          <a:xfrm>
            <a:off x="612119" y="25873775"/>
            <a:ext cx="9758433" cy="1199118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itchFamily="34" charset="0"/>
              <a:buChar char="•"/>
            </a:pPr>
            <a:r>
              <a:rPr lang="en-US" sz="4800" b="1" dirty="0" smtClean="0">
                <a:effectLst/>
              </a:rPr>
              <a:t>Questionnaire</a:t>
            </a:r>
          </a:p>
          <a:p>
            <a:pPr marL="685800" indent="-685800" eaLnBrk="1" hangingPunct="1">
              <a:lnSpc>
                <a:spcPct val="95000"/>
              </a:lnSpc>
              <a:buFont typeface="Wingdings" pitchFamily="2" charset="2"/>
              <a:buChar char="q"/>
            </a:pPr>
            <a:r>
              <a:rPr lang="en-US" sz="4800" dirty="0" smtClean="0">
                <a:effectLst/>
              </a:rPr>
              <a:t>Distributed to the target audience</a:t>
            </a:r>
          </a:p>
          <a:p>
            <a:pPr marL="685800" indent="-685800" eaLnBrk="1" hangingPunct="1">
              <a:lnSpc>
                <a:spcPct val="95000"/>
              </a:lnSpc>
              <a:buFont typeface="Arial" panose="020B0604020202020204" pitchFamily="34" charset="0"/>
              <a:buChar char="•"/>
            </a:pPr>
            <a:r>
              <a:rPr lang="en-US" sz="4800" b="1" dirty="0" smtClean="0">
                <a:effectLst/>
              </a:rPr>
              <a:t>SPSS </a:t>
            </a:r>
            <a:r>
              <a:rPr lang="en-US" sz="4800" b="1" dirty="0">
                <a:effectLst/>
              </a:rPr>
              <a:t>software (software package used for statistical </a:t>
            </a:r>
            <a:r>
              <a:rPr lang="en-US" sz="4800" b="1" dirty="0" smtClean="0">
                <a:effectLst/>
              </a:rPr>
              <a:t>analysis)</a:t>
            </a:r>
            <a:endParaRPr lang="en-US" sz="4800" b="1" dirty="0">
              <a:effectLst/>
            </a:endParaRPr>
          </a:p>
          <a:p>
            <a:pPr marL="685800" indent="-685800" eaLnBrk="1" hangingPunct="1">
              <a:lnSpc>
                <a:spcPct val="95000"/>
              </a:lnSpc>
              <a:buFont typeface="Wingdings" pitchFamily="2" charset="2"/>
              <a:buChar char="q"/>
            </a:pPr>
            <a:r>
              <a:rPr lang="en-US" sz="4800" dirty="0" smtClean="0">
                <a:effectLst/>
              </a:rPr>
              <a:t> perform </a:t>
            </a:r>
            <a:r>
              <a:rPr lang="en-US" sz="4800" dirty="0">
                <a:effectLst/>
              </a:rPr>
              <a:t>data entry and analysis and to create tables and graphs.</a:t>
            </a:r>
            <a:endParaRPr lang="en-US" sz="4800" dirty="0" smtClean="0">
              <a:solidFill>
                <a:srgbClr val="FF0000"/>
              </a:solidFill>
              <a:effectLst/>
            </a:endParaRPr>
          </a:p>
          <a:p>
            <a:pPr eaLnBrk="1" hangingPunct="1">
              <a:lnSpc>
                <a:spcPct val="95000"/>
              </a:lnSpc>
            </a:pPr>
            <a:endParaRPr lang="en-US" sz="4800" dirty="0">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771" y="30136612"/>
            <a:ext cx="9599276" cy="7628108"/>
          </a:xfrm>
          <a:prstGeom prst="rect">
            <a:avLst/>
          </a:prstGeom>
        </p:spPr>
      </p:pic>
      <p:graphicFrame>
        <p:nvGraphicFramePr>
          <p:cNvPr id="36" name="Table 35"/>
          <p:cNvGraphicFramePr>
            <a:graphicFrameLocks noGrp="1"/>
          </p:cNvGraphicFramePr>
          <p:nvPr>
            <p:extLst>
              <p:ext uri="{D42A27DB-BD31-4B8C-83A1-F6EECF244321}">
                <p14:modId xmlns:p14="http://schemas.microsoft.com/office/powerpoint/2010/main" val="717596777"/>
              </p:ext>
            </p:extLst>
          </p:nvPr>
        </p:nvGraphicFramePr>
        <p:xfrm>
          <a:off x="10405160" y="34278118"/>
          <a:ext cx="21856343" cy="3587433"/>
        </p:xfrm>
        <a:graphic>
          <a:graphicData uri="http://schemas.openxmlformats.org/drawingml/2006/table">
            <a:tbl>
              <a:tblPr firstRow="1" firstCol="1" bandRow="1">
                <a:tableStyleId>{21E4AEA4-8DFA-4A89-87EB-49C32662AFE0}</a:tableStyleId>
              </a:tblPr>
              <a:tblGrid>
                <a:gridCol w="2200084"/>
                <a:gridCol w="14316860"/>
                <a:gridCol w="5339399"/>
              </a:tblGrid>
              <a:tr h="392997">
                <a:tc>
                  <a:txBody>
                    <a:bodyPr/>
                    <a:lstStyle/>
                    <a:p>
                      <a:pPr marL="0" marR="0" algn="ctr">
                        <a:lnSpc>
                          <a:spcPct val="107000"/>
                        </a:lnSpc>
                        <a:spcBef>
                          <a:spcPts val="0"/>
                        </a:spcBef>
                        <a:spcAft>
                          <a:spcPts val="0"/>
                        </a:spcAft>
                      </a:pPr>
                      <a:r>
                        <a:rPr lang="en-US" sz="4400" dirty="0">
                          <a:effectLst/>
                        </a:rPr>
                        <a:t> </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dirty="0">
                          <a:effectLst/>
                        </a:rPr>
                        <a:t>Research hypothesis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Findings</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06372">
                <a:tc>
                  <a:txBody>
                    <a:bodyPr/>
                    <a:lstStyle/>
                    <a:p>
                      <a:pPr marL="0" marR="0" algn="ctr">
                        <a:lnSpc>
                          <a:spcPct val="107000"/>
                        </a:lnSpc>
                        <a:spcBef>
                          <a:spcPts val="0"/>
                        </a:spcBef>
                        <a:spcAft>
                          <a:spcPts val="0"/>
                        </a:spcAft>
                      </a:pPr>
                      <a:r>
                        <a:rPr lang="en-US" sz="4400" dirty="0">
                          <a:effectLst/>
                        </a:rPr>
                        <a:t>H1</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4400" dirty="0">
                          <a:effectLst/>
                        </a:rPr>
                        <a:t>There is a positive relationship between organizational commitment and ethical leadership behavior.</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H1 accepted</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06372">
                <a:tc>
                  <a:txBody>
                    <a:bodyPr/>
                    <a:lstStyle/>
                    <a:p>
                      <a:pPr marL="0" marR="0" algn="ctr">
                        <a:lnSpc>
                          <a:spcPct val="107000"/>
                        </a:lnSpc>
                        <a:spcBef>
                          <a:spcPts val="0"/>
                        </a:spcBef>
                        <a:spcAft>
                          <a:spcPts val="0"/>
                        </a:spcAft>
                      </a:pPr>
                      <a:r>
                        <a:rPr lang="en-US" sz="4400">
                          <a:effectLst/>
                        </a:rPr>
                        <a:t>H2</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4400" dirty="0">
                          <a:effectLst/>
                        </a:rPr>
                        <a:t>There is a positive relationship between trust in leader and ethical leadership behavior.</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dirty="0">
                          <a:effectLst/>
                        </a:rPr>
                        <a:t>H2 accepted</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5103" y="9268831"/>
            <a:ext cx="7675490" cy="4980570"/>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170593" y="9260133"/>
            <a:ext cx="7325186" cy="4989268"/>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495779" y="9279455"/>
            <a:ext cx="6781800" cy="4969946"/>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495104" y="14258099"/>
            <a:ext cx="7675490" cy="4761430"/>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167964" y="14237146"/>
            <a:ext cx="7663836" cy="4782383"/>
          </a:xfrm>
          <a:prstGeom prst="rect">
            <a:avLst/>
          </a:prstGeom>
        </p:spPr>
      </p:pic>
      <p:pic>
        <p:nvPicPr>
          <p:cNvPr id="8"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831801" y="14249401"/>
            <a:ext cx="6443150" cy="4770128"/>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3329459923"/>
              </p:ext>
            </p:extLst>
          </p:nvPr>
        </p:nvGraphicFramePr>
        <p:xfrm>
          <a:off x="10495102" y="19019529"/>
          <a:ext cx="21779849" cy="4810189"/>
        </p:xfrm>
        <a:graphic>
          <a:graphicData uri="http://schemas.openxmlformats.org/drawingml/2006/table">
            <a:tbl>
              <a:tblPr firstRow="1" firstCol="1" bandRow="1">
                <a:tableStyleId>{93296810-A885-4BE3-A3E7-6D5BEEA58F35}</a:tableStyleId>
              </a:tblPr>
              <a:tblGrid>
                <a:gridCol w="7319218"/>
                <a:gridCol w="7253454"/>
                <a:gridCol w="7207177"/>
              </a:tblGrid>
              <a:tr h="1258568">
                <a:tc>
                  <a:txBody>
                    <a:bodyPr/>
                    <a:lstStyle/>
                    <a:p>
                      <a:pPr marL="0" marR="0" algn="ctr">
                        <a:lnSpc>
                          <a:spcPct val="107000"/>
                        </a:lnSpc>
                        <a:spcBef>
                          <a:spcPts val="0"/>
                        </a:spcBef>
                        <a:spcAft>
                          <a:spcPts val="0"/>
                        </a:spcAft>
                      </a:pPr>
                      <a:r>
                        <a:rPr lang="en-US" sz="4400" dirty="0">
                          <a:effectLst/>
                        </a:rPr>
                        <a:t>Descriptive Analysis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Organizational Commitment (OC)</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Trust in leader (TIL)</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68781">
                <a:tc>
                  <a:txBody>
                    <a:bodyPr/>
                    <a:lstStyle/>
                    <a:p>
                      <a:pPr marL="0" marR="0" algn="ctr">
                        <a:lnSpc>
                          <a:spcPct val="107000"/>
                        </a:lnSpc>
                        <a:spcBef>
                          <a:spcPts val="0"/>
                        </a:spcBef>
                        <a:spcAft>
                          <a:spcPts val="0"/>
                        </a:spcAft>
                      </a:pPr>
                      <a:r>
                        <a:rPr lang="en-US" sz="4400">
                          <a:effectLst/>
                        </a:rPr>
                        <a:t>Mean</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3.83</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3.72</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68781">
                <a:tc>
                  <a:txBody>
                    <a:bodyPr/>
                    <a:lstStyle/>
                    <a:p>
                      <a:pPr marL="0" marR="0" algn="ctr">
                        <a:lnSpc>
                          <a:spcPct val="107000"/>
                        </a:lnSpc>
                        <a:spcBef>
                          <a:spcPts val="0"/>
                        </a:spcBef>
                        <a:spcAft>
                          <a:spcPts val="0"/>
                        </a:spcAft>
                      </a:pPr>
                      <a:r>
                        <a:rPr lang="en-US" sz="4400">
                          <a:effectLst/>
                        </a:rPr>
                        <a:t>Std. Deviation</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0.58</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0.58</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68781">
                <a:tc>
                  <a:txBody>
                    <a:bodyPr/>
                    <a:lstStyle/>
                    <a:p>
                      <a:pPr marL="0" marR="0" algn="ctr">
                        <a:lnSpc>
                          <a:spcPct val="107000"/>
                        </a:lnSpc>
                        <a:spcBef>
                          <a:spcPts val="0"/>
                        </a:spcBef>
                        <a:spcAft>
                          <a:spcPts val="0"/>
                        </a:spcAft>
                      </a:pPr>
                      <a:r>
                        <a:rPr lang="en-US" sz="4400" dirty="0">
                          <a:effectLst/>
                        </a:rPr>
                        <a:t>Variance</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0.34</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0.33</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68781">
                <a:tc>
                  <a:txBody>
                    <a:bodyPr/>
                    <a:lstStyle/>
                    <a:p>
                      <a:pPr marL="0" marR="0" algn="ctr">
                        <a:lnSpc>
                          <a:spcPct val="107000"/>
                        </a:lnSpc>
                        <a:spcBef>
                          <a:spcPts val="0"/>
                        </a:spcBef>
                        <a:spcAft>
                          <a:spcPts val="0"/>
                        </a:spcAft>
                      </a:pPr>
                      <a:r>
                        <a:rPr lang="en-US" sz="4400">
                          <a:effectLst/>
                        </a:rPr>
                        <a:t>Minimum</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2.33</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2.29</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68781">
                <a:tc>
                  <a:txBody>
                    <a:bodyPr/>
                    <a:lstStyle/>
                    <a:p>
                      <a:pPr marL="0" marR="0" algn="ctr">
                        <a:lnSpc>
                          <a:spcPct val="107000"/>
                        </a:lnSpc>
                        <a:spcBef>
                          <a:spcPts val="0"/>
                        </a:spcBef>
                        <a:spcAft>
                          <a:spcPts val="0"/>
                        </a:spcAft>
                      </a:pPr>
                      <a:r>
                        <a:rPr lang="en-US" sz="4400">
                          <a:effectLst/>
                        </a:rPr>
                        <a:t>Maximum</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5.00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dirty="0">
                          <a:effectLst/>
                        </a:rPr>
                        <a:t>4.86</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954044849"/>
              </p:ext>
            </p:extLst>
          </p:nvPr>
        </p:nvGraphicFramePr>
        <p:xfrm>
          <a:off x="10476735" y="23850600"/>
          <a:ext cx="21798216" cy="4358898"/>
        </p:xfrm>
        <a:graphic>
          <a:graphicData uri="http://schemas.openxmlformats.org/drawingml/2006/table">
            <a:tbl>
              <a:tblPr firstRow="1" firstCol="1" bandRow="1">
                <a:tableStyleId>{93296810-A885-4BE3-A3E7-6D5BEEA58F35}</a:tableStyleId>
              </a:tblPr>
              <a:tblGrid>
                <a:gridCol w="7354065"/>
                <a:gridCol w="14444151"/>
              </a:tblGrid>
              <a:tr h="948313">
                <a:tc>
                  <a:txBody>
                    <a:bodyPr/>
                    <a:lstStyle/>
                    <a:p>
                      <a:pPr marL="0" marR="0" algn="ctr">
                        <a:lnSpc>
                          <a:spcPct val="107000"/>
                        </a:lnSpc>
                        <a:spcBef>
                          <a:spcPts val="0"/>
                        </a:spcBef>
                        <a:spcAft>
                          <a:spcPts val="0"/>
                        </a:spcAft>
                      </a:pPr>
                      <a:r>
                        <a:rPr lang="en-US" sz="4400" dirty="0">
                          <a:effectLst/>
                        </a:rPr>
                        <a:t>Descriptive Analysis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Ethical Leadership Behavior (ELB)</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48431">
                <a:tc>
                  <a:txBody>
                    <a:bodyPr/>
                    <a:lstStyle/>
                    <a:p>
                      <a:pPr marL="0" marR="0" algn="ctr">
                        <a:lnSpc>
                          <a:spcPct val="107000"/>
                        </a:lnSpc>
                        <a:spcBef>
                          <a:spcPts val="0"/>
                        </a:spcBef>
                        <a:spcAft>
                          <a:spcPts val="0"/>
                        </a:spcAft>
                      </a:pPr>
                      <a:r>
                        <a:rPr lang="en-US" sz="4400">
                          <a:effectLst/>
                        </a:rPr>
                        <a:t>Mean</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3.97</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48431">
                <a:tc>
                  <a:txBody>
                    <a:bodyPr/>
                    <a:lstStyle/>
                    <a:p>
                      <a:pPr marL="0" marR="0" algn="ctr">
                        <a:lnSpc>
                          <a:spcPct val="107000"/>
                        </a:lnSpc>
                        <a:spcBef>
                          <a:spcPts val="0"/>
                        </a:spcBef>
                        <a:spcAft>
                          <a:spcPts val="0"/>
                        </a:spcAft>
                      </a:pPr>
                      <a:r>
                        <a:rPr lang="en-US" sz="4400">
                          <a:effectLst/>
                        </a:rPr>
                        <a:t>Std. Deviation</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0.59</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48431">
                <a:tc>
                  <a:txBody>
                    <a:bodyPr/>
                    <a:lstStyle/>
                    <a:p>
                      <a:pPr marL="0" marR="0" algn="ctr">
                        <a:lnSpc>
                          <a:spcPct val="107000"/>
                        </a:lnSpc>
                        <a:spcBef>
                          <a:spcPts val="0"/>
                        </a:spcBef>
                        <a:spcAft>
                          <a:spcPts val="0"/>
                        </a:spcAft>
                      </a:pPr>
                      <a:r>
                        <a:rPr lang="en-US" sz="4400">
                          <a:effectLst/>
                        </a:rPr>
                        <a:t>Variance</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0.35</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48431">
                <a:tc>
                  <a:txBody>
                    <a:bodyPr/>
                    <a:lstStyle/>
                    <a:p>
                      <a:pPr marL="0" marR="0" algn="ctr">
                        <a:lnSpc>
                          <a:spcPct val="107000"/>
                        </a:lnSpc>
                        <a:spcBef>
                          <a:spcPts val="0"/>
                        </a:spcBef>
                        <a:spcAft>
                          <a:spcPts val="0"/>
                        </a:spcAft>
                      </a:pPr>
                      <a:r>
                        <a:rPr lang="en-US" sz="4400">
                          <a:effectLst/>
                        </a:rPr>
                        <a:t>Minimum</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a:effectLst/>
                        </a:rPr>
                        <a:t>2.40</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648431">
                <a:tc>
                  <a:txBody>
                    <a:bodyPr/>
                    <a:lstStyle/>
                    <a:p>
                      <a:pPr marL="0" marR="0" algn="ctr">
                        <a:lnSpc>
                          <a:spcPct val="107000"/>
                        </a:lnSpc>
                        <a:spcBef>
                          <a:spcPts val="0"/>
                        </a:spcBef>
                        <a:spcAft>
                          <a:spcPts val="0"/>
                        </a:spcAft>
                      </a:pPr>
                      <a:r>
                        <a:rPr lang="en-US" sz="4400">
                          <a:effectLst/>
                        </a:rPr>
                        <a:t>Maximum</a:t>
                      </a:r>
                      <a:endParaRPr lang="en-US" sz="4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4400" dirty="0">
                          <a:effectLst/>
                        </a:rPr>
                        <a:t>4.90</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9" name="Text Box 236"/>
          <p:cNvSpPr txBox="1">
            <a:spLocks noChangeArrowheads="1"/>
          </p:cNvSpPr>
          <p:nvPr/>
        </p:nvSpPr>
        <p:spPr bwMode="auto">
          <a:xfrm>
            <a:off x="10425607" y="28206509"/>
            <a:ext cx="21869259" cy="597107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algn="just">
              <a:buFont typeface="Arial" panose="020B0604020202020204" pitchFamily="34" charset="0"/>
              <a:buChar char="•"/>
            </a:pPr>
            <a:r>
              <a:rPr lang="en-US" sz="4800" dirty="0">
                <a:effectLst/>
              </a:rPr>
              <a:t>Objective 1 of this study was to examine the relationship between employee perception of their leader’s ethical behavior and organizational commitment</a:t>
            </a:r>
            <a:r>
              <a:rPr lang="en-US" sz="4800" dirty="0" smtClean="0">
                <a:effectLst/>
              </a:rPr>
              <a:t>.</a:t>
            </a:r>
            <a:r>
              <a:rPr lang="en-US" sz="4800" dirty="0">
                <a:effectLst/>
              </a:rPr>
              <a:t> The </a:t>
            </a:r>
            <a:r>
              <a:rPr lang="en-US" sz="4800" b="1" dirty="0">
                <a:effectLst/>
              </a:rPr>
              <a:t>positive correlation (r = +0.704) </a:t>
            </a:r>
            <a:r>
              <a:rPr lang="en-US" sz="4800" dirty="0">
                <a:effectLst/>
              </a:rPr>
              <a:t>shows the relationship that exists between the variables is a high positive correlation</a:t>
            </a:r>
            <a:r>
              <a:rPr lang="en-US" sz="4800" dirty="0" smtClean="0">
                <a:effectLst/>
              </a:rPr>
              <a:t>.</a:t>
            </a:r>
          </a:p>
          <a:p>
            <a:pPr marL="685800" indent="-685800" algn="just">
              <a:buFont typeface="Arial" panose="020B0604020202020204" pitchFamily="34" charset="0"/>
              <a:buChar char="•"/>
            </a:pPr>
            <a:r>
              <a:rPr lang="en-US" sz="4800" dirty="0">
                <a:effectLst/>
              </a:rPr>
              <a:t>objective 2 was to examine the relationship between employee perception of their leader’s ethical behavior and employee trust in the leader</a:t>
            </a:r>
            <a:r>
              <a:rPr lang="en-US" sz="4800" dirty="0" smtClean="0">
                <a:effectLst/>
              </a:rPr>
              <a:t>.</a:t>
            </a:r>
            <a:r>
              <a:rPr lang="en-US" sz="4800" dirty="0">
                <a:effectLst/>
              </a:rPr>
              <a:t> The </a:t>
            </a:r>
            <a:r>
              <a:rPr lang="en-US" sz="4800" b="1" dirty="0">
                <a:effectLst/>
              </a:rPr>
              <a:t>positive correlation coefficient (r = +0.591) </a:t>
            </a:r>
            <a:r>
              <a:rPr lang="en-US" sz="4800" dirty="0">
                <a:effectLst/>
              </a:rPr>
              <a:t>shows the relationship that exists between the variables is a high positive correlation.</a:t>
            </a:r>
            <a:endParaRPr lang="en-US" sz="4800" dirty="0" smtClean="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18188</TotalTime>
  <Words>453</Words>
  <Application>Microsoft Office PowerPoint</Application>
  <PresentationFormat>Custom</PresentationFormat>
  <Paragraphs>72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Comic Sans MS</vt:lpstr>
      <vt:lpstr>Times New Roman</vt:lpstr>
      <vt:lpstr>Wingdings</vt:lpstr>
      <vt:lpstr>Default Design</vt:lpstr>
      <vt:lpstr>PowerPoint Presentation</vt:lpstr>
    </vt:vector>
  </TitlesOfParts>
  <Company>P&amp;D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lotfi</cp:lastModifiedBy>
  <cp:revision>109</cp:revision>
  <cp:lastPrinted>2000-08-03T00:31:24Z</cp:lastPrinted>
  <dcterms:created xsi:type="dcterms:W3CDTF">2000-02-09T15:01:13Z</dcterms:created>
  <dcterms:modified xsi:type="dcterms:W3CDTF">2016-05-05T04:08:36Z</dcterms:modified>
</cp:coreProperties>
</file>