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0944">
          <p15:clr>
            <a:srgbClr val="A4A3A4"/>
          </p15:clr>
        </p15:guide>
        <p15:guide id="2" pos="10368">
          <p15:clr>
            <a:srgbClr val="A4A3A4"/>
          </p15:clr>
        </p15:guide>
      </p15:sldGuideLst>
    </p:ext>
    <p:ext uri="{2D200454-40CA-4A62-9FC3-DE9A4176ACB9}">
      <p15:notesGuideLst xmlns:p15="http://schemas.microsoft.com/office/powerpoint/2012/main">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a:srgbClr val="3399FF"/>
    <a:srgbClr val="333399"/>
    <a:srgbClr val="E4D7E7"/>
    <a:srgbClr val="E2CCE0"/>
    <a:srgbClr val="DCC2CD"/>
    <a:srgbClr val="CFC8D6"/>
    <a:srgbClr val="B9A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732" y="2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a:t>Click to edit Master title style</a:t>
            </a:r>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1060190" y="12796936"/>
            <a:ext cx="21346923" cy="17389376"/>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pPr marL="514350" indent="-514350">
              <a:buFont typeface="+mj-lt"/>
              <a:buAutoNum type="arabicPeriod"/>
            </a:pPr>
            <a:r>
              <a:rPr lang="en-US" sz="3600" dirty="0">
                <a:effectLst/>
              </a:rPr>
              <a:t>Summary of rank and mean for challenges faced by project manager in implementing green construction project</a:t>
            </a:r>
          </a:p>
          <a:p>
            <a:endParaRPr lang="en-US" sz="44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r>
              <a:rPr lang="en-US" sz="3600" dirty="0">
                <a:effectLst/>
              </a:rPr>
              <a:t>2. Summary of rank and mean for knowledge area and skills</a:t>
            </a:r>
          </a:p>
          <a:p>
            <a:endParaRPr lang="en-US" sz="3600" dirty="0">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a:p>
            <a:endParaRPr lang="en-US" sz="3600" dirty="0">
              <a:solidFill>
                <a:srgbClr val="FF0000"/>
              </a:solidFill>
              <a:effectLst/>
            </a:endParaRPr>
          </a:p>
        </p:txBody>
      </p:sp>
      <p:sp>
        <p:nvSpPr>
          <p:cNvPr id="2282" name="Rectangle 234"/>
          <p:cNvSpPr>
            <a:spLocks noChangeArrowheads="1"/>
          </p:cNvSpPr>
          <p:nvPr/>
        </p:nvSpPr>
        <p:spPr bwMode="auto">
          <a:xfrm>
            <a:off x="11009670" y="30175200"/>
            <a:ext cx="7049729" cy="6064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4400" dirty="0">
              <a:solidFill>
                <a:srgbClr val="FF0000"/>
              </a:solidFill>
              <a:effectLst/>
            </a:endParaRPr>
          </a:p>
        </p:txBody>
      </p:sp>
      <p:sp>
        <p:nvSpPr>
          <p:cNvPr id="2283" name="Rectangle 235"/>
          <p:cNvSpPr>
            <a:spLocks noChangeArrowheads="1"/>
          </p:cNvSpPr>
          <p:nvPr/>
        </p:nvSpPr>
        <p:spPr bwMode="auto">
          <a:xfrm>
            <a:off x="18440400" y="30186312"/>
            <a:ext cx="7162800" cy="604202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4400" dirty="0">
              <a:solidFill>
                <a:srgbClr val="FF0000"/>
              </a:solidFill>
              <a:effectLst/>
            </a:endParaRPr>
          </a:p>
        </p:txBody>
      </p:sp>
      <p:sp>
        <p:nvSpPr>
          <p:cNvPr id="2284" name="Text Box 236"/>
          <p:cNvSpPr txBox="1">
            <a:spLocks noChangeArrowheads="1"/>
          </p:cNvSpPr>
          <p:nvPr/>
        </p:nvSpPr>
        <p:spPr bwMode="auto">
          <a:xfrm>
            <a:off x="738868" y="12299154"/>
            <a:ext cx="9753600" cy="6155741"/>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3600" dirty="0">
                <a:effectLst/>
              </a:rPr>
              <a:t>Implement green building or green construction have been started in many developed countries. The construction of a green building can be part of an overall strategy for sustainable corporate growth. Green buildings are designed for optimum energy efficiency and constructed with a preference for natural, reclaimed, and recycled materials. </a:t>
            </a:r>
            <a:r>
              <a:rPr lang="en-US" sz="3600" dirty="0">
                <a:effectLst/>
              </a:rPr>
              <a:t>According to </a:t>
            </a:r>
            <a:r>
              <a:rPr lang="en-US" sz="3600" dirty="0" err="1">
                <a:effectLst/>
              </a:rPr>
              <a:t>Kubba</a:t>
            </a:r>
            <a:r>
              <a:rPr lang="en-US" sz="3600" dirty="0">
                <a:effectLst/>
              </a:rPr>
              <a:t> (2010) in Hwang and Ng (2012), green buildings are designed for optimum energy consumptions and built with a preference for natural, reclaimed, and recycled materials.</a:t>
            </a:r>
            <a:endParaRPr lang="en-US" sz="3600" dirty="0">
              <a:effectLst/>
            </a:endParaRPr>
          </a:p>
        </p:txBody>
      </p:sp>
      <p:sp>
        <p:nvSpPr>
          <p:cNvPr id="2285" name="Text Box 237"/>
          <p:cNvSpPr txBox="1">
            <a:spLocks noChangeArrowheads="1"/>
          </p:cNvSpPr>
          <p:nvPr/>
        </p:nvSpPr>
        <p:spPr bwMode="auto">
          <a:xfrm>
            <a:off x="677636" y="6064582"/>
            <a:ext cx="31592838"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677636" y="11600287"/>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706211" y="35362672"/>
            <a:ext cx="9753600"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CONCLUSIONS AND RECOMMENDATION</a:t>
            </a:r>
          </a:p>
        </p:txBody>
      </p:sp>
      <p:sp>
        <p:nvSpPr>
          <p:cNvPr id="2289" name="Rectangle 241"/>
          <p:cNvSpPr>
            <a:spLocks noChangeArrowheads="1"/>
          </p:cNvSpPr>
          <p:nvPr/>
        </p:nvSpPr>
        <p:spPr bwMode="auto">
          <a:xfrm>
            <a:off x="546100" y="533399"/>
            <a:ext cx="31818263" cy="5415691"/>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2884001" y="500298"/>
            <a:ext cx="2683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lnSpc>
                <a:spcPct val="90000"/>
              </a:lnSpc>
            </a:pPr>
            <a:r>
              <a:rPr lang="en-US" sz="6000" b="1" dirty="0">
                <a:solidFill>
                  <a:srgbClr val="7030A0"/>
                </a:solidFill>
                <a:effectLst>
                  <a:outerShdw blurRad="38100" dist="38100" dir="2700000" algn="tl">
                    <a:srgbClr val="000000"/>
                  </a:outerShdw>
                </a:effectLst>
                <a:latin typeface="Arial" charset="0"/>
              </a:rPr>
              <a:t>CHALLENGES OF PROJECT MANAGER IN IMPLEMENTING GREEN CONSTRUCTION PROJECT</a:t>
            </a:r>
          </a:p>
        </p:txBody>
      </p:sp>
      <p:sp>
        <p:nvSpPr>
          <p:cNvPr id="2291" name="Rectangle 243"/>
          <p:cNvSpPr>
            <a:spLocks noChangeArrowheads="1"/>
          </p:cNvSpPr>
          <p:nvPr/>
        </p:nvSpPr>
        <p:spPr bwMode="auto">
          <a:xfrm>
            <a:off x="5861601" y="2433292"/>
            <a:ext cx="20878800" cy="15881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dirty="0">
                <a:effectLst>
                  <a:outerShdw blurRad="38100" dist="38100" dir="2700000" algn="tl">
                    <a:srgbClr val="000000"/>
                  </a:outerShdw>
                </a:effectLst>
                <a:latin typeface="+mn-lt"/>
              </a:rPr>
              <a:t>MOHAMAD ADHAM BIN MD AKIR (PB13090), MADAM ZARITH SUFIA BINTI AZLAN,SIR KHAIRUL FIRDAUS BIN ANUAR</a:t>
            </a:r>
          </a:p>
        </p:txBody>
      </p:sp>
      <p:sp>
        <p:nvSpPr>
          <p:cNvPr id="2292" name="Rectangle 244"/>
          <p:cNvSpPr>
            <a:spLocks noChangeArrowheads="1"/>
          </p:cNvSpPr>
          <p:nvPr/>
        </p:nvSpPr>
        <p:spPr bwMode="auto">
          <a:xfrm>
            <a:off x="418874" y="4612899"/>
            <a:ext cx="31851600"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dirty="0">
                <a:effectLst>
                  <a:outerShdw blurRad="38100" dist="38100" dir="2700000" algn="tl">
                    <a:srgbClr val="000000"/>
                  </a:outerShdw>
                </a:effectLst>
                <a:latin typeface="Arial" charset="0"/>
              </a:rPr>
              <a:t>BACHELOR OF PROJECT MANAGEMENT WITH HONORS</a:t>
            </a:r>
          </a:p>
          <a:p>
            <a:pPr algn="ctr">
              <a:lnSpc>
                <a:spcPct val="90000"/>
              </a:lnSpc>
            </a:pPr>
            <a:r>
              <a:rPr lang="en-US" sz="4400" dirty="0">
                <a:effectLst>
                  <a:outerShdw blurRad="38100" dist="38100" dir="2700000" algn="tl">
                    <a:srgbClr val="000000"/>
                  </a:outerShdw>
                </a:effectLst>
                <a:latin typeface="Arial" charset="0"/>
              </a:rPr>
              <a:t>FACULTY OF INDUSTRIAL MANAGEMENT, UNIVERSITI MALAYSIA PAHANG</a:t>
            </a:r>
          </a:p>
        </p:txBody>
      </p:sp>
      <p:sp>
        <p:nvSpPr>
          <p:cNvPr id="2295" name="Text Box 247"/>
          <p:cNvSpPr txBox="1">
            <a:spLocks noChangeArrowheads="1"/>
          </p:cNvSpPr>
          <p:nvPr/>
        </p:nvSpPr>
        <p:spPr bwMode="auto">
          <a:xfrm>
            <a:off x="738868" y="6861965"/>
            <a:ext cx="31602363" cy="452431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sz="3600" dirty="0">
                <a:effectLst/>
              </a:rPr>
              <a:t>This thesis explained about Challenges of Project Manager in Implementing Green Construction Project which are higher costs for green construction practices and materials, technical difficulty during the construction process, risk due to different contract forms of project delivery, lengthy approval process for new green technologies and recycled materials, unfamiliarity with green technologies, and more time required to implement green construction practices on site. The objectives of this thesis are to identify challenges faced by project manager in implementing green construction project and to analyze knowledge area and skills required for project manager in implementing green construction project. Data was collected through distributing questionnaire by email and was analyzed using SPSS software. Descriptive analysis was used to identify challenges faced by project manager in implementing green construction project and to analyze knowledge area and skills required for project manager in implementing green construction project. From the finding, the highest mean and ranking of challenges, knowledge area and skills was determined. Researcher hope this research can be used by project manager in implementing green construction project.</a:t>
            </a:r>
          </a:p>
        </p:txBody>
      </p:sp>
      <p:sp>
        <p:nvSpPr>
          <p:cNvPr id="2296" name="Text Box 248"/>
          <p:cNvSpPr txBox="1">
            <a:spLocks noChangeArrowheads="1"/>
          </p:cNvSpPr>
          <p:nvPr/>
        </p:nvSpPr>
        <p:spPr bwMode="auto">
          <a:xfrm>
            <a:off x="724074" y="19196103"/>
            <a:ext cx="9753600" cy="4564536"/>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anose="020B0604020202020204" pitchFamily="34" charset="0"/>
              <a:buChar char="•"/>
            </a:pPr>
            <a:r>
              <a:rPr lang="en-US" sz="4400" dirty="0">
                <a:effectLst/>
              </a:rPr>
              <a:t>To identify challenges faced by project manager in implementing green construction project.</a:t>
            </a:r>
          </a:p>
          <a:p>
            <a:pPr marL="685800" indent="-685800" eaLnBrk="1" hangingPunct="1">
              <a:lnSpc>
                <a:spcPct val="95000"/>
              </a:lnSpc>
              <a:buFont typeface="Arial" panose="020B0604020202020204" pitchFamily="34" charset="0"/>
              <a:buChar char="•"/>
            </a:pPr>
            <a:r>
              <a:rPr lang="en-US" sz="4400" dirty="0">
                <a:effectLst/>
              </a:rPr>
              <a:t>To analyze knowledge area and skills required for project manager in implementing green construction project.</a:t>
            </a:r>
            <a:endParaRPr lang="en-US" sz="4800" dirty="0">
              <a:solidFill>
                <a:srgbClr val="FF0000"/>
              </a:solidFill>
              <a:effectLst/>
            </a:endParaRPr>
          </a:p>
        </p:txBody>
      </p:sp>
      <p:sp>
        <p:nvSpPr>
          <p:cNvPr id="2297" name="Text Box 249"/>
          <p:cNvSpPr txBox="1">
            <a:spLocks noChangeArrowheads="1"/>
          </p:cNvSpPr>
          <p:nvPr/>
        </p:nvSpPr>
        <p:spPr bwMode="auto">
          <a:xfrm>
            <a:off x="724074" y="18449244"/>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a:solidFill>
                  <a:schemeClr val="bg1"/>
                </a:solidFill>
                <a:effectLst>
                  <a:outerShdw blurRad="38100" dist="38100" dir="2700000" algn="tl">
                    <a:srgbClr val="000000"/>
                  </a:outerShdw>
                </a:effectLst>
              </a:rPr>
              <a:t>OBJECTIVE/S</a:t>
            </a:r>
          </a:p>
        </p:txBody>
      </p:sp>
      <p:sp>
        <p:nvSpPr>
          <p:cNvPr id="2298" name="Text Box 250"/>
          <p:cNvSpPr txBox="1">
            <a:spLocks noChangeArrowheads="1"/>
          </p:cNvSpPr>
          <p:nvPr/>
        </p:nvSpPr>
        <p:spPr bwMode="auto">
          <a:xfrm>
            <a:off x="10967883" y="11518192"/>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780389" y="36143501"/>
            <a:ext cx="9668536" cy="5601743"/>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3600" dirty="0">
                <a:effectLst/>
              </a:rPr>
              <a:t>Objectives of the study are accomplished whereby the challenges faced by project manager in implementing green construction project were being identified and the knowledge areas and skills required in implementing green construction project were being determined. To improve the reliability of this study, the scope of study should be expanded to other states and include other employees in construction especially who had experience in green building or green construction project.</a:t>
            </a:r>
          </a:p>
        </p:txBody>
      </p:sp>
      <p:sp>
        <p:nvSpPr>
          <p:cNvPr id="2303" name="Text Box 255"/>
          <p:cNvSpPr txBox="1">
            <a:spLocks noChangeArrowheads="1"/>
          </p:cNvSpPr>
          <p:nvPr/>
        </p:nvSpPr>
        <p:spPr bwMode="auto">
          <a:xfrm>
            <a:off x="10967883" y="36511395"/>
            <a:ext cx="7091515" cy="224676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sz="2800" dirty="0">
                <a:effectLst/>
              </a:rPr>
              <a:t>The highest mean for challenges faced by project manager is unfamiliarity with green technology and the lowest mean and rank is lengthy approval process for new technology and recycled materials.</a:t>
            </a:r>
          </a:p>
        </p:txBody>
      </p:sp>
      <p:sp>
        <p:nvSpPr>
          <p:cNvPr id="2304" name="Text Box 256"/>
          <p:cNvSpPr txBox="1">
            <a:spLocks noChangeArrowheads="1"/>
          </p:cNvSpPr>
          <p:nvPr/>
        </p:nvSpPr>
        <p:spPr bwMode="auto">
          <a:xfrm>
            <a:off x="18440400" y="36481898"/>
            <a:ext cx="7162800" cy="2031325"/>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sz="2800" dirty="0">
                <a:effectLst/>
              </a:rPr>
              <a:t>The highest mean for knowledge area is project quality management and the lowest mean is project scope management.</a:t>
            </a:r>
          </a:p>
          <a:p>
            <a:pPr>
              <a:spcBef>
                <a:spcPct val="50000"/>
              </a:spcBef>
            </a:pPr>
            <a:endParaRPr lang="en-US" sz="2800" dirty="0">
              <a:solidFill>
                <a:srgbClr val="FF0000"/>
              </a:solidFill>
              <a:effectLst/>
            </a:endParaRPr>
          </a:p>
        </p:txBody>
      </p:sp>
      <p:sp>
        <p:nvSpPr>
          <p:cNvPr id="2306" name="Rectangle 258"/>
          <p:cNvSpPr>
            <a:spLocks noChangeArrowheads="1"/>
          </p:cNvSpPr>
          <p:nvPr/>
        </p:nvSpPr>
        <p:spPr bwMode="auto">
          <a:xfrm>
            <a:off x="25984200" y="30223388"/>
            <a:ext cx="6380162" cy="600494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sz="4400" dirty="0">
              <a:solidFill>
                <a:srgbClr val="FF0000"/>
              </a:solidFill>
              <a:effectLst/>
            </a:endParaRPr>
          </a:p>
        </p:txBody>
      </p:sp>
      <p:sp>
        <p:nvSpPr>
          <p:cNvPr id="2308" name="Text Box 260"/>
          <p:cNvSpPr txBox="1">
            <a:spLocks noChangeArrowheads="1"/>
          </p:cNvSpPr>
          <p:nvPr/>
        </p:nvSpPr>
        <p:spPr bwMode="auto">
          <a:xfrm>
            <a:off x="26018359" y="36598369"/>
            <a:ext cx="6346003" cy="181588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lang="en-US" sz="2800" dirty="0">
                <a:effectLst/>
              </a:rPr>
              <a:t>Leadership is the important skills required in implementing green construction project with highest mean and the less required skill is decision making with lowest mean.</a:t>
            </a:r>
          </a:p>
        </p:txBody>
      </p:sp>
      <p:sp>
        <p:nvSpPr>
          <p:cNvPr id="31" name="Text Box 248"/>
          <p:cNvSpPr txBox="1">
            <a:spLocks noChangeArrowheads="1"/>
          </p:cNvSpPr>
          <p:nvPr/>
        </p:nvSpPr>
        <p:spPr bwMode="auto">
          <a:xfrm>
            <a:off x="738868" y="24511144"/>
            <a:ext cx="9753600" cy="4801524"/>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a:buFont typeface="Arial" panose="020B0604020202020204" pitchFamily="34" charset="0"/>
              <a:buChar char="•"/>
            </a:pPr>
            <a:r>
              <a:rPr lang="en-US" sz="4400" dirty="0">
                <a:effectLst/>
              </a:rPr>
              <a:t>What are the challenges faced by project manager in implementing green construction project?</a:t>
            </a:r>
          </a:p>
          <a:p>
            <a:pPr marL="685800" indent="-685800">
              <a:buFont typeface="Arial" panose="020B0604020202020204" pitchFamily="34" charset="0"/>
              <a:buChar char="•"/>
            </a:pPr>
            <a:r>
              <a:rPr lang="en-US" sz="4400" dirty="0">
                <a:effectLst/>
              </a:rPr>
              <a:t>What are knowledge area and skills required for project manager in implementing green construction project?</a:t>
            </a:r>
          </a:p>
        </p:txBody>
      </p:sp>
      <p:sp>
        <p:nvSpPr>
          <p:cNvPr id="32" name="Text Box 249"/>
          <p:cNvSpPr txBox="1">
            <a:spLocks noChangeArrowheads="1"/>
          </p:cNvSpPr>
          <p:nvPr/>
        </p:nvSpPr>
        <p:spPr bwMode="auto">
          <a:xfrm>
            <a:off x="706211" y="23854028"/>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a:solidFill>
                  <a:schemeClr val="bg1"/>
                </a:solidFill>
                <a:effectLst>
                  <a:outerShdw blurRad="38100" dist="38100" dir="2700000" algn="tl">
                    <a:srgbClr val="000000"/>
                  </a:outerShdw>
                </a:effectLst>
              </a:rPr>
              <a:t>RESEARCH QUESTIONS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138" y="1529179"/>
            <a:ext cx="2074863" cy="30589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4033855185"/>
              </p:ext>
            </p:extLst>
          </p:nvPr>
        </p:nvGraphicFramePr>
        <p:xfrm>
          <a:off x="13172280" y="13638049"/>
          <a:ext cx="15316201" cy="5155129"/>
        </p:xfrm>
        <a:graphic>
          <a:graphicData uri="http://schemas.openxmlformats.org/drawingml/2006/table">
            <a:tbl>
              <a:tblPr firstRow="1" firstCol="1" bandRow="1">
                <a:tableStyleId>{5C22544A-7EE6-4342-B048-85BDC9FD1C3A}</a:tableStyleId>
              </a:tblPr>
              <a:tblGrid>
                <a:gridCol w="1574074">
                  <a:extLst>
                    <a:ext uri="{9D8B030D-6E8A-4147-A177-3AD203B41FA5}">
                      <a16:colId xmlns:a16="http://schemas.microsoft.com/office/drawing/2014/main" val="3223930944"/>
                    </a:ext>
                  </a:extLst>
                </a:gridCol>
                <a:gridCol w="11151327">
                  <a:extLst>
                    <a:ext uri="{9D8B030D-6E8A-4147-A177-3AD203B41FA5}">
                      <a16:colId xmlns:a16="http://schemas.microsoft.com/office/drawing/2014/main" val="4087487451"/>
                    </a:ext>
                  </a:extLst>
                </a:gridCol>
                <a:gridCol w="2590800">
                  <a:extLst>
                    <a:ext uri="{9D8B030D-6E8A-4147-A177-3AD203B41FA5}">
                      <a16:colId xmlns:a16="http://schemas.microsoft.com/office/drawing/2014/main" val="300785591"/>
                    </a:ext>
                  </a:extLst>
                </a:gridCol>
              </a:tblGrid>
              <a:tr h="716472">
                <a:tc>
                  <a:txBody>
                    <a:bodyPr/>
                    <a:lstStyle/>
                    <a:p>
                      <a:pPr algn="just">
                        <a:lnSpc>
                          <a:spcPct val="150000"/>
                        </a:lnSpc>
                        <a:spcAft>
                          <a:spcPts val="0"/>
                        </a:spcAft>
                      </a:pPr>
                      <a:r>
                        <a:rPr lang="en-US" sz="2400">
                          <a:effectLst/>
                        </a:rPr>
                        <a:t>Rank  </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Challenges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Mean</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52801164"/>
                  </a:ext>
                </a:extLst>
              </a:tr>
              <a:tr h="645604">
                <a:tc>
                  <a:txBody>
                    <a:bodyPr/>
                    <a:lstStyle/>
                    <a:p>
                      <a:pPr algn="ctr">
                        <a:lnSpc>
                          <a:spcPct val="150000"/>
                        </a:lnSpc>
                        <a:spcAft>
                          <a:spcPts val="0"/>
                        </a:spcAft>
                      </a:pPr>
                      <a:r>
                        <a:rPr lang="en-US"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dirty="0">
                          <a:effectLst/>
                        </a:rPr>
                        <a:t>Unfamiliarity with green technologies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4.025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0346805"/>
                  </a:ext>
                </a:extLst>
              </a:tr>
              <a:tr h="842647">
                <a:tc>
                  <a:txBody>
                    <a:bodyPr/>
                    <a:lstStyle/>
                    <a:p>
                      <a:pPr algn="ctr">
                        <a:lnSpc>
                          <a:spcPct val="150000"/>
                        </a:lnSpc>
                        <a:spcAft>
                          <a:spcPts val="0"/>
                        </a:spcAft>
                      </a:pPr>
                      <a:r>
                        <a:rPr lang="en-US"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dirty="0">
                          <a:effectLst/>
                        </a:rPr>
                        <a:t>higher costs for green construction practices and materials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3.63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04239129"/>
                  </a:ext>
                </a:extLst>
              </a:tr>
              <a:tr h="716472">
                <a:tc>
                  <a:txBody>
                    <a:bodyPr/>
                    <a:lstStyle/>
                    <a:p>
                      <a:pPr algn="ctr">
                        <a:lnSpc>
                          <a:spcPct val="150000"/>
                        </a:lnSpc>
                        <a:spcAft>
                          <a:spcPts val="0"/>
                        </a:spcAft>
                      </a:pPr>
                      <a:r>
                        <a:rPr lang="en-US" sz="2400">
                          <a:effectLst/>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a:effectLst/>
                        </a:rPr>
                        <a:t>risk due to different contract forms of project delivery</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3.605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02798417"/>
                  </a:ext>
                </a:extLst>
              </a:tr>
              <a:tr h="842647">
                <a:tc>
                  <a:txBody>
                    <a:bodyPr/>
                    <a:lstStyle/>
                    <a:p>
                      <a:pPr algn="ctr">
                        <a:lnSpc>
                          <a:spcPct val="150000"/>
                        </a:lnSpc>
                        <a:spcAft>
                          <a:spcPts val="0"/>
                        </a:spcAft>
                      </a:pPr>
                      <a:r>
                        <a:rPr lang="en-US" sz="2400">
                          <a:effectLst/>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a:effectLst/>
                        </a:rPr>
                        <a:t>more time required to implement green construction practices on site</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3.59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61671492"/>
                  </a:ext>
                </a:extLst>
              </a:tr>
              <a:tr h="548640">
                <a:tc>
                  <a:txBody>
                    <a:bodyPr/>
                    <a:lstStyle/>
                    <a:p>
                      <a:pPr algn="ctr">
                        <a:lnSpc>
                          <a:spcPct val="150000"/>
                        </a:lnSpc>
                        <a:spcAft>
                          <a:spcPts val="0"/>
                        </a:spcAft>
                      </a:pPr>
                      <a:r>
                        <a:rPr lang="en-US" sz="2400">
                          <a:effectLst/>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dirty="0">
                          <a:effectLst/>
                        </a:rPr>
                        <a:t>technical difficulty during the construction process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3.515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9950365"/>
                  </a:ext>
                </a:extLst>
              </a:tr>
              <a:tr h="842647">
                <a:tc>
                  <a:txBody>
                    <a:bodyPr/>
                    <a:lstStyle/>
                    <a:p>
                      <a:pPr algn="ctr">
                        <a:lnSpc>
                          <a:spcPct val="150000"/>
                        </a:lnSpc>
                        <a:spcAft>
                          <a:spcPts val="0"/>
                        </a:spcAft>
                      </a:pPr>
                      <a:r>
                        <a:rPr lang="en-US" sz="2400">
                          <a:effectLst/>
                        </a:rPr>
                        <a:t>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2400">
                          <a:effectLst/>
                        </a:rPr>
                        <a:t>lengthy approval process for new green technologies and recycled materials</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3.255</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55292633"/>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075031106"/>
              </p:ext>
            </p:extLst>
          </p:nvPr>
        </p:nvGraphicFramePr>
        <p:xfrm>
          <a:off x="12068175" y="20645675"/>
          <a:ext cx="9210675" cy="8468432"/>
        </p:xfrm>
        <a:graphic>
          <a:graphicData uri="http://schemas.openxmlformats.org/drawingml/2006/table">
            <a:tbl>
              <a:tblPr firstRow="1" firstCol="1" bandRow="1">
                <a:tableStyleId>{3C2FFA5D-87B4-456A-9821-1D502468CF0F}</a:tableStyleId>
              </a:tblPr>
              <a:tblGrid>
                <a:gridCol w="1018457">
                  <a:extLst>
                    <a:ext uri="{9D8B030D-6E8A-4147-A177-3AD203B41FA5}">
                      <a16:colId xmlns:a16="http://schemas.microsoft.com/office/drawing/2014/main" val="2158800661"/>
                    </a:ext>
                  </a:extLst>
                </a:gridCol>
                <a:gridCol w="5153889">
                  <a:extLst>
                    <a:ext uri="{9D8B030D-6E8A-4147-A177-3AD203B41FA5}">
                      <a16:colId xmlns:a16="http://schemas.microsoft.com/office/drawing/2014/main" val="2588104108"/>
                    </a:ext>
                  </a:extLst>
                </a:gridCol>
                <a:gridCol w="3038329">
                  <a:extLst>
                    <a:ext uri="{9D8B030D-6E8A-4147-A177-3AD203B41FA5}">
                      <a16:colId xmlns:a16="http://schemas.microsoft.com/office/drawing/2014/main" val="3384361596"/>
                    </a:ext>
                  </a:extLst>
                </a:gridCol>
              </a:tblGrid>
              <a:tr h="710192">
                <a:tc>
                  <a:txBody>
                    <a:bodyPr/>
                    <a:lstStyle/>
                    <a:p>
                      <a:pPr algn="ctr">
                        <a:lnSpc>
                          <a:spcPct val="150000"/>
                        </a:lnSpc>
                        <a:spcAft>
                          <a:spcPts val="0"/>
                        </a:spcAft>
                      </a:pPr>
                      <a:r>
                        <a:rPr lang="en-US" sz="2400">
                          <a:effectLst/>
                        </a:rPr>
                        <a:t>Rank</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Knowledge Area</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Mean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81871833"/>
                  </a:ext>
                </a:extLst>
              </a:tr>
              <a:tr h="710192">
                <a:tc>
                  <a:txBody>
                    <a:bodyPr/>
                    <a:lstStyle/>
                    <a:p>
                      <a:pPr algn="ctr">
                        <a:lnSpc>
                          <a:spcPct val="150000"/>
                        </a:lnSpc>
                        <a:spcAft>
                          <a:spcPts val="0"/>
                        </a:spcAft>
                      </a:pPr>
                      <a:r>
                        <a:rPr lang="en-US"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Project Quality Management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4.033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74577604"/>
                  </a:ext>
                </a:extLst>
              </a:tr>
              <a:tr h="710192">
                <a:tc>
                  <a:txBody>
                    <a:bodyPr/>
                    <a:lstStyle/>
                    <a:p>
                      <a:pPr algn="ctr">
                        <a:lnSpc>
                          <a:spcPct val="150000"/>
                        </a:lnSpc>
                        <a:spcAft>
                          <a:spcPts val="0"/>
                        </a:spcAft>
                      </a:pPr>
                      <a:r>
                        <a:rPr lang="en-US"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Time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3.863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8001007"/>
                  </a:ext>
                </a:extLst>
              </a:tr>
              <a:tr h="1038352">
                <a:tc>
                  <a:txBody>
                    <a:bodyPr/>
                    <a:lstStyle/>
                    <a:p>
                      <a:pPr algn="ctr">
                        <a:lnSpc>
                          <a:spcPct val="150000"/>
                        </a:lnSpc>
                        <a:spcAft>
                          <a:spcPts val="0"/>
                        </a:spcAft>
                      </a:pPr>
                      <a:r>
                        <a:rPr lang="en-US" sz="2400">
                          <a:effectLst/>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Communications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3.853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90287072"/>
                  </a:ext>
                </a:extLst>
              </a:tr>
              <a:tr h="1038352">
                <a:tc>
                  <a:txBody>
                    <a:bodyPr/>
                    <a:lstStyle/>
                    <a:p>
                      <a:pPr algn="ctr">
                        <a:lnSpc>
                          <a:spcPct val="150000"/>
                        </a:lnSpc>
                        <a:spcAft>
                          <a:spcPts val="0"/>
                        </a:spcAft>
                      </a:pPr>
                      <a:r>
                        <a:rPr lang="en-US" sz="2400">
                          <a:effectLst/>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Project Human Resource Management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3.643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26102453"/>
                  </a:ext>
                </a:extLst>
              </a:tr>
              <a:tr h="710192">
                <a:tc>
                  <a:txBody>
                    <a:bodyPr/>
                    <a:lstStyle/>
                    <a:p>
                      <a:pPr algn="ctr">
                        <a:lnSpc>
                          <a:spcPct val="150000"/>
                        </a:lnSpc>
                        <a:spcAft>
                          <a:spcPts val="0"/>
                        </a:spcAft>
                      </a:pPr>
                      <a:r>
                        <a:rPr lang="en-US" sz="2400">
                          <a:effectLst/>
                        </a:rPr>
                        <a:t>5</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Project Cost Management</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3.620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50150843"/>
                  </a:ext>
                </a:extLst>
              </a:tr>
              <a:tr h="710192">
                <a:tc>
                  <a:txBody>
                    <a:bodyPr/>
                    <a:lstStyle/>
                    <a:p>
                      <a:pPr algn="ctr">
                        <a:lnSpc>
                          <a:spcPct val="150000"/>
                        </a:lnSpc>
                        <a:spcAft>
                          <a:spcPts val="0"/>
                        </a:spcAft>
                      </a:pPr>
                      <a:r>
                        <a:rPr lang="en-US" sz="2400">
                          <a:effectLst/>
                        </a:rPr>
                        <a:t>6</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Stakeholder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3.530</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01208875"/>
                  </a:ext>
                </a:extLst>
              </a:tr>
              <a:tr h="710192">
                <a:tc>
                  <a:txBody>
                    <a:bodyPr/>
                    <a:lstStyle/>
                    <a:p>
                      <a:pPr algn="ctr">
                        <a:lnSpc>
                          <a:spcPct val="150000"/>
                        </a:lnSpc>
                        <a:spcAft>
                          <a:spcPts val="0"/>
                        </a:spcAft>
                      </a:pPr>
                      <a:r>
                        <a:rPr lang="en-US" sz="2400">
                          <a:effectLst/>
                        </a:rPr>
                        <a:t>7</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Risk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3.443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92799925"/>
                  </a:ext>
                </a:extLst>
              </a:tr>
              <a:tr h="710192">
                <a:tc>
                  <a:txBody>
                    <a:bodyPr/>
                    <a:lstStyle/>
                    <a:p>
                      <a:pPr algn="ctr">
                        <a:lnSpc>
                          <a:spcPct val="150000"/>
                        </a:lnSpc>
                        <a:spcAft>
                          <a:spcPts val="0"/>
                        </a:spcAft>
                      </a:pPr>
                      <a:r>
                        <a:rPr lang="en-US" sz="2400">
                          <a:effectLst/>
                        </a:rPr>
                        <a:t>8</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Procurement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3.343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9051393"/>
                  </a:ext>
                </a:extLst>
              </a:tr>
              <a:tr h="710192">
                <a:tc>
                  <a:txBody>
                    <a:bodyPr/>
                    <a:lstStyle/>
                    <a:p>
                      <a:pPr algn="ctr">
                        <a:lnSpc>
                          <a:spcPct val="150000"/>
                        </a:lnSpc>
                        <a:spcAft>
                          <a:spcPts val="0"/>
                        </a:spcAft>
                      </a:pPr>
                      <a:r>
                        <a:rPr lang="en-US" sz="2400">
                          <a:effectLst/>
                        </a:rPr>
                        <a:t>9</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Integration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3.427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06827287"/>
                  </a:ext>
                </a:extLst>
              </a:tr>
              <a:tr h="710192">
                <a:tc>
                  <a:txBody>
                    <a:bodyPr/>
                    <a:lstStyle/>
                    <a:p>
                      <a:pPr algn="ctr">
                        <a:lnSpc>
                          <a:spcPct val="150000"/>
                        </a:lnSpc>
                        <a:spcAft>
                          <a:spcPts val="0"/>
                        </a:spcAft>
                      </a:pPr>
                      <a:r>
                        <a:rPr lang="en-US" sz="2400" dirty="0">
                          <a:effectLst/>
                        </a:rPr>
                        <a:t>10</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Project Scope Management</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3.117</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038489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221675894"/>
              </p:ext>
            </p:extLst>
          </p:nvPr>
        </p:nvGraphicFramePr>
        <p:xfrm>
          <a:off x="22240082" y="20617333"/>
          <a:ext cx="8038135" cy="7840455"/>
        </p:xfrm>
        <a:graphic>
          <a:graphicData uri="http://schemas.openxmlformats.org/drawingml/2006/table">
            <a:tbl>
              <a:tblPr firstRow="1" firstCol="1" bandRow="1">
                <a:tableStyleId>{3C2FFA5D-87B4-456A-9821-1D502468CF0F}</a:tableStyleId>
              </a:tblPr>
              <a:tblGrid>
                <a:gridCol w="1049973">
                  <a:extLst>
                    <a:ext uri="{9D8B030D-6E8A-4147-A177-3AD203B41FA5}">
                      <a16:colId xmlns:a16="http://schemas.microsoft.com/office/drawing/2014/main" val="3074841907"/>
                    </a:ext>
                  </a:extLst>
                </a:gridCol>
                <a:gridCol w="4185036">
                  <a:extLst>
                    <a:ext uri="{9D8B030D-6E8A-4147-A177-3AD203B41FA5}">
                      <a16:colId xmlns:a16="http://schemas.microsoft.com/office/drawing/2014/main" val="2667320653"/>
                    </a:ext>
                  </a:extLst>
                </a:gridCol>
                <a:gridCol w="2803126">
                  <a:extLst>
                    <a:ext uri="{9D8B030D-6E8A-4147-A177-3AD203B41FA5}">
                      <a16:colId xmlns:a16="http://schemas.microsoft.com/office/drawing/2014/main" val="998997422"/>
                    </a:ext>
                  </a:extLst>
                </a:gridCol>
              </a:tblGrid>
              <a:tr h="1568091">
                <a:tc>
                  <a:txBody>
                    <a:bodyPr/>
                    <a:lstStyle/>
                    <a:p>
                      <a:pPr algn="ctr">
                        <a:lnSpc>
                          <a:spcPct val="150000"/>
                        </a:lnSpc>
                        <a:spcAft>
                          <a:spcPts val="0"/>
                        </a:spcAft>
                      </a:pPr>
                      <a:r>
                        <a:rPr lang="en-US" sz="2400">
                          <a:effectLst/>
                        </a:rPr>
                        <a:t>Rank</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Skills</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Mean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5726794"/>
                  </a:ext>
                </a:extLst>
              </a:tr>
              <a:tr h="1568091">
                <a:tc>
                  <a:txBody>
                    <a:bodyPr/>
                    <a:lstStyle/>
                    <a:p>
                      <a:pPr algn="ctr">
                        <a:lnSpc>
                          <a:spcPct val="150000"/>
                        </a:lnSpc>
                        <a:spcAft>
                          <a:spcPts val="0"/>
                        </a:spcAft>
                      </a:pPr>
                      <a:r>
                        <a:rPr lang="en-US" sz="2400">
                          <a:effectLst/>
                        </a:rPr>
                        <a:t>1</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400">
                          <a:effectLst/>
                        </a:rPr>
                        <a:t>Leadership</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4.43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29934741"/>
                  </a:ext>
                </a:extLst>
              </a:tr>
              <a:tr h="1568091">
                <a:tc>
                  <a:txBody>
                    <a:bodyPr/>
                    <a:lstStyle/>
                    <a:p>
                      <a:pPr algn="ctr">
                        <a:lnSpc>
                          <a:spcPct val="150000"/>
                        </a:lnSpc>
                        <a:spcAft>
                          <a:spcPts val="0"/>
                        </a:spcAft>
                      </a:pPr>
                      <a:r>
                        <a:rPr lang="en-US" sz="2400">
                          <a:effectLst/>
                        </a:rPr>
                        <a:t>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400" dirty="0">
                          <a:effectLst/>
                        </a:rPr>
                        <a:t>Technical Skill</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4.42</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77383597"/>
                  </a:ext>
                </a:extLst>
              </a:tr>
              <a:tr h="1568091">
                <a:tc>
                  <a:txBody>
                    <a:bodyPr/>
                    <a:lstStyle/>
                    <a:p>
                      <a:pPr algn="ctr">
                        <a:lnSpc>
                          <a:spcPct val="150000"/>
                        </a:lnSpc>
                        <a:spcAft>
                          <a:spcPts val="0"/>
                        </a:spcAft>
                      </a:pPr>
                      <a:r>
                        <a:rPr lang="en-US" sz="2400">
                          <a:effectLst/>
                        </a:rPr>
                        <a:t>3</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400">
                          <a:effectLst/>
                        </a:rPr>
                        <a:t>Delegation</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a:effectLst/>
                        </a:rPr>
                        <a:t>4.14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06498842"/>
                  </a:ext>
                </a:extLst>
              </a:tr>
              <a:tr h="1568091">
                <a:tc>
                  <a:txBody>
                    <a:bodyPr/>
                    <a:lstStyle/>
                    <a:p>
                      <a:pPr algn="ctr">
                        <a:lnSpc>
                          <a:spcPct val="150000"/>
                        </a:lnSpc>
                        <a:spcAft>
                          <a:spcPts val="0"/>
                        </a:spcAft>
                      </a:pPr>
                      <a:r>
                        <a:rPr lang="en-US" sz="2400">
                          <a:effectLst/>
                        </a:rPr>
                        <a:t>4</a:t>
                      </a:r>
                      <a:endParaRPr lang="en-US" sz="24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400" dirty="0">
                          <a:effectLst/>
                        </a:rPr>
                        <a:t>Decision making</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400" dirty="0">
                          <a:effectLst/>
                        </a:rPr>
                        <a:t>3.99</a:t>
                      </a:r>
                      <a:endParaRPr lang="en-US" sz="24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94764499"/>
                  </a:ext>
                </a:extLst>
              </a:tr>
            </a:tbl>
          </a:graphicData>
        </a:graphic>
      </p:graphicFrame>
      <p:graphicFrame>
        <p:nvGraphicFramePr>
          <p:cNvPr id="33" name="Table 32"/>
          <p:cNvGraphicFramePr>
            <a:graphicFrameLocks noGrp="1"/>
          </p:cNvGraphicFramePr>
          <p:nvPr>
            <p:extLst>
              <p:ext uri="{D42A27DB-BD31-4B8C-83A1-F6EECF244321}">
                <p14:modId xmlns:p14="http://schemas.microsoft.com/office/powerpoint/2010/main" val="1016100834"/>
              </p:ext>
            </p:extLst>
          </p:nvPr>
        </p:nvGraphicFramePr>
        <p:xfrm>
          <a:off x="11009671" y="30223389"/>
          <a:ext cx="7049727" cy="5994990"/>
        </p:xfrm>
        <a:graphic>
          <a:graphicData uri="http://schemas.openxmlformats.org/drawingml/2006/table">
            <a:tbl>
              <a:tblPr firstRow="1" firstCol="1" bandRow="1">
                <a:tableStyleId>{16D9F66E-5EB9-4882-86FB-DCBF35E3C3E4}</a:tableStyleId>
              </a:tblPr>
              <a:tblGrid>
                <a:gridCol w="724513">
                  <a:extLst>
                    <a:ext uri="{9D8B030D-6E8A-4147-A177-3AD203B41FA5}">
                      <a16:colId xmlns:a16="http://schemas.microsoft.com/office/drawing/2014/main" val="3223930944"/>
                    </a:ext>
                  </a:extLst>
                </a:gridCol>
                <a:gridCol w="5132723">
                  <a:extLst>
                    <a:ext uri="{9D8B030D-6E8A-4147-A177-3AD203B41FA5}">
                      <a16:colId xmlns:a16="http://schemas.microsoft.com/office/drawing/2014/main" val="4087487451"/>
                    </a:ext>
                  </a:extLst>
                </a:gridCol>
                <a:gridCol w="1192491">
                  <a:extLst>
                    <a:ext uri="{9D8B030D-6E8A-4147-A177-3AD203B41FA5}">
                      <a16:colId xmlns:a16="http://schemas.microsoft.com/office/drawing/2014/main" val="300785591"/>
                    </a:ext>
                  </a:extLst>
                </a:gridCol>
              </a:tblGrid>
              <a:tr h="926327">
                <a:tc>
                  <a:txBody>
                    <a:bodyPr/>
                    <a:lstStyle/>
                    <a:p>
                      <a:pPr algn="just">
                        <a:lnSpc>
                          <a:spcPct val="150000"/>
                        </a:lnSpc>
                        <a:spcAft>
                          <a:spcPts val="0"/>
                        </a:spcAft>
                      </a:pPr>
                      <a:r>
                        <a:rPr lang="en-US" sz="1800" dirty="0">
                          <a:effectLst/>
                        </a:rPr>
                        <a:t>Rank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Challenges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Mean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52801164"/>
                  </a:ext>
                </a:extLst>
              </a:tr>
              <a:tr h="437028">
                <a:tc>
                  <a:txBody>
                    <a:bodyPr/>
                    <a:lstStyle/>
                    <a:p>
                      <a:pPr algn="ctr">
                        <a:lnSpc>
                          <a:spcPct val="150000"/>
                        </a:lnSpc>
                        <a:spcAft>
                          <a:spcPts val="0"/>
                        </a:spcAft>
                      </a:pPr>
                      <a:r>
                        <a:rPr lang="en-US" sz="1800">
                          <a:effectLst/>
                        </a:rPr>
                        <a:t>1</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Unfamiliarity with green technologies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a:effectLst/>
                        </a:rPr>
                        <a:t>4.025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0346805"/>
                  </a:ext>
                </a:extLst>
              </a:tr>
              <a:tr h="926327">
                <a:tc>
                  <a:txBody>
                    <a:bodyPr/>
                    <a:lstStyle/>
                    <a:p>
                      <a:pPr algn="ctr">
                        <a:lnSpc>
                          <a:spcPct val="150000"/>
                        </a:lnSpc>
                        <a:spcAft>
                          <a:spcPts val="0"/>
                        </a:spcAft>
                      </a:pPr>
                      <a:r>
                        <a:rPr lang="en-US" sz="1800">
                          <a:effectLst/>
                        </a:rPr>
                        <a:t>2</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higher costs for green construction practices and materials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a:effectLst/>
                        </a:rPr>
                        <a:t>3.63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304239129"/>
                  </a:ext>
                </a:extLst>
              </a:tr>
              <a:tr h="926327">
                <a:tc>
                  <a:txBody>
                    <a:bodyPr/>
                    <a:lstStyle/>
                    <a:p>
                      <a:pPr algn="ctr">
                        <a:lnSpc>
                          <a:spcPct val="150000"/>
                        </a:lnSpc>
                        <a:spcAft>
                          <a:spcPts val="0"/>
                        </a:spcAft>
                      </a:pPr>
                      <a:r>
                        <a:rPr lang="en-US" sz="1800">
                          <a:effectLst/>
                        </a:rPr>
                        <a:t>3</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risk due to different contract forms of project delivery</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a:effectLst/>
                        </a:rPr>
                        <a:t>3.605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802798417"/>
                  </a:ext>
                </a:extLst>
              </a:tr>
              <a:tr h="926327">
                <a:tc>
                  <a:txBody>
                    <a:bodyPr/>
                    <a:lstStyle/>
                    <a:p>
                      <a:pPr algn="ctr">
                        <a:lnSpc>
                          <a:spcPct val="150000"/>
                        </a:lnSpc>
                        <a:spcAft>
                          <a:spcPts val="0"/>
                        </a:spcAft>
                      </a:pPr>
                      <a:r>
                        <a:rPr lang="en-US" sz="1800">
                          <a:effectLst/>
                        </a:rPr>
                        <a:t>4</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more time required to implement green construction practices on site</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3.59</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261671492"/>
                  </a:ext>
                </a:extLst>
              </a:tr>
              <a:tr h="926327">
                <a:tc>
                  <a:txBody>
                    <a:bodyPr/>
                    <a:lstStyle/>
                    <a:p>
                      <a:pPr algn="ctr">
                        <a:lnSpc>
                          <a:spcPct val="150000"/>
                        </a:lnSpc>
                        <a:spcAft>
                          <a:spcPts val="0"/>
                        </a:spcAft>
                      </a:pPr>
                      <a:r>
                        <a:rPr lang="en-US" sz="1800">
                          <a:effectLst/>
                        </a:rPr>
                        <a:t>5</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technical difficulty during the construction process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3.515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79950365"/>
                  </a:ext>
                </a:extLst>
              </a:tr>
              <a:tr h="926327">
                <a:tc>
                  <a:txBody>
                    <a:bodyPr/>
                    <a:lstStyle/>
                    <a:p>
                      <a:pPr algn="ctr">
                        <a:lnSpc>
                          <a:spcPct val="150000"/>
                        </a:lnSpc>
                        <a:spcAft>
                          <a:spcPts val="0"/>
                        </a:spcAft>
                      </a:pPr>
                      <a:r>
                        <a:rPr lang="en-US" sz="1800">
                          <a:effectLst/>
                        </a:rPr>
                        <a:t>6</a:t>
                      </a:r>
                      <a:endParaRPr lang="en-US" sz="18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just">
                        <a:lnSpc>
                          <a:spcPct val="150000"/>
                        </a:lnSpc>
                        <a:spcAft>
                          <a:spcPts val="0"/>
                        </a:spcAft>
                      </a:pPr>
                      <a:r>
                        <a:rPr lang="en-US" sz="1800" dirty="0">
                          <a:effectLst/>
                        </a:rPr>
                        <a:t>lengthy approval process for new green technologies and recycled materials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3.255</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55292633"/>
                  </a:ext>
                </a:extLst>
              </a:tr>
            </a:tbl>
          </a:graphicData>
        </a:graphic>
      </p:graphicFrame>
      <p:graphicFrame>
        <p:nvGraphicFramePr>
          <p:cNvPr id="34" name="Table 33"/>
          <p:cNvGraphicFramePr>
            <a:graphicFrameLocks noGrp="1"/>
          </p:cNvGraphicFramePr>
          <p:nvPr>
            <p:extLst>
              <p:ext uri="{D42A27DB-BD31-4B8C-83A1-F6EECF244321}">
                <p14:modId xmlns:p14="http://schemas.microsoft.com/office/powerpoint/2010/main" val="3199101981"/>
              </p:ext>
            </p:extLst>
          </p:nvPr>
        </p:nvGraphicFramePr>
        <p:xfrm>
          <a:off x="18440398" y="30155628"/>
          <a:ext cx="7162801" cy="6062749"/>
        </p:xfrm>
        <a:graphic>
          <a:graphicData uri="http://schemas.openxmlformats.org/drawingml/2006/table">
            <a:tbl>
              <a:tblPr firstRow="1" firstCol="1" bandRow="1">
                <a:tableStyleId>{D27102A9-8310-4765-A935-A1911B00CA55}</a:tableStyleId>
              </a:tblPr>
              <a:tblGrid>
                <a:gridCol w="792016">
                  <a:extLst>
                    <a:ext uri="{9D8B030D-6E8A-4147-A177-3AD203B41FA5}">
                      <a16:colId xmlns:a16="http://schemas.microsoft.com/office/drawing/2014/main" val="2158800661"/>
                    </a:ext>
                  </a:extLst>
                </a:gridCol>
                <a:gridCol w="4007989">
                  <a:extLst>
                    <a:ext uri="{9D8B030D-6E8A-4147-A177-3AD203B41FA5}">
                      <a16:colId xmlns:a16="http://schemas.microsoft.com/office/drawing/2014/main" val="2588104108"/>
                    </a:ext>
                  </a:extLst>
                </a:gridCol>
                <a:gridCol w="2362796">
                  <a:extLst>
                    <a:ext uri="{9D8B030D-6E8A-4147-A177-3AD203B41FA5}">
                      <a16:colId xmlns:a16="http://schemas.microsoft.com/office/drawing/2014/main" val="3384361596"/>
                    </a:ext>
                  </a:extLst>
                </a:gridCol>
              </a:tblGrid>
              <a:tr h="551159">
                <a:tc>
                  <a:txBody>
                    <a:bodyPr/>
                    <a:lstStyle/>
                    <a:p>
                      <a:pPr algn="ctr">
                        <a:lnSpc>
                          <a:spcPct val="150000"/>
                        </a:lnSpc>
                        <a:spcAft>
                          <a:spcPts val="0"/>
                        </a:spcAft>
                      </a:pPr>
                      <a:r>
                        <a:rPr lang="en-US" sz="1800" dirty="0">
                          <a:effectLst/>
                        </a:rPr>
                        <a:t>Rank</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Knowledge Area</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800" dirty="0">
                          <a:effectLst/>
                        </a:rPr>
                        <a:t>Mean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81871833"/>
                  </a:ext>
                </a:extLst>
              </a:tr>
              <a:tr h="551159">
                <a:tc>
                  <a:txBody>
                    <a:bodyPr/>
                    <a:lstStyle/>
                    <a:p>
                      <a:pPr algn="ctr">
                        <a:lnSpc>
                          <a:spcPct val="150000"/>
                        </a:lnSpc>
                        <a:spcAft>
                          <a:spcPts val="0"/>
                        </a:spcAft>
                      </a:pPr>
                      <a:r>
                        <a:rPr lang="en-US" sz="1600">
                          <a:effectLst/>
                        </a:rPr>
                        <a:t>1</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dirty="0">
                          <a:effectLst/>
                        </a:rPr>
                        <a:t>Project Quality Management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4.033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174577604"/>
                  </a:ext>
                </a:extLst>
              </a:tr>
              <a:tr h="551159">
                <a:tc>
                  <a:txBody>
                    <a:bodyPr/>
                    <a:lstStyle/>
                    <a:p>
                      <a:pPr algn="ctr">
                        <a:lnSpc>
                          <a:spcPct val="150000"/>
                        </a:lnSpc>
                        <a:spcAft>
                          <a:spcPts val="0"/>
                        </a:spcAft>
                      </a:pPr>
                      <a:r>
                        <a:rPr lang="en-US" sz="1600">
                          <a:effectLst/>
                        </a:rPr>
                        <a:t>2</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Time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3.863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8001007"/>
                  </a:ext>
                </a:extLst>
              </a:tr>
              <a:tr h="551159">
                <a:tc>
                  <a:txBody>
                    <a:bodyPr/>
                    <a:lstStyle/>
                    <a:p>
                      <a:pPr algn="ctr">
                        <a:lnSpc>
                          <a:spcPct val="150000"/>
                        </a:lnSpc>
                        <a:spcAft>
                          <a:spcPts val="0"/>
                        </a:spcAft>
                      </a:pPr>
                      <a:r>
                        <a:rPr lang="en-US" sz="1600">
                          <a:effectLst/>
                        </a:rPr>
                        <a:t>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Communications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3.853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90287072"/>
                  </a:ext>
                </a:extLst>
              </a:tr>
              <a:tr h="551159">
                <a:tc>
                  <a:txBody>
                    <a:bodyPr/>
                    <a:lstStyle/>
                    <a:p>
                      <a:pPr algn="ctr">
                        <a:lnSpc>
                          <a:spcPct val="150000"/>
                        </a:lnSpc>
                        <a:spcAft>
                          <a:spcPts val="0"/>
                        </a:spcAft>
                      </a:pPr>
                      <a:r>
                        <a:rPr lang="en-US" sz="1600">
                          <a:effectLst/>
                        </a:rPr>
                        <a:t>4</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dirty="0">
                          <a:effectLst/>
                        </a:rPr>
                        <a:t>Project Human Resource Management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3.643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526102453"/>
                  </a:ext>
                </a:extLst>
              </a:tr>
              <a:tr h="551159">
                <a:tc>
                  <a:txBody>
                    <a:bodyPr/>
                    <a:lstStyle/>
                    <a:p>
                      <a:pPr algn="ctr">
                        <a:lnSpc>
                          <a:spcPct val="150000"/>
                        </a:lnSpc>
                        <a:spcAft>
                          <a:spcPts val="0"/>
                        </a:spcAft>
                      </a:pPr>
                      <a:r>
                        <a:rPr lang="en-US" sz="1600">
                          <a:effectLst/>
                        </a:rPr>
                        <a:t>5</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dirty="0">
                          <a:effectLst/>
                        </a:rPr>
                        <a:t>Project Cost Management</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3.620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50150843"/>
                  </a:ext>
                </a:extLst>
              </a:tr>
              <a:tr h="551159">
                <a:tc>
                  <a:txBody>
                    <a:bodyPr/>
                    <a:lstStyle/>
                    <a:p>
                      <a:pPr algn="ctr">
                        <a:lnSpc>
                          <a:spcPct val="150000"/>
                        </a:lnSpc>
                        <a:spcAft>
                          <a:spcPts val="0"/>
                        </a:spcAft>
                      </a:pPr>
                      <a:r>
                        <a:rPr lang="en-US" sz="1600">
                          <a:effectLst/>
                        </a:rPr>
                        <a:t>6</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Stakeholder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3.530</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901208875"/>
                  </a:ext>
                </a:extLst>
              </a:tr>
              <a:tr h="551159">
                <a:tc>
                  <a:txBody>
                    <a:bodyPr/>
                    <a:lstStyle/>
                    <a:p>
                      <a:pPr algn="ctr">
                        <a:lnSpc>
                          <a:spcPct val="150000"/>
                        </a:lnSpc>
                        <a:spcAft>
                          <a:spcPts val="0"/>
                        </a:spcAft>
                      </a:pPr>
                      <a:r>
                        <a:rPr lang="en-US" sz="1600">
                          <a:effectLst/>
                        </a:rPr>
                        <a:t>7</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Risk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3.443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992799925"/>
                  </a:ext>
                </a:extLst>
              </a:tr>
              <a:tr h="551159">
                <a:tc>
                  <a:txBody>
                    <a:bodyPr/>
                    <a:lstStyle/>
                    <a:p>
                      <a:pPr algn="ctr">
                        <a:lnSpc>
                          <a:spcPct val="150000"/>
                        </a:lnSpc>
                        <a:spcAft>
                          <a:spcPts val="0"/>
                        </a:spcAft>
                      </a:pPr>
                      <a:r>
                        <a:rPr lang="en-US" sz="1600">
                          <a:effectLst/>
                        </a:rPr>
                        <a:t>8</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Procurement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3.343</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9051393"/>
                  </a:ext>
                </a:extLst>
              </a:tr>
              <a:tr h="551159">
                <a:tc>
                  <a:txBody>
                    <a:bodyPr/>
                    <a:lstStyle/>
                    <a:p>
                      <a:pPr algn="ctr">
                        <a:lnSpc>
                          <a:spcPct val="150000"/>
                        </a:lnSpc>
                        <a:spcAft>
                          <a:spcPts val="0"/>
                        </a:spcAft>
                      </a:pPr>
                      <a:r>
                        <a:rPr lang="en-US" sz="1600">
                          <a:effectLst/>
                        </a:rPr>
                        <a:t>9</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Integration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dirty="0">
                          <a:effectLst/>
                        </a:rPr>
                        <a:t>3.427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906827287"/>
                  </a:ext>
                </a:extLst>
              </a:tr>
              <a:tr h="551159">
                <a:tc>
                  <a:txBody>
                    <a:bodyPr/>
                    <a:lstStyle/>
                    <a:p>
                      <a:pPr algn="ctr">
                        <a:lnSpc>
                          <a:spcPct val="150000"/>
                        </a:lnSpc>
                        <a:spcAft>
                          <a:spcPts val="0"/>
                        </a:spcAft>
                      </a:pPr>
                      <a:r>
                        <a:rPr lang="en-US" sz="1600" dirty="0">
                          <a:effectLst/>
                        </a:rPr>
                        <a:t>10</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a:effectLst/>
                        </a:rPr>
                        <a:t>Project Scope Management</a:t>
                      </a:r>
                      <a:endParaRPr lang="en-US" sz="16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1600" dirty="0">
                          <a:effectLst/>
                        </a:rPr>
                        <a:t>3.117</a:t>
                      </a:r>
                      <a:endParaRPr lang="en-US" sz="16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510384896"/>
                  </a:ext>
                </a:extLst>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96743101"/>
              </p:ext>
            </p:extLst>
          </p:nvPr>
        </p:nvGraphicFramePr>
        <p:xfrm>
          <a:off x="26018359" y="30269828"/>
          <a:ext cx="6383617" cy="5654812"/>
        </p:xfrm>
        <a:graphic>
          <a:graphicData uri="http://schemas.openxmlformats.org/drawingml/2006/table">
            <a:tbl>
              <a:tblPr firstRow="1" firstCol="1" bandRow="1">
                <a:tableStyleId>{D27102A9-8310-4765-A935-A1911B00CA55}</a:tableStyleId>
              </a:tblPr>
              <a:tblGrid>
                <a:gridCol w="880241">
                  <a:extLst>
                    <a:ext uri="{9D8B030D-6E8A-4147-A177-3AD203B41FA5}">
                      <a16:colId xmlns:a16="http://schemas.microsoft.com/office/drawing/2014/main" val="3074841907"/>
                    </a:ext>
                  </a:extLst>
                </a:gridCol>
                <a:gridCol w="3226462">
                  <a:extLst>
                    <a:ext uri="{9D8B030D-6E8A-4147-A177-3AD203B41FA5}">
                      <a16:colId xmlns:a16="http://schemas.microsoft.com/office/drawing/2014/main" val="2667320653"/>
                    </a:ext>
                  </a:extLst>
                </a:gridCol>
                <a:gridCol w="2276914">
                  <a:extLst>
                    <a:ext uri="{9D8B030D-6E8A-4147-A177-3AD203B41FA5}">
                      <a16:colId xmlns:a16="http://schemas.microsoft.com/office/drawing/2014/main" val="998997422"/>
                    </a:ext>
                  </a:extLst>
                </a:gridCol>
              </a:tblGrid>
              <a:tr h="895972">
                <a:tc>
                  <a:txBody>
                    <a:bodyPr/>
                    <a:lstStyle/>
                    <a:p>
                      <a:pPr algn="ctr">
                        <a:lnSpc>
                          <a:spcPct val="150000"/>
                        </a:lnSpc>
                        <a:spcAft>
                          <a:spcPts val="0"/>
                        </a:spcAft>
                      </a:pPr>
                      <a:r>
                        <a:rPr lang="en-US" sz="2000" dirty="0">
                          <a:effectLst/>
                        </a:rPr>
                        <a:t>Rank</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dirty="0">
                          <a:effectLst/>
                        </a:rPr>
                        <a:t>Skills</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a:effectLst/>
                        </a:rPr>
                        <a:t>Mean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45726794"/>
                  </a:ext>
                </a:extLst>
              </a:tr>
              <a:tr h="1189710">
                <a:tc>
                  <a:txBody>
                    <a:bodyPr/>
                    <a:lstStyle/>
                    <a:p>
                      <a:pPr algn="ctr">
                        <a:lnSpc>
                          <a:spcPct val="150000"/>
                        </a:lnSpc>
                        <a:spcAft>
                          <a:spcPts val="0"/>
                        </a:spcAft>
                      </a:pPr>
                      <a:r>
                        <a:rPr lang="en-US" sz="2000">
                          <a:effectLst/>
                        </a:rPr>
                        <a:t>1</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000">
                          <a:effectLst/>
                        </a:rPr>
                        <a:t>Leadership</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a:effectLst/>
                        </a:rPr>
                        <a:t>4.43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29934741"/>
                  </a:ext>
                </a:extLst>
              </a:tr>
              <a:tr h="1189710">
                <a:tc>
                  <a:txBody>
                    <a:bodyPr/>
                    <a:lstStyle/>
                    <a:p>
                      <a:pPr algn="ctr">
                        <a:lnSpc>
                          <a:spcPct val="150000"/>
                        </a:lnSpc>
                        <a:spcAft>
                          <a:spcPts val="0"/>
                        </a:spcAft>
                      </a:pPr>
                      <a:r>
                        <a:rPr lang="en-US" sz="2000">
                          <a:effectLst/>
                        </a:rPr>
                        <a:t>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000">
                          <a:effectLst/>
                        </a:rPr>
                        <a:t>Technical Skill</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a:effectLst/>
                        </a:rPr>
                        <a:t>4.42</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277383597"/>
                  </a:ext>
                </a:extLst>
              </a:tr>
              <a:tr h="1189710">
                <a:tc>
                  <a:txBody>
                    <a:bodyPr/>
                    <a:lstStyle/>
                    <a:p>
                      <a:pPr algn="ctr">
                        <a:lnSpc>
                          <a:spcPct val="150000"/>
                        </a:lnSpc>
                        <a:spcAft>
                          <a:spcPts val="0"/>
                        </a:spcAft>
                      </a:pPr>
                      <a:r>
                        <a:rPr lang="en-US" sz="2000">
                          <a:effectLst/>
                        </a:rPr>
                        <a:t>3</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000">
                          <a:effectLst/>
                        </a:rPr>
                        <a:t>Delegation</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a:effectLst/>
                        </a:rPr>
                        <a:t>4.14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306498842"/>
                  </a:ext>
                </a:extLst>
              </a:tr>
              <a:tr h="1189710">
                <a:tc>
                  <a:txBody>
                    <a:bodyPr/>
                    <a:lstStyle/>
                    <a:p>
                      <a:pPr algn="ctr">
                        <a:lnSpc>
                          <a:spcPct val="150000"/>
                        </a:lnSpc>
                        <a:spcAft>
                          <a:spcPts val="0"/>
                        </a:spcAft>
                      </a:pPr>
                      <a:r>
                        <a:rPr lang="en-US" sz="2000">
                          <a:effectLst/>
                        </a:rPr>
                        <a:t>4</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nSpc>
                          <a:spcPct val="150000"/>
                        </a:lnSpc>
                        <a:spcAft>
                          <a:spcPts val="0"/>
                        </a:spcAft>
                      </a:pPr>
                      <a:r>
                        <a:rPr lang="en-US" sz="2000">
                          <a:effectLst/>
                        </a:rPr>
                        <a:t>Decision making</a:t>
                      </a:r>
                      <a:endParaRPr lang="en-US" sz="2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50000"/>
                        </a:lnSpc>
                        <a:spcAft>
                          <a:spcPts val="0"/>
                        </a:spcAft>
                      </a:pPr>
                      <a:r>
                        <a:rPr lang="en-US" sz="2000" dirty="0">
                          <a:effectLst/>
                        </a:rPr>
                        <a:t>3.99</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694764499"/>
                  </a:ext>
                </a:extLst>
              </a:tr>
            </a:tbl>
          </a:graphicData>
        </a:graphic>
      </p:graphicFrame>
      <p:sp>
        <p:nvSpPr>
          <p:cNvPr id="36" name="Text Box 248"/>
          <p:cNvSpPr txBox="1">
            <a:spLocks noChangeArrowheads="1"/>
          </p:cNvSpPr>
          <p:nvPr/>
        </p:nvSpPr>
        <p:spPr bwMode="auto">
          <a:xfrm>
            <a:off x="738868" y="29998463"/>
            <a:ext cx="9753600" cy="4739969"/>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anose="020B0604020202020204" pitchFamily="34" charset="0"/>
              <a:buChar char="•"/>
            </a:pPr>
            <a:r>
              <a:rPr lang="en-US" sz="4000" b="1" dirty="0">
                <a:effectLst/>
              </a:rPr>
              <a:t>Research Method </a:t>
            </a:r>
            <a:r>
              <a:rPr lang="en-US" sz="4000" dirty="0">
                <a:effectLst/>
              </a:rPr>
              <a:t>: Quantitative method</a:t>
            </a:r>
          </a:p>
          <a:p>
            <a:pPr marL="685800" indent="-685800" eaLnBrk="1" hangingPunct="1">
              <a:lnSpc>
                <a:spcPct val="95000"/>
              </a:lnSpc>
              <a:buFont typeface="Arial" panose="020B0604020202020204" pitchFamily="34" charset="0"/>
              <a:buChar char="•"/>
            </a:pPr>
            <a:r>
              <a:rPr lang="en-US" sz="4000" b="1" dirty="0">
                <a:effectLst/>
              </a:rPr>
              <a:t>Research Instrument </a:t>
            </a:r>
            <a:r>
              <a:rPr lang="en-US" sz="4000" dirty="0">
                <a:effectLst/>
              </a:rPr>
              <a:t>:Survey Questionnaire</a:t>
            </a:r>
          </a:p>
          <a:p>
            <a:pPr marL="685800" indent="-685800" eaLnBrk="1" hangingPunct="1">
              <a:lnSpc>
                <a:spcPct val="95000"/>
              </a:lnSpc>
              <a:buFont typeface="Arial" panose="020B0604020202020204" pitchFamily="34" charset="0"/>
              <a:buChar char="•"/>
            </a:pPr>
            <a:r>
              <a:rPr lang="en-US" sz="4000" b="1" dirty="0">
                <a:effectLst/>
              </a:rPr>
              <a:t>Questionnaire Distribution</a:t>
            </a:r>
            <a:r>
              <a:rPr lang="en-US" sz="4000" dirty="0">
                <a:effectLst/>
              </a:rPr>
              <a:t>:  80 set, 61 successfully returned.</a:t>
            </a:r>
          </a:p>
          <a:p>
            <a:pPr marL="571500" indent="-571500" eaLnBrk="1" hangingPunct="1">
              <a:lnSpc>
                <a:spcPct val="95000"/>
              </a:lnSpc>
              <a:buFont typeface="Arial" panose="020B0604020202020204" pitchFamily="34" charset="0"/>
              <a:buChar char="•"/>
            </a:pPr>
            <a:r>
              <a:rPr lang="en-US" sz="4000" b="1" dirty="0">
                <a:effectLst/>
              </a:rPr>
              <a:t>Target respondent </a:t>
            </a:r>
            <a:r>
              <a:rPr lang="en-US" sz="4000" dirty="0">
                <a:effectLst/>
              </a:rPr>
              <a:t>: Construction firm in Kuantan who had G7</a:t>
            </a:r>
          </a:p>
          <a:p>
            <a:pPr marL="685800" indent="-685800" eaLnBrk="1" hangingPunct="1">
              <a:lnSpc>
                <a:spcPct val="95000"/>
              </a:lnSpc>
              <a:buFont typeface="Arial" panose="020B0604020202020204" pitchFamily="34" charset="0"/>
              <a:buChar char="•"/>
            </a:pPr>
            <a:r>
              <a:rPr lang="en-US" sz="4000" b="1" dirty="0">
                <a:effectLst/>
              </a:rPr>
              <a:t>Response rate</a:t>
            </a:r>
            <a:r>
              <a:rPr lang="en-US" sz="4000" dirty="0">
                <a:effectLst/>
              </a:rPr>
              <a:t>: 76.25% from sample  </a:t>
            </a:r>
            <a:endParaRPr lang="en-US" sz="4000" dirty="0">
              <a:solidFill>
                <a:srgbClr val="FF0000"/>
              </a:solidFill>
              <a:effectLst/>
            </a:endParaRPr>
          </a:p>
        </p:txBody>
      </p:sp>
      <p:sp>
        <p:nvSpPr>
          <p:cNvPr id="37" name="Text Box 249"/>
          <p:cNvSpPr txBox="1">
            <a:spLocks noChangeArrowheads="1"/>
          </p:cNvSpPr>
          <p:nvPr/>
        </p:nvSpPr>
        <p:spPr bwMode="auto">
          <a:xfrm>
            <a:off x="745845" y="29370885"/>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sp>
        <p:nvSpPr>
          <p:cNvPr id="38" name="Text Box 239"/>
          <p:cNvSpPr txBox="1">
            <a:spLocks noChangeArrowheads="1"/>
          </p:cNvSpPr>
          <p:nvPr/>
        </p:nvSpPr>
        <p:spPr bwMode="auto">
          <a:xfrm>
            <a:off x="10951941" y="38758165"/>
            <a:ext cx="21450035"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REFERENCES AND CITATION</a:t>
            </a:r>
          </a:p>
        </p:txBody>
      </p:sp>
      <p:sp>
        <p:nvSpPr>
          <p:cNvPr id="39" name="Text Box 251"/>
          <p:cNvSpPr txBox="1">
            <a:spLocks noChangeArrowheads="1"/>
          </p:cNvSpPr>
          <p:nvPr/>
        </p:nvSpPr>
        <p:spPr bwMode="auto">
          <a:xfrm>
            <a:off x="10967883" y="39404495"/>
            <a:ext cx="21434093" cy="4493748"/>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indent="-571500" algn="just">
              <a:buFont typeface="Arial" panose="020B0604020202020204" pitchFamily="34" charset="0"/>
              <a:buChar char="•"/>
            </a:pPr>
            <a:r>
              <a:rPr lang="en-US" dirty="0">
                <a:effectLst/>
              </a:rPr>
              <a:t>Hwang, B.-G., &amp; Ng, W. (2013). Are project manager ready for green construction? challenges, knowledge areas, and skills.</a:t>
            </a:r>
          </a:p>
          <a:p>
            <a:pPr marL="571500" indent="-571500" algn="just">
              <a:buFont typeface="Arial" panose="020B0604020202020204" pitchFamily="34" charset="0"/>
              <a:buChar char="•"/>
            </a:pPr>
            <a:r>
              <a:rPr lang="en-US" dirty="0">
                <a:effectLst/>
              </a:rPr>
              <a:t>Hwang, B.-G., &amp; Ng, W. J. (2012). Project management knowledge and skill for green construction : overcoming challenges. International Journal of Project Management</a:t>
            </a:r>
            <a:r>
              <a:rPr lang="en-US" sz="3600" dirty="0">
                <a:effectLst/>
              </a:rPr>
              <a:t>.</a:t>
            </a:r>
          </a:p>
          <a:p>
            <a:pPr marL="571500" indent="-571500" algn="just">
              <a:buFont typeface="Arial" panose="020B0604020202020204" pitchFamily="34" charset="0"/>
              <a:buChar char="•"/>
            </a:pPr>
            <a:r>
              <a:rPr lang="en-US" dirty="0">
                <a:effectLst/>
              </a:rPr>
              <a:t>Muir, B. (2005). </a:t>
            </a:r>
            <a:r>
              <a:rPr lang="en-US" i="1" dirty="0">
                <a:effectLst/>
              </a:rPr>
              <a:t>Challenges Facing Today’s Construction Manager.</a:t>
            </a:r>
            <a:r>
              <a:rPr lang="en-US" dirty="0">
                <a:effectLst/>
              </a:rPr>
              <a:t> University Of Delaware.</a:t>
            </a:r>
          </a:p>
          <a:p>
            <a:pPr marL="571500" indent="-571500" algn="just">
              <a:buFont typeface="Arial" panose="020B0604020202020204" pitchFamily="34" charset="0"/>
              <a:buChar char="•"/>
            </a:pPr>
            <a:r>
              <a:rPr lang="en-US" dirty="0">
                <a:effectLst/>
              </a:rPr>
              <a:t>Mohamad </a:t>
            </a:r>
            <a:r>
              <a:rPr lang="en-US" dirty="0" err="1">
                <a:effectLst/>
              </a:rPr>
              <a:t>Bohari</a:t>
            </a:r>
            <a:r>
              <a:rPr lang="en-US" dirty="0">
                <a:effectLst/>
              </a:rPr>
              <a:t>, A., </a:t>
            </a:r>
            <a:r>
              <a:rPr lang="en-US" dirty="0" err="1">
                <a:effectLst/>
              </a:rPr>
              <a:t>Skitmore</a:t>
            </a:r>
            <a:r>
              <a:rPr lang="en-US" dirty="0">
                <a:effectLst/>
              </a:rPr>
              <a:t>, M., Xia, B., </a:t>
            </a:r>
            <a:r>
              <a:rPr lang="en-US" dirty="0" err="1">
                <a:effectLst/>
              </a:rPr>
              <a:t>Teo</a:t>
            </a:r>
            <a:r>
              <a:rPr lang="en-US" dirty="0">
                <a:effectLst/>
              </a:rPr>
              <a:t>, M., Zhang, X., &amp; </a:t>
            </a:r>
            <a:r>
              <a:rPr lang="en-US" dirty="0" err="1">
                <a:effectLst/>
              </a:rPr>
              <a:t>Adham</a:t>
            </a:r>
            <a:r>
              <a:rPr lang="en-US" dirty="0">
                <a:effectLst/>
              </a:rPr>
              <a:t>, K. (2014). The path towards greening the Malaysian construction industry.</a:t>
            </a:r>
          </a:p>
          <a:p>
            <a:pPr marL="571500" indent="-571500" algn="just">
              <a:buFont typeface="Arial" panose="020B0604020202020204" pitchFamily="34" charset="0"/>
              <a:buChar char="•"/>
            </a:pPr>
            <a:r>
              <a:rPr lang="en-US" dirty="0" err="1">
                <a:effectLst/>
              </a:rPr>
              <a:t>Arif</a:t>
            </a:r>
            <a:r>
              <a:rPr lang="en-US" dirty="0">
                <a:effectLst/>
              </a:rPr>
              <a:t>, M., </a:t>
            </a:r>
            <a:r>
              <a:rPr lang="en-US" dirty="0" err="1">
                <a:effectLst/>
              </a:rPr>
              <a:t>Egbu</a:t>
            </a:r>
            <a:r>
              <a:rPr lang="en-US" dirty="0">
                <a:effectLst/>
              </a:rPr>
              <a:t> , C., Haleem , A., </a:t>
            </a:r>
            <a:r>
              <a:rPr lang="en-US" dirty="0" err="1">
                <a:effectLst/>
              </a:rPr>
              <a:t>Kulonda</a:t>
            </a:r>
            <a:r>
              <a:rPr lang="en-US" dirty="0">
                <a:effectLst/>
              </a:rPr>
              <a:t>, D., &amp; </a:t>
            </a:r>
            <a:r>
              <a:rPr lang="en-US" dirty="0" err="1">
                <a:effectLst/>
              </a:rPr>
              <a:t>Khalfan</a:t>
            </a:r>
            <a:r>
              <a:rPr lang="en-US" dirty="0">
                <a:effectLst/>
              </a:rPr>
              <a:t> , M. (2008, August 30). State of green construction in India: drivers and challenges. </a:t>
            </a:r>
            <a:r>
              <a:rPr lang="en-US" i="1" dirty="0">
                <a:effectLst/>
              </a:rPr>
              <a:t>Journal of Engineering, Design and Technology</a:t>
            </a:r>
            <a:r>
              <a:rPr lang="en-US" dirty="0">
                <a:effectLst/>
              </a:rPr>
              <a:t>.</a:t>
            </a:r>
          </a:p>
          <a:p>
            <a:pPr marL="571500" indent="-571500" algn="just">
              <a:buFont typeface="Wingdings" panose="05000000000000000000" pitchFamily="2" charset="2"/>
              <a:buChar char="§"/>
            </a:pPr>
            <a:r>
              <a:rPr lang="en-US" dirty="0" err="1">
                <a:effectLst/>
              </a:rPr>
              <a:t>Kubba</a:t>
            </a:r>
            <a:r>
              <a:rPr lang="en-US" dirty="0">
                <a:effectLst/>
              </a:rPr>
              <a:t> (2010) in Hwang and Ng (2012), green buildings are designed for optimum energy efficiency and constructed with a preference for natural, reclaimed, and recycled materials</a:t>
            </a:r>
          </a:p>
          <a:p>
            <a:pPr marL="571500" indent="-571500" algn="just">
              <a:buFont typeface="Wingdings" panose="05000000000000000000" pitchFamily="2" charset="2"/>
              <a:buChar char="§"/>
            </a:pPr>
            <a:r>
              <a:rPr lang="en-US" dirty="0">
                <a:effectLst/>
              </a:rPr>
              <a:t>In Hwang and Ng (2012) reported in Crawford (2000), input competencies refer to the knowledge and skills that a person brings to the job</a:t>
            </a:r>
          </a:p>
          <a:p>
            <a:pPr marL="571500" indent="-571500" algn="just">
              <a:buFont typeface="Wingdings" panose="05000000000000000000" pitchFamily="2" charset="2"/>
              <a:buChar char="§"/>
            </a:pPr>
            <a:endParaRPr lang="en-US" sz="3600" dirty="0">
              <a:effectLst/>
            </a:endParaRPr>
          </a:p>
        </p:txBody>
      </p:sp>
      <p:sp>
        <p:nvSpPr>
          <p:cNvPr id="6" name="Rectangle 5"/>
          <p:cNvSpPr/>
          <p:nvPr/>
        </p:nvSpPr>
        <p:spPr bwMode="auto">
          <a:xfrm>
            <a:off x="745845" y="42328857"/>
            <a:ext cx="9703080" cy="1331510"/>
          </a:xfrm>
          <a:prstGeom prst="rect">
            <a:avLst/>
          </a:prstGeom>
          <a:ln>
            <a:solidFill>
              <a:schemeClr val="tx1"/>
            </a:solidFill>
            <a:headEnd type="none" w="med" len="med"/>
            <a:tailEnd type="none" w="med" len="med"/>
          </a:ln>
          <a:extLst/>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outerShdw blurRad="38100" dist="38100" dir="2700000" algn="tl">
                    <a:srgbClr val="000000">
                      <a:alpha val="43137"/>
                    </a:srgbClr>
                  </a:outerShdw>
                </a:effectLst>
                <a:latin typeface="Times New Roman" pitchFamily="18" charset="0"/>
              </a:rPr>
              <a:t>Keyword: Green Construction Project, Challenges, Knowledge Area, Skills,</a:t>
            </a:r>
            <a:r>
              <a:rPr kumimoji="0" lang="en-US" sz="2400" b="0" i="0" u="none" strike="noStrike" cap="none" normalizeH="0" dirty="0">
                <a:ln>
                  <a:noFill/>
                </a:ln>
                <a:solidFill>
                  <a:schemeClr val="tx1"/>
                </a:solidFill>
                <a:effectLst>
                  <a:outerShdw blurRad="38100" dist="38100" dir="2700000" algn="tl">
                    <a:srgbClr val="000000">
                      <a:alpha val="43137"/>
                    </a:srgbClr>
                  </a:outerShdw>
                </a:effectLst>
                <a:latin typeface="Times New Roman" pitchFamily="18" charset="0"/>
              </a:rPr>
              <a:t> Project Manager, PMBOK...</a:t>
            </a:r>
            <a:endParaRPr kumimoji="0" lang="en-US" sz="2400" b="0" i="0" u="none" strike="noStrike" cap="none" normalizeH="0" baseline="0" dirty="0">
              <a:ln>
                <a:noFill/>
              </a:ln>
              <a:solidFill>
                <a:schemeClr val="tx1"/>
              </a:solidFill>
              <a:effectLst>
                <a:outerShdw blurRad="38100" dist="38100" dir="2700000" algn="tl">
                  <a:srgbClr val="000000">
                    <a:alpha val="43137"/>
                  </a:srgbClr>
                </a:outerShdw>
              </a:effectLst>
              <a:latin typeface="Times New Roman" pitchFamily="18" charset="0"/>
            </a:endParaRPr>
          </a:p>
        </p:txBody>
      </p:sp>
      <p:pic>
        <p:nvPicPr>
          <p:cNvPr id="9" name="Picture 8"/>
          <p:cNvPicPr>
            <a:picLocks noChangeAspect="1"/>
          </p:cNvPicPr>
          <p:nvPr/>
        </p:nvPicPr>
        <p:blipFill>
          <a:blip r:embed="rId4"/>
          <a:stretch>
            <a:fillRect/>
          </a:stretch>
        </p:blipFill>
        <p:spPr>
          <a:xfrm>
            <a:off x="29237069" y="1529179"/>
            <a:ext cx="2829719" cy="3066314"/>
          </a:xfrm>
          <a:prstGeom prst="rect">
            <a:avLst/>
          </a:prstGeom>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1947</TotalTime>
  <Words>1118</Words>
  <Application>Microsoft Office PowerPoint</Application>
  <PresentationFormat>Custom</PresentationFormat>
  <Paragraphs>202</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Comic Sans MS</vt:lpstr>
      <vt:lpstr>Times New Roman</vt:lpstr>
      <vt:lpstr>Wingdings</vt:lpstr>
      <vt:lpstr>Default Design</vt:lpstr>
      <vt:lpstr>PowerPoint Presentation</vt:lpstr>
    </vt:vector>
  </TitlesOfParts>
  <Company>P&amp;D Graphics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am</cp:lastModifiedBy>
  <cp:revision>88</cp:revision>
  <cp:lastPrinted>2000-08-03T00:31:24Z</cp:lastPrinted>
  <dcterms:created xsi:type="dcterms:W3CDTF">2000-02-09T15:01:13Z</dcterms:created>
  <dcterms:modified xsi:type="dcterms:W3CDTF">2016-11-24T14:39:39Z</dcterms:modified>
</cp:coreProperties>
</file>