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944">
          <p15:clr>
            <a:srgbClr val="A4A3A4"/>
          </p15:clr>
        </p15:guide>
        <p15:guide id="2" pos="10368">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6600"/>
    <a:srgbClr val="FF9966"/>
    <a:srgbClr val="FFCC99"/>
    <a:srgbClr val="F9C091"/>
    <a:srgbClr val="FF0000"/>
    <a:srgbClr val="F67EB1"/>
    <a:srgbClr val="FF7C80"/>
    <a:srgbClr val="FF5050"/>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3" d="100"/>
          <a:sy n="23" d="100"/>
        </p:scale>
        <p:origin x="756" y="-528"/>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184428482435673E-2"/>
          <c:y val="2.3275009268296374E-2"/>
          <c:w val="0.91724040041954269"/>
          <c:h val="0.91837680446194225"/>
        </c:manualLayout>
      </c:layout>
      <c:barChart>
        <c:barDir val="col"/>
        <c:grouping val="clustered"/>
        <c:varyColors val="0"/>
        <c:ser>
          <c:idx val="0"/>
          <c:order val="0"/>
          <c:tx>
            <c:strRef>
              <c:f>Sheet1!$B$1</c:f>
              <c:strCache>
                <c:ptCount val="1"/>
                <c:pt idx="0">
                  <c:v>Non-Monetary Rewards Gives</c:v>
                </c:pt>
              </c:strCache>
            </c:strRef>
          </c:tx>
          <c:spPr>
            <a:solidFill>
              <a:srgbClr val="002060"/>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8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Sheet1!$A$2:$A$6</c:f>
              <c:strCache>
                <c:ptCount val="5"/>
                <c:pt idx="0">
                  <c:v>training and professional development</c:v>
                </c:pt>
                <c:pt idx="1">
                  <c:v>staff recognition program</c:v>
                </c:pt>
                <c:pt idx="2">
                  <c:v>health savings</c:v>
                </c:pt>
                <c:pt idx="3">
                  <c:v>flexible hours</c:v>
                </c:pt>
                <c:pt idx="4">
                  <c:v>contribution program</c:v>
                </c:pt>
              </c:strCache>
            </c:strRef>
          </c:cat>
          <c:val>
            <c:numRef>
              <c:f>Sheet1!$B$2:$B$6</c:f>
              <c:numCache>
                <c:formatCode>General</c:formatCode>
                <c:ptCount val="5"/>
                <c:pt idx="0">
                  <c:v>15.1</c:v>
                </c:pt>
                <c:pt idx="1">
                  <c:v>17</c:v>
                </c:pt>
                <c:pt idx="2">
                  <c:v>26.4</c:v>
                </c:pt>
                <c:pt idx="3">
                  <c:v>35.799999999999997</c:v>
                </c:pt>
                <c:pt idx="4">
                  <c:v>5.7</c:v>
                </c:pt>
              </c:numCache>
            </c:numRef>
          </c:val>
        </c:ser>
        <c:ser>
          <c:idx val="1"/>
          <c:order val="1"/>
          <c:tx>
            <c:strRef>
              <c:f>Sheet1!$C$1</c:f>
              <c:strCache>
                <c:ptCount val="1"/>
                <c:pt idx="0">
                  <c:v>Non-Monetary Rewards Wants</c:v>
                </c:pt>
              </c:strCache>
            </c:strRef>
          </c:tx>
          <c:spPr>
            <a:solidFill>
              <a:srgbClr val="6600FF"/>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2000"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Sheet1!$A$2:$A$6</c:f>
              <c:strCache>
                <c:ptCount val="5"/>
                <c:pt idx="0">
                  <c:v>training and professional development</c:v>
                </c:pt>
                <c:pt idx="1">
                  <c:v>staff recognition program</c:v>
                </c:pt>
                <c:pt idx="2">
                  <c:v>health savings</c:v>
                </c:pt>
                <c:pt idx="3">
                  <c:v>flexible hours</c:v>
                </c:pt>
                <c:pt idx="4">
                  <c:v>contribution program</c:v>
                </c:pt>
              </c:strCache>
            </c:strRef>
          </c:cat>
          <c:val>
            <c:numRef>
              <c:f>Sheet1!$C$2:$C$6</c:f>
              <c:numCache>
                <c:formatCode>General</c:formatCode>
                <c:ptCount val="5"/>
                <c:pt idx="0">
                  <c:v>9.4</c:v>
                </c:pt>
                <c:pt idx="1">
                  <c:v>18.899999999999999</c:v>
                </c:pt>
                <c:pt idx="2">
                  <c:v>15.1</c:v>
                </c:pt>
                <c:pt idx="3">
                  <c:v>39.6</c:v>
                </c:pt>
                <c:pt idx="4">
                  <c:v>17</c:v>
                </c:pt>
              </c:numCache>
            </c:numRef>
          </c:val>
        </c:ser>
        <c:dLbls>
          <c:dLblPos val="outEnd"/>
          <c:showLegendKey val="0"/>
          <c:showVal val="1"/>
          <c:showCatName val="0"/>
          <c:showSerName val="0"/>
          <c:showPercent val="0"/>
          <c:showBubbleSize val="0"/>
        </c:dLbls>
        <c:gapWidth val="444"/>
        <c:overlap val="-90"/>
        <c:axId val="-1397016560"/>
        <c:axId val="-1397028528"/>
      </c:barChart>
      <c:catAx>
        <c:axId val="-13970165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cap="all" spc="120" normalizeH="0" baseline="0">
                <a:solidFill>
                  <a:schemeClr val="tx1">
                    <a:lumMod val="65000"/>
                    <a:lumOff val="35000"/>
                  </a:schemeClr>
                </a:solidFill>
                <a:latin typeface="+mn-lt"/>
                <a:ea typeface="+mn-ea"/>
                <a:cs typeface="+mn-cs"/>
              </a:defRPr>
            </a:pPr>
            <a:endParaRPr lang="en-US"/>
          </a:p>
        </c:txPr>
        <c:crossAx val="-1397028528"/>
        <c:crosses val="autoZero"/>
        <c:auto val="1"/>
        <c:lblAlgn val="ctr"/>
        <c:lblOffset val="100"/>
        <c:noMultiLvlLbl val="0"/>
      </c:catAx>
      <c:valAx>
        <c:axId val="-1397028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397016560"/>
        <c:crosses val="autoZero"/>
        <c:crossBetween val="between"/>
      </c:valAx>
      <c:spPr>
        <a:noFill/>
        <a:ln>
          <a:noFill/>
        </a:ln>
        <a:effectLst/>
      </c:spPr>
    </c:plotArea>
    <c:legend>
      <c:legendPos val="t"/>
      <c:layout>
        <c:manualLayout>
          <c:xMode val="edge"/>
          <c:yMode val="edge"/>
          <c:x val="8.6515486827811808E-2"/>
          <c:y val="3.9433556638390869E-2"/>
          <c:w val="0.87002220810237108"/>
          <c:h val="4.8508064363589593E-2"/>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accent5">
        <a:lumMod val="40000"/>
        <a:lumOff val="60000"/>
      </a:schemeClr>
    </a:solidFill>
    <a:ln>
      <a:solidFill>
        <a:schemeClr val="tx1">
          <a:lumMod val="95000"/>
          <a:lumOff val="5000"/>
        </a:schemeClr>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en-US" sz="3200" dirty="0" smtClean="0"/>
              <a:t>Average</a:t>
            </a:r>
          </a:p>
        </c:rich>
      </c:tx>
      <c:layout>
        <c:manualLayout>
          <c:xMode val="edge"/>
          <c:yMode val="edge"/>
          <c:x val="0.39296559234982925"/>
          <c:y val="0"/>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740213421609415"/>
          <c:y val="0.14632365066706315"/>
          <c:w val="0.84940141781050049"/>
          <c:h val="0.57387288628161282"/>
        </c:manualLayout>
      </c:layout>
      <c:barChart>
        <c:barDir val="col"/>
        <c:grouping val="clustered"/>
        <c:varyColors val="0"/>
        <c:ser>
          <c:idx val="0"/>
          <c:order val="0"/>
          <c:tx>
            <c:strRef>
              <c:f>Sheet1!$B$1</c:f>
              <c:strCache>
                <c:ptCount val="1"/>
                <c:pt idx="0">
                  <c:v>Series 1</c:v>
                </c:pt>
              </c:strCache>
            </c:strRef>
          </c:tx>
          <c:spPr>
            <a:solidFill>
              <a:srgbClr val="7030A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work performance</c:v>
                </c:pt>
                <c:pt idx="1">
                  <c:v>organization objectives </c:v>
                </c:pt>
                <c:pt idx="2">
                  <c:v>employee relationship and satisfactions</c:v>
                </c:pt>
              </c:strCache>
            </c:strRef>
          </c:cat>
          <c:val>
            <c:numRef>
              <c:f>Sheet1!$B$2:$B$4</c:f>
              <c:numCache>
                <c:formatCode>General</c:formatCode>
                <c:ptCount val="3"/>
                <c:pt idx="0">
                  <c:v>1.2217</c:v>
                </c:pt>
                <c:pt idx="1">
                  <c:v>1.2594000000000001</c:v>
                </c:pt>
                <c:pt idx="2">
                  <c:v>1.1980999999999999</c:v>
                </c:pt>
              </c:numCache>
            </c:numRef>
          </c:val>
        </c:ser>
        <c:dLbls>
          <c:showLegendKey val="0"/>
          <c:showVal val="1"/>
          <c:showCatName val="0"/>
          <c:showSerName val="0"/>
          <c:showPercent val="0"/>
          <c:showBubbleSize val="0"/>
        </c:dLbls>
        <c:gapWidth val="219"/>
        <c:overlap val="-27"/>
        <c:axId val="-1397030704"/>
        <c:axId val="-1397027440"/>
      </c:barChart>
      <c:catAx>
        <c:axId val="-1397030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600" b="0" i="0" u="none" strike="noStrike" kern="1200" baseline="0">
                <a:solidFill>
                  <a:schemeClr val="tx1">
                    <a:lumMod val="65000"/>
                    <a:lumOff val="35000"/>
                  </a:schemeClr>
                </a:solidFill>
                <a:latin typeface="+mn-lt"/>
                <a:ea typeface="+mn-ea"/>
                <a:cs typeface="+mn-cs"/>
              </a:defRPr>
            </a:pPr>
            <a:endParaRPr lang="en-US"/>
          </a:p>
        </c:txPr>
        <c:crossAx val="-1397027440"/>
        <c:crosses val="autoZero"/>
        <c:auto val="1"/>
        <c:lblAlgn val="ctr"/>
        <c:lblOffset val="100"/>
        <c:noMultiLvlLbl val="0"/>
      </c:catAx>
      <c:valAx>
        <c:axId val="-13970274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crossAx val="-1397030704"/>
        <c:crosses val="autoZero"/>
        <c:crossBetween val="between"/>
      </c:valAx>
      <c:spPr>
        <a:noFill/>
        <a:ln>
          <a:noFill/>
        </a:ln>
        <a:effectLst/>
      </c:spPr>
    </c:plotArea>
    <c:plotVisOnly val="1"/>
    <c:dispBlanksAs val="gap"/>
    <c:showDLblsOverMax val="0"/>
  </c:chart>
  <c:spPr>
    <a:solidFill>
      <a:schemeClr val="accent5">
        <a:lumMod val="40000"/>
        <a:lumOff val="60000"/>
      </a:schemeClr>
    </a:solidFill>
    <a:ln>
      <a:solidFill>
        <a:schemeClr val="tx2">
          <a:lumMod val="95000"/>
          <a:lumOff val="5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F0FAC2-338B-4356-8861-BA1DA6A2CC09}" type="doc">
      <dgm:prSet loTypeId="urn:microsoft.com/office/officeart/2005/8/layout/radial4" loCatId="relationship" qsTypeId="urn:microsoft.com/office/officeart/2005/8/quickstyle/3d3" qsCatId="3D" csTypeId="urn:microsoft.com/office/officeart/2005/8/colors/accent1_2" csCatId="accent1" phldr="1"/>
      <dgm:spPr/>
      <dgm:t>
        <a:bodyPr/>
        <a:lstStyle/>
        <a:p>
          <a:endParaRPr lang="en-US"/>
        </a:p>
      </dgm:t>
    </dgm:pt>
    <dgm:pt modelId="{935EA9FE-CD27-40A6-B884-92804ABCCBEA}">
      <dgm:prSet phldrT="[Text]"/>
      <dgm:spPr>
        <a:solidFill>
          <a:srgbClr val="FF6600"/>
        </a:solidFill>
        <a:ln>
          <a:solidFill>
            <a:schemeClr val="tx1"/>
          </a:solidFill>
        </a:ln>
      </dgm:spPr>
      <dgm:t>
        <a:bodyPr/>
        <a:lstStyle/>
        <a:p>
          <a:r>
            <a:rPr lang="en-US" dirty="0" smtClean="0">
              <a:solidFill>
                <a:schemeClr val="tx1"/>
              </a:solidFill>
            </a:rPr>
            <a:t>Data Collection &amp; Data Analysis</a:t>
          </a:r>
          <a:endParaRPr lang="en-US" dirty="0">
            <a:solidFill>
              <a:schemeClr val="tx1"/>
            </a:solidFill>
          </a:endParaRPr>
        </a:p>
      </dgm:t>
    </dgm:pt>
    <dgm:pt modelId="{3F014C63-D9CB-49CB-99D7-7F9C364A984C}" type="parTrans" cxnId="{EC973868-7CA5-4C2D-8C49-B81B98CBCAE1}">
      <dgm:prSet/>
      <dgm:spPr/>
      <dgm:t>
        <a:bodyPr/>
        <a:lstStyle/>
        <a:p>
          <a:endParaRPr lang="en-US"/>
        </a:p>
      </dgm:t>
    </dgm:pt>
    <dgm:pt modelId="{2AD3AD8D-F9A8-4BB8-892C-934B4C630908}" type="sibTrans" cxnId="{EC973868-7CA5-4C2D-8C49-B81B98CBCAE1}">
      <dgm:prSet/>
      <dgm:spPr/>
      <dgm:t>
        <a:bodyPr/>
        <a:lstStyle/>
        <a:p>
          <a:endParaRPr lang="en-US"/>
        </a:p>
      </dgm:t>
    </dgm:pt>
    <dgm:pt modelId="{6DFEFAC8-2EFE-45CE-BF8D-FA74BE64E5CB}">
      <dgm:prSet phldrT="[Text]" custT="1"/>
      <dgm:spPr>
        <a:solidFill>
          <a:srgbClr val="FF9966"/>
        </a:solidFill>
        <a:ln>
          <a:solidFill>
            <a:schemeClr val="tx1"/>
          </a:solidFill>
        </a:ln>
      </dgm:spPr>
      <dgm:t>
        <a:bodyPr/>
        <a:lstStyle/>
        <a:p>
          <a:r>
            <a:rPr lang="en-US" sz="4000" dirty="0" smtClean="0">
              <a:solidFill>
                <a:schemeClr val="tx1"/>
              </a:solidFill>
            </a:rPr>
            <a:t>Distributed questionnaire to the employee at </a:t>
          </a:r>
          <a:r>
            <a:rPr lang="en-US" sz="4000" dirty="0" err="1" smtClean="0">
              <a:solidFill>
                <a:schemeClr val="tx1"/>
              </a:solidFill>
            </a:rPr>
            <a:t>Tanjung</a:t>
          </a:r>
          <a:r>
            <a:rPr lang="en-US" sz="4000" dirty="0" smtClean="0">
              <a:solidFill>
                <a:schemeClr val="tx1"/>
              </a:solidFill>
            </a:rPr>
            <a:t> </a:t>
          </a:r>
          <a:r>
            <a:rPr lang="en-US" sz="4000" dirty="0" err="1" smtClean="0">
              <a:solidFill>
                <a:schemeClr val="tx1"/>
              </a:solidFill>
            </a:rPr>
            <a:t>Pelepas</a:t>
          </a:r>
          <a:r>
            <a:rPr lang="en-US" sz="4000" dirty="0" smtClean="0">
              <a:solidFill>
                <a:schemeClr val="tx1"/>
              </a:solidFill>
            </a:rPr>
            <a:t> Port through Google Form</a:t>
          </a:r>
          <a:endParaRPr lang="en-US" sz="4000" dirty="0">
            <a:solidFill>
              <a:schemeClr val="tx1"/>
            </a:solidFill>
          </a:endParaRPr>
        </a:p>
      </dgm:t>
    </dgm:pt>
    <dgm:pt modelId="{E1598005-E6E0-40E8-8DD6-A2937274E177}" type="parTrans" cxnId="{1ECF7868-684F-4BB7-B384-AB962ACFD361}">
      <dgm:prSet/>
      <dgm:spPr>
        <a:solidFill>
          <a:schemeClr val="tx1">
            <a:lumMod val="50000"/>
            <a:lumOff val="50000"/>
          </a:schemeClr>
        </a:solidFill>
      </dgm:spPr>
      <dgm:t>
        <a:bodyPr/>
        <a:lstStyle/>
        <a:p>
          <a:endParaRPr lang="en-US"/>
        </a:p>
      </dgm:t>
    </dgm:pt>
    <dgm:pt modelId="{49169379-0B8F-4CBC-A47D-0176B836FE06}" type="sibTrans" cxnId="{1ECF7868-684F-4BB7-B384-AB962ACFD361}">
      <dgm:prSet/>
      <dgm:spPr/>
      <dgm:t>
        <a:bodyPr/>
        <a:lstStyle/>
        <a:p>
          <a:endParaRPr lang="en-US"/>
        </a:p>
      </dgm:t>
    </dgm:pt>
    <dgm:pt modelId="{FDE936E6-6496-4091-A3C5-1E2D4CEA09F6}">
      <dgm:prSet phldrT="[Text]" custT="1"/>
      <dgm:spPr>
        <a:solidFill>
          <a:srgbClr val="FF9966"/>
        </a:solidFill>
        <a:ln>
          <a:solidFill>
            <a:schemeClr val="tx1"/>
          </a:solidFill>
        </a:ln>
      </dgm:spPr>
      <dgm:t>
        <a:bodyPr/>
        <a:lstStyle/>
        <a:p>
          <a:r>
            <a:rPr lang="en-US" sz="4000" dirty="0" smtClean="0">
              <a:solidFill>
                <a:schemeClr val="tx1"/>
              </a:solidFill>
            </a:rPr>
            <a:t>Journals and internet resources for reading materials</a:t>
          </a:r>
          <a:endParaRPr lang="en-US" sz="4000" dirty="0">
            <a:solidFill>
              <a:schemeClr val="tx1"/>
            </a:solidFill>
          </a:endParaRPr>
        </a:p>
      </dgm:t>
    </dgm:pt>
    <dgm:pt modelId="{E994C01E-7CD8-43EB-95EE-C56C472FA359}" type="parTrans" cxnId="{56582B90-F942-4A5A-931B-BDF5B2478745}">
      <dgm:prSet/>
      <dgm:spPr>
        <a:solidFill>
          <a:schemeClr val="tx1">
            <a:lumMod val="50000"/>
            <a:lumOff val="50000"/>
          </a:schemeClr>
        </a:solidFill>
      </dgm:spPr>
      <dgm:t>
        <a:bodyPr/>
        <a:lstStyle/>
        <a:p>
          <a:endParaRPr lang="en-US"/>
        </a:p>
      </dgm:t>
    </dgm:pt>
    <dgm:pt modelId="{BF738325-E99F-45F3-8F3B-EF08A562F049}" type="sibTrans" cxnId="{56582B90-F942-4A5A-931B-BDF5B2478745}">
      <dgm:prSet/>
      <dgm:spPr/>
      <dgm:t>
        <a:bodyPr/>
        <a:lstStyle/>
        <a:p>
          <a:endParaRPr lang="en-US"/>
        </a:p>
      </dgm:t>
    </dgm:pt>
    <dgm:pt modelId="{3748F1AE-2716-43FF-8934-1FA5025C5D5B}">
      <dgm:prSet phldrT="[Text]" custT="1"/>
      <dgm:spPr>
        <a:solidFill>
          <a:srgbClr val="FF9966"/>
        </a:solidFill>
        <a:ln>
          <a:solidFill>
            <a:schemeClr val="tx1"/>
          </a:solidFill>
        </a:ln>
      </dgm:spPr>
      <dgm:t>
        <a:bodyPr/>
        <a:lstStyle/>
        <a:p>
          <a:pPr algn="ctr"/>
          <a:r>
            <a:rPr lang="en-US" sz="4000" dirty="0" smtClean="0">
              <a:solidFill>
                <a:schemeClr val="tx1"/>
              </a:solidFill>
            </a:rPr>
            <a:t>SPSS software for data analysis</a:t>
          </a:r>
          <a:endParaRPr lang="en-US" sz="4000" dirty="0">
            <a:solidFill>
              <a:schemeClr val="tx1"/>
            </a:solidFill>
          </a:endParaRPr>
        </a:p>
      </dgm:t>
    </dgm:pt>
    <dgm:pt modelId="{A05D72DC-7105-44D6-9F7C-AD0BDF851478}" type="parTrans" cxnId="{5FADAE18-5AAA-43D6-A1DF-CD5C905034B5}">
      <dgm:prSet/>
      <dgm:spPr>
        <a:solidFill>
          <a:schemeClr val="tx1">
            <a:lumMod val="50000"/>
            <a:lumOff val="50000"/>
          </a:schemeClr>
        </a:solidFill>
      </dgm:spPr>
      <dgm:t>
        <a:bodyPr/>
        <a:lstStyle/>
        <a:p>
          <a:endParaRPr lang="en-US"/>
        </a:p>
      </dgm:t>
    </dgm:pt>
    <dgm:pt modelId="{62DF36D3-EBC9-4FFE-8AFF-133F316CD63B}" type="sibTrans" cxnId="{5FADAE18-5AAA-43D6-A1DF-CD5C905034B5}">
      <dgm:prSet/>
      <dgm:spPr/>
      <dgm:t>
        <a:bodyPr/>
        <a:lstStyle/>
        <a:p>
          <a:endParaRPr lang="en-US"/>
        </a:p>
      </dgm:t>
    </dgm:pt>
    <dgm:pt modelId="{30C317EB-84F9-470A-BDEE-D01FE447649A}" type="pres">
      <dgm:prSet presAssocID="{A9F0FAC2-338B-4356-8861-BA1DA6A2CC09}" presName="cycle" presStyleCnt="0">
        <dgm:presLayoutVars>
          <dgm:chMax val="1"/>
          <dgm:dir/>
          <dgm:animLvl val="ctr"/>
          <dgm:resizeHandles val="exact"/>
        </dgm:presLayoutVars>
      </dgm:prSet>
      <dgm:spPr/>
      <dgm:t>
        <a:bodyPr/>
        <a:lstStyle/>
        <a:p>
          <a:endParaRPr lang="en-US"/>
        </a:p>
      </dgm:t>
    </dgm:pt>
    <dgm:pt modelId="{C8929A7A-5318-4C16-A774-564CB804899C}" type="pres">
      <dgm:prSet presAssocID="{935EA9FE-CD27-40A6-B884-92804ABCCBEA}" presName="centerShape" presStyleLbl="node0" presStyleIdx="0" presStyleCnt="1" custLinFactNeighborX="5447" custLinFactNeighborY="719"/>
      <dgm:spPr/>
      <dgm:t>
        <a:bodyPr/>
        <a:lstStyle/>
        <a:p>
          <a:endParaRPr lang="en-US"/>
        </a:p>
      </dgm:t>
    </dgm:pt>
    <dgm:pt modelId="{F853600C-F0F5-4F74-B328-9FD64DE710BE}" type="pres">
      <dgm:prSet presAssocID="{E1598005-E6E0-40E8-8DD6-A2937274E177}" presName="parTrans" presStyleLbl="bgSibTrans2D1" presStyleIdx="0" presStyleCnt="3" custScaleX="75130" custLinFactNeighborX="25997" custLinFactNeighborY="-15923"/>
      <dgm:spPr/>
      <dgm:t>
        <a:bodyPr/>
        <a:lstStyle/>
        <a:p>
          <a:endParaRPr lang="en-US"/>
        </a:p>
      </dgm:t>
    </dgm:pt>
    <dgm:pt modelId="{46995158-204D-4E83-824B-6ED947FBB5B0}" type="pres">
      <dgm:prSet presAssocID="{6DFEFAC8-2EFE-45CE-BF8D-FA74BE64E5CB}" presName="node" presStyleLbl="node1" presStyleIdx="0" presStyleCnt="3" custScaleX="107746" custScaleY="216740" custRadScaleRad="96181" custRadScaleInc="6316">
        <dgm:presLayoutVars>
          <dgm:bulletEnabled val="1"/>
        </dgm:presLayoutVars>
      </dgm:prSet>
      <dgm:spPr/>
      <dgm:t>
        <a:bodyPr/>
        <a:lstStyle/>
        <a:p>
          <a:endParaRPr lang="en-US"/>
        </a:p>
      </dgm:t>
    </dgm:pt>
    <dgm:pt modelId="{1C2EB58E-FFD0-43AC-B3D5-59AB55E85712}" type="pres">
      <dgm:prSet presAssocID="{E994C01E-7CD8-43EB-95EE-C56C472FA359}" presName="parTrans" presStyleLbl="bgSibTrans2D1" presStyleIdx="1" presStyleCnt="3" custAng="159411" custScaleX="98983" custScaleY="122795"/>
      <dgm:spPr/>
      <dgm:t>
        <a:bodyPr/>
        <a:lstStyle/>
        <a:p>
          <a:endParaRPr lang="en-US"/>
        </a:p>
      </dgm:t>
    </dgm:pt>
    <dgm:pt modelId="{2A40AF63-D09E-49E6-A42C-E638EE5BE680}" type="pres">
      <dgm:prSet presAssocID="{FDE936E6-6496-4091-A3C5-1E2D4CEA09F6}" presName="node" presStyleLbl="node1" presStyleIdx="1" presStyleCnt="3" custScaleX="92934" custScaleY="140289" custRadScaleRad="102867" custRadScaleInc="4299">
        <dgm:presLayoutVars>
          <dgm:bulletEnabled val="1"/>
        </dgm:presLayoutVars>
      </dgm:prSet>
      <dgm:spPr/>
      <dgm:t>
        <a:bodyPr/>
        <a:lstStyle/>
        <a:p>
          <a:endParaRPr lang="en-US"/>
        </a:p>
      </dgm:t>
    </dgm:pt>
    <dgm:pt modelId="{1E737DA3-D760-430C-9997-48A712DA7BF7}" type="pres">
      <dgm:prSet presAssocID="{A05D72DC-7105-44D6-9F7C-AD0BDF851478}" presName="parTrans" presStyleLbl="bgSibTrans2D1" presStyleIdx="2" presStyleCnt="3" custLinFactNeighborX="9258" custLinFactNeighborY="42315"/>
      <dgm:spPr/>
      <dgm:t>
        <a:bodyPr/>
        <a:lstStyle/>
        <a:p>
          <a:endParaRPr lang="en-US"/>
        </a:p>
      </dgm:t>
    </dgm:pt>
    <dgm:pt modelId="{AB5ACADA-F7F3-438B-92F6-4D438B4E8AE1}" type="pres">
      <dgm:prSet presAssocID="{3748F1AE-2716-43FF-8934-1FA5025C5D5B}" presName="node" presStyleLbl="node1" presStyleIdx="2" presStyleCnt="3" custScaleX="80660" custScaleY="128428" custRadScaleRad="101110" custRadScaleInc="-10633">
        <dgm:presLayoutVars>
          <dgm:bulletEnabled val="1"/>
        </dgm:presLayoutVars>
      </dgm:prSet>
      <dgm:spPr/>
      <dgm:t>
        <a:bodyPr/>
        <a:lstStyle/>
        <a:p>
          <a:endParaRPr lang="en-US"/>
        </a:p>
      </dgm:t>
    </dgm:pt>
  </dgm:ptLst>
  <dgm:cxnLst>
    <dgm:cxn modelId="{6DFD60B9-EA70-48C8-9F75-A99218798C5B}" type="presOf" srcId="{E1598005-E6E0-40E8-8DD6-A2937274E177}" destId="{F853600C-F0F5-4F74-B328-9FD64DE710BE}" srcOrd="0" destOrd="0" presId="urn:microsoft.com/office/officeart/2005/8/layout/radial4"/>
    <dgm:cxn modelId="{EC80E179-FFC5-428D-9875-5A40B1B9ADC8}" type="presOf" srcId="{6DFEFAC8-2EFE-45CE-BF8D-FA74BE64E5CB}" destId="{46995158-204D-4E83-824B-6ED947FBB5B0}" srcOrd="0" destOrd="0" presId="urn:microsoft.com/office/officeart/2005/8/layout/radial4"/>
    <dgm:cxn modelId="{BAFC0EB4-29E7-4CC6-A78F-80234338F537}" type="presOf" srcId="{A05D72DC-7105-44D6-9F7C-AD0BDF851478}" destId="{1E737DA3-D760-430C-9997-48A712DA7BF7}" srcOrd="0" destOrd="0" presId="urn:microsoft.com/office/officeart/2005/8/layout/radial4"/>
    <dgm:cxn modelId="{1ECF7868-684F-4BB7-B384-AB962ACFD361}" srcId="{935EA9FE-CD27-40A6-B884-92804ABCCBEA}" destId="{6DFEFAC8-2EFE-45CE-BF8D-FA74BE64E5CB}" srcOrd="0" destOrd="0" parTransId="{E1598005-E6E0-40E8-8DD6-A2937274E177}" sibTransId="{49169379-0B8F-4CBC-A47D-0176B836FE06}"/>
    <dgm:cxn modelId="{C2340B62-7409-4F49-B688-3C47B8BB8B53}" type="presOf" srcId="{935EA9FE-CD27-40A6-B884-92804ABCCBEA}" destId="{C8929A7A-5318-4C16-A774-564CB804899C}" srcOrd="0" destOrd="0" presId="urn:microsoft.com/office/officeart/2005/8/layout/radial4"/>
    <dgm:cxn modelId="{6201FC11-1EBF-404F-8124-50FF5E7AED80}" type="presOf" srcId="{E994C01E-7CD8-43EB-95EE-C56C472FA359}" destId="{1C2EB58E-FFD0-43AC-B3D5-59AB55E85712}" srcOrd="0" destOrd="0" presId="urn:microsoft.com/office/officeart/2005/8/layout/radial4"/>
    <dgm:cxn modelId="{56582B90-F942-4A5A-931B-BDF5B2478745}" srcId="{935EA9FE-CD27-40A6-B884-92804ABCCBEA}" destId="{FDE936E6-6496-4091-A3C5-1E2D4CEA09F6}" srcOrd="1" destOrd="0" parTransId="{E994C01E-7CD8-43EB-95EE-C56C472FA359}" sibTransId="{BF738325-E99F-45F3-8F3B-EF08A562F049}"/>
    <dgm:cxn modelId="{E752A16F-CC3F-4B53-B1E1-6D62EC05458B}" type="presOf" srcId="{FDE936E6-6496-4091-A3C5-1E2D4CEA09F6}" destId="{2A40AF63-D09E-49E6-A42C-E638EE5BE680}" srcOrd="0" destOrd="0" presId="urn:microsoft.com/office/officeart/2005/8/layout/radial4"/>
    <dgm:cxn modelId="{19496FF9-B1B5-410A-A7AA-8574437E27C3}" type="presOf" srcId="{A9F0FAC2-338B-4356-8861-BA1DA6A2CC09}" destId="{30C317EB-84F9-470A-BDEE-D01FE447649A}" srcOrd="0" destOrd="0" presId="urn:microsoft.com/office/officeart/2005/8/layout/radial4"/>
    <dgm:cxn modelId="{A242F50B-A9DC-4471-9EB4-E76EA00916F8}" type="presOf" srcId="{3748F1AE-2716-43FF-8934-1FA5025C5D5B}" destId="{AB5ACADA-F7F3-438B-92F6-4D438B4E8AE1}" srcOrd="0" destOrd="0" presId="urn:microsoft.com/office/officeart/2005/8/layout/radial4"/>
    <dgm:cxn modelId="{5FADAE18-5AAA-43D6-A1DF-CD5C905034B5}" srcId="{935EA9FE-CD27-40A6-B884-92804ABCCBEA}" destId="{3748F1AE-2716-43FF-8934-1FA5025C5D5B}" srcOrd="2" destOrd="0" parTransId="{A05D72DC-7105-44D6-9F7C-AD0BDF851478}" sibTransId="{62DF36D3-EBC9-4FFE-8AFF-133F316CD63B}"/>
    <dgm:cxn modelId="{EC973868-7CA5-4C2D-8C49-B81B98CBCAE1}" srcId="{A9F0FAC2-338B-4356-8861-BA1DA6A2CC09}" destId="{935EA9FE-CD27-40A6-B884-92804ABCCBEA}" srcOrd="0" destOrd="0" parTransId="{3F014C63-D9CB-49CB-99D7-7F9C364A984C}" sibTransId="{2AD3AD8D-F9A8-4BB8-892C-934B4C630908}"/>
    <dgm:cxn modelId="{4B1EA205-2A64-474D-BE27-0DB18C3BD276}" type="presParOf" srcId="{30C317EB-84F9-470A-BDEE-D01FE447649A}" destId="{C8929A7A-5318-4C16-A774-564CB804899C}" srcOrd="0" destOrd="0" presId="urn:microsoft.com/office/officeart/2005/8/layout/radial4"/>
    <dgm:cxn modelId="{2D6E82D6-FE69-4AF0-AA08-C6407DE44793}" type="presParOf" srcId="{30C317EB-84F9-470A-BDEE-D01FE447649A}" destId="{F853600C-F0F5-4F74-B328-9FD64DE710BE}" srcOrd="1" destOrd="0" presId="urn:microsoft.com/office/officeart/2005/8/layout/radial4"/>
    <dgm:cxn modelId="{57CA1907-0361-4DA6-893B-FE0EAC1173D4}" type="presParOf" srcId="{30C317EB-84F9-470A-BDEE-D01FE447649A}" destId="{46995158-204D-4E83-824B-6ED947FBB5B0}" srcOrd="2" destOrd="0" presId="urn:microsoft.com/office/officeart/2005/8/layout/radial4"/>
    <dgm:cxn modelId="{AB8FE919-F2BF-429D-B490-B868C9199D80}" type="presParOf" srcId="{30C317EB-84F9-470A-BDEE-D01FE447649A}" destId="{1C2EB58E-FFD0-43AC-B3D5-59AB55E85712}" srcOrd="3" destOrd="0" presId="urn:microsoft.com/office/officeart/2005/8/layout/radial4"/>
    <dgm:cxn modelId="{E62B5100-4E3B-482C-B549-1CF729295358}" type="presParOf" srcId="{30C317EB-84F9-470A-BDEE-D01FE447649A}" destId="{2A40AF63-D09E-49E6-A42C-E638EE5BE680}" srcOrd="4" destOrd="0" presId="urn:microsoft.com/office/officeart/2005/8/layout/radial4"/>
    <dgm:cxn modelId="{F05AFA74-2584-4D63-9656-DE6277AC2540}" type="presParOf" srcId="{30C317EB-84F9-470A-BDEE-D01FE447649A}" destId="{1E737DA3-D760-430C-9997-48A712DA7BF7}" srcOrd="5" destOrd="0" presId="urn:microsoft.com/office/officeart/2005/8/layout/radial4"/>
    <dgm:cxn modelId="{A39F3700-F092-4ED2-815B-26C28A41AB7D}" type="presParOf" srcId="{30C317EB-84F9-470A-BDEE-D01FE447649A}" destId="{AB5ACADA-F7F3-438B-92F6-4D438B4E8AE1}" srcOrd="6" destOrd="0" presId="urn:microsoft.com/office/officeart/2005/8/layout/radial4"/>
  </dgm:cxnLst>
  <dgm:bg>
    <a:solidFill>
      <a:schemeClr val="accent1">
        <a:lumMod val="60000"/>
        <a:lumOff val="40000"/>
      </a:schemeClr>
    </a:solidFill>
  </dgm:bg>
  <dgm:whole>
    <a:ln>
      <a:solidFill>
        <a:schemeClr val="tx1"/>
      </a:solidFill>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29A7A-5318-4C16-A774-564CB804899C}">
      <dsp:nvSpPr>
        <dsp:cNvPr id="0" name=""/>
        <dsp:cNvSpPr/>
      </dsp:nvSpPr>
      <dsp:spPr>
        <a:xfrm>
          <a:off x="4128466" y="4762805"/>
          <a:ext cx="3186026" cy="3186026"/>
        </a:xfrm>
        <a:prstGeom prst="ellipse">
          <a:avLst/>
        </a:prstGeom>
        <a:solidFill>
          <a:srgbClr val="FF6600"/>
        </a:solidFill>
        <a:ln>
          <a:solidFill>
            <a:schemeClr val="tx1"/>
          </a:solid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6035" tIns="26035" rIns="26035" bIns="26035" numCol="1" spcCol="1270" anchor="ctr" anchorCtr="0">
          <a:noAutofit/>
        </a:bodyPr>
        <a:lstStyle/>
        <a:p>
          <a:pPr lvl="0" algn="ctr" defTabSz="1822450">
            <a:lnSpc>
              <a:spcPct val="90000"/>
            </a:lnSpc>
            <a:spcBef>
              <a:spcPct val="0"/>
            </a:spcBef>
            <a:spcAft>
              <a:spcPct val="35000"/>
            </a:spcAft>
          </a:pPr>
          <a:r>
            <a:rPr lang="en-US" sz="4100" kern="1200" dirty="0" smtClean="0">
              <a:solidFill>
                <a:schemeClr val="tx1"/>
              </a:solidFill>
            </a:rPr>
            <a:t>Data Collection &amp; Data Analysis</a:t>
          </a:r>
          <a:endParaRPr lang="en-US" sz="4100" kern="1200" dirty="0">
            <a:solidFill>
              <a:schemeClr val="tx1"/>
            </a:solidFill>
          </a:endParaRPr>
        </a:p>
      </dsp:txBody>
      <dsp:txXfrm>
        <a:off x="4595049" y="5229388"/>
        <a:ext cx="2252860" cy="2252860"/>
      </dsp:txXfrm>
    </dsp:sp>
    <dsp:sp modelId="{F853600C-F0F5-4F74-B328-9FD64DE710BE}">
      <dsp:nvSpPr>
        <dsp:cNvPr id="0" name=""/>
        <dsp:cNvSpPr/>
      </dsp:nvSpPr>
      <dsp:spPr>
        <a:xfrm rot="12941824">
          <a:off x="2835022" y="3915976"/>
          <a:ext cx="2103036" cy="908017"/>
        </a:xfrm>
        <a:prstGeom prst="leftArrow">
          <a:avLst>
            <a:gd name="adj1" fmla="val 60000"/>
            <a:gd name="adj2" fmla="val 50000"/>
          </a:avLst>
        </a:prstGeom>
        <a:solidFill>
          <a:schemeClr val="tx1">
            <a:lumMod val="50000"/>
            <a:lumOff val="5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46995158-204D-4E83-824B-6ED947FBB5B0}">
      <dsp:nvSpPr>
        <dsp:cNvPr id="0" name=""/>
        <dsp:cNvSpPr/>
      </dsp:nvSpPr>
      <dsp:spPr>
        <a:xfrm>
          <a:off x="391613" y="1073853"/>
          <a:ext cx="3261175" cy="5248099"/>
        </a:xfrm>
        <a:prstGeom prst="roundRect">
          <a:avLst>
            <a:gd name="adj" fmla="val 10000"/>
          </a:avLst>
        </a:prstGeom>
        <a:solidFill>
          <a:srgbClr val="FF9966"/>
        </a:solidFill>
        <a:ln>
          <a:solidFill>
            <a:schemeClr val="tx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tx1"/>
              </a:solidFill>
            </a:rPr>
            <a:t>Distributed questionnaire to the employee at </a:t>
          </a:r>
          <a:r>
            <a:rPr lang="en-US" sz="4000" kern="1200" dirty="0" err="1" smtClean="0">
              <a:solidFill>
                <a:schemeClr val="tx1"/>
              </a:solidFill>
            </a:rPr>
            <a:t>Tanjung</a:t>
          </a:r>
          <a:r>
            <a:rPr lang="en-US" sz="4000" kern="1200" dirty="0" smtClean="0">
              <a:solidFill>
                <a:schemeClr val="tx1"/>
              </a:solidFill>
            </a:rPr>
            <a:t> </a:t>
          </a:r>
          <a:r>
            <a:rPr lang="en-US" sz="4000" kern="1200" dirty="0" err="1" smtClean="0">
              <a:solidFill>
                <a:schemeClr val="tx1"/>
              </a:solidFill>
            </a:rPr>
            <a:t>Pelepas</a:t>
          </a:r>
          <a:r>
            <a:rPr lang="en-US" sz="4000" kern="1200" dirty="0" smtClean="0">
              <a:solidFill>
                <a:schemeClr val="tx1"/>
              </a:solidFill>
            </a:rPr>
            <a:t> Port through Google Form</a:t>
          </a:r>
          <a:endParaRPr lang="en-US" sz="4000" kern="1200" dirty="0">
            <a:solidFill>
              <a:schemeClr val="tx1"/>
            </a:solidFill>
          </a:endParaRPr>
        </a:p>
      </dsp:txBody>
      <dsp:txXfrm>
        <a:off x="487130" y="1169370"/>
        <a:ext cx="3070141" cy="5057065"/>
      </dsp:txXfrm>
    </dsp:sp>
    <dsp:sp modelId="{1C2EB58E-FFD0-43AC-B3D5-59AB55E85712}">
      <dsp:nvSpPr>
        <dsp:cNvPr id="0" name=""/>
        <dsp:cNvSpPr/>
      </dsp:nvSpPr>
      <dsp:spPr>
        <a:xfrm rot="16152981">
          <a:off x="4175536" y="2678836"/>
          <a:ext cx="2716797" cy="1115000"/>
        </a:xfrm>
        <a:prstGeom prst="leftArrow">
          <a:avLst>
            <a:gd name="adj1" fmla="val 60000"/>
            <a:gd name="adj2" fmla="val 50000"/>
          </a:avLst>
        </a:prstGeom>
        <a:solidFill>
          <a:schemeClr val="tx1">
            <a:lumMod val="50000"/>
            <a:lumOff val="5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2A40AF63-D09E-49E6-A42C-E638EE5BE680}">
      <dsp:nvSpPr>
        <dsp:cNvPr id="0" name=""/>
        <dsp:cNvSpPr/>
      </dsp:nvSpPr>
      <dsp:spPr>
        <a:xfrm>
          <a:off x="4045149" y="167989"/>
          <a:ext cx="2812856" cy="3396929"/>
        </a:xfrm>
        <a:prstGeom prst="roundRect">
          <a:avLst>
            <a:gd name="adj" fmla="val 10000"/>
          </a:avLst>
        </a:prstGeom>
        <a:solidFill>
          <a:srgbClr val="FF9966"/>
        </a:solidFill>
        <a:ln>
          <a:solidFill>
            <a:schemeClr val="tx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tx1"/>
              </a:solidFill>
            </a:rPr>
            <a:t>Journals and internet resources for reading materials</a:t>
          </a:r>
          <a:endParaRPr lang="en-US" sz="4000" kern="1200" dirty="0">
            <a:solidFill>
              <a:schemeClr val="tx1"/>
            </a:solidFill>
          </a:endParaRPr>
        </a:p>
      </dsp:txBody>
      <dsp:txXfrm>
        <a:off x="4127535" y="250375"/>
        <a:ext cx="2648084" cy="3232157"/>
      </dsp:txXfrm>
    </dsp:sp>
    <dsp:sp modelId="{1E737DA3-D760-430C-9997-48A712DA7BF7}">
      <dsp:nvSpPr>
        <dsp:cNvPr id="0" name=""/>
        <dsp:cNvSpPr/>
      </dsp:nvSpPr>
      <dsp:spPr>
        <a:xfrm rot="18814797">
          <a:off x="6766912" y="4189073"/>
          <a:ext cx="2331945" cy="908017"/>
        </a:xfrm>
        <a:prstGeom prst="leftArrow">
          <a:avLst>
            <a:gd name="adj1" fmla="val 60000"/>
            <a:gd name="adj2" fmla="val 50000"/>
          </a:avLst>
        </a:prstGeom>
        <a:solidFill>
          <a:schemeClr val="tx1">
            <a:lumMod val="50000"/>
            <a:lumOff val="5000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B5ACADA-F7F3-438B-92F6-4D438B4E8AE1}">
      <dsp:nvSpPr>
        <dsp:cNvPr id="0" name=""/>
        <dsp:cNvSpPr/>
      </dsp:nvSpPr>
      <dsp:spPr>
        <a:xfrm>
          <a:off x="7300097" y="1859343"/>
          <a:ext cx="2441356" cy="3109729"/>
        </a:xfrm>
        <a:prstGeom prst="roundRect">
          <a:avLst>
            <a:gd name="adj" fmla="val 10000"/>
          </a:avLst>
        </a:prstGeom>
        <a:solidFill>
          <a:srgbClr val="FF9966"/>
        </a:solidFill>
        <a:ln>
          <a:solidFill>
            <a:schemeClr val="tx1"/>
          </a:solid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tx1"/>
              </a:solidFill>
            </a:rPr>
            <a:t>SPSS software for data analysis</a:t>
          </a:r>
          <a:endParaRPr lang="en-US" sz="4000" kern="1200" dirty="0">
            <a:solidFill>
              <a:schemeClr val="tx1"/>
            </a:solidFill>
          </a:endParaRPr>
        </a:p>
      </dsp:txBody>
      <dsp:txXfrm>
        <a:off x="7371602" y="1930848"/>
        <a:ext cx="2298346" cy="296671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28431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chart" Target="../charts/chart2.xml"/><Relationship Id="rId4" Type="http://schemas.openxmlformats.org/officeDocument/2006/relationships/diagramData" Target="../diagrams/data1.xml"/><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4" name="Text Box 236"/>
          <p:cNvSpPr txBox="1">
            <a:spLocks noChangeArrowheads="1"/>
          </p:cNvSpPr>
          <p:nvPr/>
        </p:nvSpPr>
        <p:spPr bwMode="auto">
          <a:xfrm>
            <a:off x="228600" y="11811569"/>
            <a:ext cx="10217962" cy="8153751"/>
          </a:xfrm>
          <a:prstGeom prst="rect">
            <a:avLst/>
          </a:prstGeom>
          <a:solidFill>
            <a:schemeClr val="accent1">
              <a:lumMod val="60000"/>
              <a:lumOff val="40000"/>
            </a:schemeClr>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4000" dirty="0" smtClean="0">
                <a:effectLst/>
              </a:rPr>
              <a:t>Rewards </a:t>
            </a:r>
            <a:r>
              <a:rPr lang="en-US" sz="4000" dirty="0">
                <a:effectLst/>
              </a:rPr>
              <a:t>given to employees who will be looking to leave the company, can change </a:t>
            </a:r>
            <a:r>
              <a:rPr lang="en-US" sz="4000" dirty="0" smtClean="0">
                <a:effectLst/>
              </a:rPr>
              <a:t> </a:t>
            </a:r>
            <a:r>
              <a:rPr lang="en-US" sz="4000" dirty="0">
                <a:effectLst/>
              </a:rPr>
              <a:t>employee retention statistics and reduce the cost of long-term </a:t>
            </a:r>
            <a:r>
              <a:rPr lang="en-US" sz="4000" dirty="0" smtClean="0">
                <a:effectLst/>
              </a:rPr>
              <a:t>training (Njanja,2010). </a:t>
            </a:r>
            <a:r>
              <a:rPr lang="en-US" sz="4000" dirty="0">
                <a:effectLst/>
              </a:rPr>
              <a:t>Type of non-monetary rewards are such as training and professional development, health savings, flexible hours, staff recognition program, and contribution program (</a:t>
            </a:r>
            <a:r>
              <a:rPr lang="en-US" sz="4000" dirty="0" err="1">
                <a:effectLst/>
              </a:rPr>
              <a:t>Birtles</a:t>
            </a:r>
            <a:r>
              <a:rPr lang="en-US" sz="4000" dirty="0">
                <a:effectLst/>
              </a:rPr>
              <a:t>, B., 2014). According to </a:t>
            </a:r>
            <a:r>
              <a:rPr lang="en-US" sz="4000" dirty="0" err="1">
                <a:effectLst/>
              </a:rPr>
              <a:t>Kungchui</a:t>
            </a:r>
            <a:r>
              <a:rPr lang="en-US" sz="4000" dirty="0">
                <a:effectLst/>
              </a:rPr>
              <a:t>, (2004) stated that from her study proof that in </a:t>
            </a:r>
            <a:r>
              <a:rPr lang="en-US" sz="4000" b="1" dirty="0">
                <a:effectLst/>
              </a:rPr>
              <a:t>Malaysia work environment</a:t>
            </a:r>
            <a:r>
              <a:rPr lang="en-US" sz="4000" dirty="0">
                <a:effectLst/>
              </a:rPr>
              <a:t> non-monetary rewards are </a:t>
            </a:r>
            <a:r>
              <a:rPr lang="en-US" sz="4000" b="1" dirty="0">
                <a:effectLst/>
              </a:rPr>
              <a:t>not give too much attention</a:t>
            </a:r>
            <a:r>
              <a:rPr lang="en-US" sz="4000" dirty="0">
                <a:effectLst/>
              </a:rPr>
              <a:t> compared to monetary </a:t>
            </a:r>
            <a:r>
              <a:rPr lang="en-US" sz="4000" dirty="0" smtClean="0">
                <a:effectLst/>
              </a:rPr>
              <a:t>rewards.</a:t>
            </a:r>
          </a:p>
        </p:txBody>
      </p:sp>
      <p:sp>
        <p:nvSpPr>
          <p:cNvPr id="2285" name="Text Box 237"/>
          <p:cNvSpPr txBox="1">
            <a:spLocks noChangeArrowheads="1"/>
          </p:cNvSpPr>
          <p:nvPr/>
        </p:nvSpPr>
        <p:spPr bwMode="auto">
          <a:xfrm>
            <a:off x="228601" y="5527165"/>
            <a:ext cx="32283688" cy="646331"/>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228600" y="10866203"/>
            <a:ext cx="10171093" cy="646331"/>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10599761" y="35398439"/>
            <a:ext cx="11439806" cy="646331"/>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228600" y="572034"/>
            <a:ext cx="32283689"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4114800" y="762000"/>
            <a:ext cx="25831800"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6600" b="1" dirty="0">
                <a:effectLst/>
                <a:latin typeface="Arial" charset="0"/>
              </a:rPr>
              <a:t>THE PERCEPTIONS OF NON-MONETARY REWARDS TOWARDS PROJECT TEAM PERFORMANCE AT TANJUNG PELEPAS PORT </a:t>
            </a:r>
          </a:p>
        </p:txBody>
      </p:sp>
      <p:sp>
        <p:nvSpPr>
          <p:cNvPr id="2291" name="Rectangle 243"/>
          <p:cNvSpPr>
            <a:spLocks noChangeArrowheads="1"/>
          </p:cNvSpPr>
          <p:nvPr/>
        </p:nvSpPr>
        <p:spPr bwMode="auto">
          <a:xfrm>
            <a:off x="6096000" y="2597150"/>
            <a:ext cx="20878800" cy="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b="1" dirty="0" smtClean="0">
                <a:effectLst/>
              </a:rPr>
              <a:t>MOHAMMAD FIRDAUS BIN RAMLAN (PB13073)</a:t>
            </a:r>
            <a:endParaRPr lang="en-US" sz="5400" b="1"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228600" y="3505200"/>
            <a:ext cx="318516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b="1" dirty="0">
                <a:solidFill>
                  <a:schemeClr val="tx1">
                    <a:lumMod val="95000"/>
                    <a:lumOff val="5000"/>
                  </a:schemeClr>
                </a:solidFill>
                <a:effectLst/>
                <a:latin typeface="Arial" charset="0"/>
              </a:rPr>
              <a:t>BACHELOR OF PROJECT MANAGEMENT WITH HONORS</a:t>
            </a:r>
          </a:p>
          <a:p>
            <a:pPr algn="ctr">
              <a:lnSpc>
                <a:spcPct val="90000"/>
              </a:lnSpc>
            </a:pPr>
            <a:r>
              <a:rPr lang="en-US" sz="4400" b="1" dirty="0">
                <a:solidFill>
                  <a:schemeClr val="tx1">
                    <a:lumMod val="95000"/>
                    <a:lumOff val="5000"/>
                  </a:schemeClr>
                </a:solidFill>
                <a:effectLst/>
                <a:latin typeface="Arial" charset="0"/>
              </a:rPr>
              <a:t>FACULTY OF INDUSTRIAL MANAGEMENT, UNIVERSITI MALAYSIA PAHANG</a:t>
            </a:r>
          </a:p>
        </p:txBody>
      </p:sp>
      <p:sp>
        <p:nvSpPr>
          <p:cNvPr id="2295" name="Text Box 247"/>
          <p:cNvSpPr txBox="1">
            <a:spLocks noChangeArrowheads="1"/>
          </p:cNvSpPr>
          <p:nvPr/>
        </p:nvSpPr>
        <p:spPr bwMode="auto">
          <a:xfrm>
            <a:off x="228600" y="6460074"/>
            <a:ext cx="32283689" cy="4154984"/>
          </a:xfrm>
          <a:prstGeom prst="rect">
            <a:avLst/>
          </a:prstGeom>
          <a:solidFill>
            <a:schemeClr val="accent1">
              <a:lumMod val="60000"/>
              <a:lumOff val="40000"/>
            </a:schemeClr>
          </a:solidFill>
          <a:ln w="57150" cmpd="thinThick">
            <a:solidFill>
              <a:schemeClr val="tx1">
                <a:lumMod val="95000"/>
                <a:lumOff val="5000"/>
              </a:schemeClr>
            </a:solidFill>
            <a:miter lim="800000"/>
            <a:headEnd/>
            <a:tailEnd/>
          </a:ln>
          <a:effectLst/>
          <a:extLst/>
        </p:spPr>
        <p:txBody>
          <a:bodyPr wrap="square">
            <a:spAutoFit/>
          </a:bodyPr>
          <a:lstStyle/>
          <a:p>
            <a:pPr algn="just">
              <a:spcBef>
                <a:spcPct val="50000"/>
              </a:spcBef>
            </a:pPr>
            <a:r>
              <a:rPr lang="en-US" sz="4400" dirty="0">
                <a:effectLst/>
                <a:ea typeface="Calibri" panose="020F0502020204030204" pitchFamily="34" charset="0"/>
              </a:rPr>
              <a:t>This study is about perceptions of non-monetary rewards towards project team performance at </a:t>
            </a:r>
            <a:r>
              <a:rPr lang="en-US" sz="4400" dirty="0" err="1">
                <a:effectLst/>
                <a:ea typeface="Calibri" panose="020F0502020204030204" pitchFamily="34" charset="0"/>
              </a:rPr>
              <a:t>Tanjung</a:t>
            </a:r>
            <a:r>
              <a:rPr lang="en-US" sz="4400" dirty="0">
                <a:effectLst/>
                <a:ea typeface="Calibri" panose="020F0502020204030204" pitchFamily="34" charset="0"/>
              </a:rPr>
              <a:t> </a:t>
            </a:r>
            <a:r>
              <a:rPr lang="en-US" sz="4400" dirty="0" err="1">
                <a:effectLst/>
                <a:ea typeface="Calibri" panose="020F0502020204030204" pitchFamily="34" charset="0"/>
              </a:rPr>
              <a:t>Pelepas</a:t>
            </a:r>
            <a:r>
              <a:rPr lang="en-US" sz="4400" dirty="0">
                <a:effectLst/>
                <a:ea typeface="Calibri" panose="020F0502020204030204" pitchFamily="34" charset="0"/>
              </a:rPr>
              <a:t> Port Johore. </a:t>
            </a:r>
            <a:r>
              <a:rPr lang="en-US" sz="4400" dirty="0" smtClean="0">
                <a:effectLst/>
                <a:ea typeface="Calibri" panose="020F0502020204030204" pitchFamily="34" charset="0"/>
              </a:rPr>
              <a:t>The purpose of this research is to realize </a:t>
            </a:r>
            <a:r>
              <a:rPr lang="en-US" sz="4400" dirty="0">
                <a:effectLst/>
                <a:ea typeface="Calibri" panose="020F0502020204030204" pitchFamily="34" charset="0"/>
              </a:rPr>
              <a:t>about the positive effect of non-monetary rewards on project team </a:t>
            </a:r>
            <a:r>
              <a:rPr lang="en-US" sz="4400" dirty="0" smtClean="0">
                <a:effectLst/>
                <a:ea typeface="Calibri" panose="020F0502020204030204" pitchFamily="34" charset="0"/>
              </a:rPr>
              <a:t>performance</a:t>
            </a:r>
            <a:r>
              <a:rPr lang="en-US" sz="4400" dirty="0">
                <a:effectLst/>
                <a:ea typeface="Calibri" panose="020F0502020204030204" pitchFamily="34" charset="0"/>
              </a:rPr>
              <a:t>. This research is also to find </a:t>
            </a:r>
            <a:r>
              <a:rPr lang="en-US" sz="4400" dirty="0" smtClean="0">
                <a:effectLst/>
                <a:ea typeface="Calibri" panose="020F0502020204030204" pitchFamily="34" charset="0"/>
              </a:rPr>
              <a:t>several type of non-monetary rewards that implement in industry. The </a:t>
            </a:r>
            <a:r>
              <a:rPr lang="en-US" sz="4400" dirty="0">
                <a:effectLst/>
                <a:ea typeface="Calibri" panose="020F0502020204030204" pitchFamily="34" charset="0"/>
              </a:rPr>
              <a:t>total sample of 53 respondents out of 60 of their employee were used in this </a:t>
            </a:r>
            <a:r>
              <a:rPr lang="en-US" sz="4400" dirty="0" smtClean="0">
                <a:effectLst/>
                <a:ea typeface="Calibri" panose="020F0502020204030204" pitchFamily="34" charset="0"/>
              </a:rPr>
              <a:t>study. The questionnaire are distributed to the project team that involves in logistic area through google form. The result shown majority of the employee are agreed that non-monetary rewards can give positive impact to their project team performance. According to </a:t>
            </a:r>
            <a:r>
              <a:rPr lang="en-US" sz="4400" dirty="0" err="1" smtClean="0">
                <a:effectLst/>
                <a:ea typeface="Calibri" panose="020F0502020204030204" pitchFamily="34" charset="0"/>
              </a:rPr>
              <a:t>Kanengoni</a:t>
            </a:r>
            <a:r>
              <a:rPr lang="en-US" sz="4400" dirty="0" smtClean="0">
                <a:effectLst/>
                <a:ea typeface="Calibri" panose="020F0502020204030204" pitchFamily="34" charset="0"/>
              </a:rPr>
              <a:t> (2013</a:t>
            </a:r>
            <a:r>
              <a:rPr lang="en-US" sz="4400" dirty="0">
                <a:effectLst/>
                <a:ea typeface="Calibri" panose="020F0502020204030204" pitchFamily="34" charset="0"/>
              </a:rPr>
              <a:t>) Non-monetary rewards also can  increase employee motivation </a:t>
            </a:r>
            <a:r>
              <a:rPr lang="en-US" sz="4400" dirty="0" smtClean="0">
                <a:effectLst/>
                <a:ea typeface="Calibri" panose="020F0502020204030204" pitchFamily="34" charset="0"/>
              </a:rPr>
              <a:t>and their performance at their project team.</a:t>
            </a:r>
            <a:endParaRPr lang="en-US" sz="4400" dirty="0">
              <a:solidFill>
                <a:srgbClr val="FF0000"/>
              </a:solidFill>
              <a:effectLst/>
            </a:endParaRPr>
          </a:p>
        </p:txBody>
      </p:sp>
      <p:sp>
        <p:nvSpPr>
          <p:cNvPr id="2296" name="Text Box 248"/>
          <p:cNvSpPr txBox="1">
            <a:spLocks noChangeArrowheads="1"/>
          </p:cNvSpPr>
          <p:nvPr/>
        </p:nvSpPr>
        <p:spPr bwMode="auto">
          <a:xfrm>
            <a:off x="228600" y="20898229"/>
            <a:ext cx="10138524" cy="2985643"/>
          </a:xfrm>
          <a:prstGeom prst="rect">
            <a:avLst/>
          </a:prstGeom>
          <a:solidFill>
            <a:schemeClr val="accent1">
              <a:lumMod val="60000"/>
              <a:lumOff val="40000"/>
            </a:schemeClr>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anose="020B0604020202020204" pitchFamily="34" charset="0"/>
              <a:buChar char="•"/>
            </a:pPr>
            <a:r>
              <a:rPr lang="en-US" sz="4000" dirty="0" smtClean="0">
                <a:solidFill>
                  <a:schemeClr val="accent4">
                    <a:lumMod val="95000"/>
                    <a:lumOff val="5000"/>
                  </a:schemeClr>
                </a:solidFill>
                <a:effectLst/>
              </a:rPr>
              <a:t> </a:t>
            </a:r>
            <a:r>
              <a:rPr lang="en-US" sz="4000" dirty="0">
                <a:solidFill>
                  <a:schemeClr val="accent4">
                    <a:lumMod val="95000"/>
                    <a:lumOff val="5000"/>
                  </a:schemeClr>
                </a:solidFill>
                <a:effectLst/>
              </a:rPr>
              <a:t>To </a:t>
            </a:r>
            <a:r>
              <a:rPr lang="en-US" sz="4000" b="1" dirty="0">
                <a:solidFill>
                  <a:schemeClr val="accent4">
                    <a:lumMod val="95000"/>
                    <a:lumOff val="5000"/>
                  </a:schemeClr>
                </a:solidFill>
                <a:effectLst/>
              </a:rPr>
              <a:t>identify</a:t>
            </a:r>
            <a:r>
              <a:rPr lang="en-US" sz="4000" dirty="0">
                <a:solidFill>
                  <a:schemeClr val="accent4">
                    <a:lumMod val="95000"/>
                    <a:lumOff val="5000"/>
                  </a:schemeClr>
                </a:solidFill>
                <a:effectLst/>
              </a:rPr>
              <a:t> the </a:t>
            </a:r>
            <a:r>
              <a:rPr lang="en-US" sz="4000" b="1" dirty="0">
                <a:solidFill>
                  <a:schemeClr val="accent4">
                    <a:lumMod val="95000"/>
                    <a:lumOff val="5000"/>
                  </a:schemeClr>
                </a:solidFill>
                <a:effectLst/>
              </a:rPr>
              <a:t>type</a:t>
            </a:r>
            <a:r>
              <a:rPr lang="en-US" sz="4000" dirty="0">
                <a:solidFill>
                  <a:schemeClr val="accent4">
                    <a:lumMod val="95000"/>
                    <a:lumOff val="5000"/>
                  </a:schemeClr>
                </a:solidFill>
                <a:effectLst/>
              </a:rPr>
              <a:t> of non-monetary </a:t>
            </a:r>
            <a:r>
              <a:rPr lang="en-US" sz="4000" dirty="0" smtClean="0">
                <a:solidFill>
                  <a:schemeClr val="accent4">
                    <a:lumMod val="95000"/>
                    <a:lumOff val="5000"/>
                  </a:schemeClr>
                </a:solidFill>
                <a:effectLst/>
              </a:rPr>
              <a:t>rewards</a:t>
            </a:r>
          </a:p>
          <a:p>
            <a:pPr marL="685800" indent="-685800" eaLnBrk="1" hangingPunct="1">
              <a:lnSpc>
                <a:spcPct val="95000"/>
              </a:lnSpc>
              <a:buFont typeface="Arial" panose="020B0604020202020204" pitchFamily="34" charset="0"/>
              <a:buChar char="•"/>
            </a:pPr>
            <a:r>
              <a:rPr lang="en-US" sz="4000" dirty="0">
                <a:solidFill>
                  <a:schemeClr val="accent4">
                    <a:lumMod val="95000"/>
                    <a:lumOff val="5000"/>
                  </a:schemeClr>
                </a:solidFill>
                <a:effectLst/>
              </a:rPr>
              <a:t>To </a:t>
            </a:r>
            <a:r>
              <a:rPr lang="en-US" sz="4000" b="1" dirty="0">
                <a:solidFill>
                  <a:schemeClr val="accent4">
                    <a:lumMod val="95000"/>
                    <a:lumOff val="5000"/>
                  </a:schemeClr>
                </a:solidFill>
                <a:effectLst/>
              </a:rPr>
              <a:t>verify</a:t>
            </a:r>
            <a:r>
              <a:rPr lang="en-US" sz="4000" dirty="0">
                <a:solidFill>
                  <a:schemeClr val="accent4">
                    <a:lumMod val="95000"/>
                    <a:lumOff val="5000"/>
                  </a:schemeClr>
                </a:solidFill>
                <a:effectLst/>
              </a:rPr>
              <a:t> the </a:t>
            </a:r>
            <a:r>
              <a:rPr lang="en-US" sz="4000" b="1" dirty="0">
                <a:solidFill>
                  <a:schemeClr val="accent4">
                    <a:lumMod val="95000"/>
                    <a:lumOff val="5000"/>
                  </a:schemeClr>
                </a:solidFill>
                <a:effectLst/>
              </a:rPr>
              <a:t>positive impact </a:t>
            </a:r>
            <a:r>
              <a:rPr lang="en-US" sz="4000" dirty="0">
                <a:solidFill>
                  <a:schemeClr val="accent4">
                    <a:lumMod val="95000"/>
                    <a:lumOff val="5000"/>
                  </a:schemeClr>
                </a:solidFill>
                <a:effectLst/>
              </a:rPr>
              <a:t>of non-monetary rewards towards project team performance</a:t>
            </a:r>
          </a:p>
        </p:txBody>
      </p:sp>
      <p:sp>
        <p:nvSpPr>
          <p:cNvPr id="2297" name="Text Box 249"/>
          <p:cNvSpPr txBox="1">
            <a:spLocks noChangeArrowheads="1"/>
          </p:cNvSpPr>
          <p:nvPr/>
        </p:nvSpPr>
        <p:spPr bwMode="auto">
          <a:xfrm>
            <a:off x="228600" y="20106337"/>
            <a:ext cx="10138524" cy="652214"/>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501806" y="10866202"/>
            <a:ext cx="22042747" cy="646331"/>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RESULTS</a:t>
            </a:r>
          </a:p>
        </p:txBody>
      </p:sp>
      <p:sp>
        <p:nvSpPr>
          <p:cNvPr id="32" name="Text Box 249"/>
          <p:cNvSpPr txBox="1">
            <a:spLocks noChangeArrowheads="1"/>
          </p:cNvSpPr>
          <p:nvPr/>
        </p:nvSpPr>
        <p:spPr bwMode="auto">
          <a:xfrm>
            <a:off x="228600" y="24023548"/>
            <a:ext cx="10156805" cy="646331"/>
          </a:xfrm>
          <a:prstGeom prst="rect">
            <a:avLst/>
          </a:prstGeom>
          <a:solidFill>
            <a:schemeClr val="accent1">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228600" y="33530820"/>
            <a:ext cx="10108044" cy="893782"/>
          </a:xfrm>
          <a:prstGeom prst="rect">
            <a:avLst/>
          </a:prstGeom>
          <a:solidFill>
            <a:schemeClr val="accent1">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en-US" sz="3600" dirty="0">
                <a:solidFill>
                  <a:schemeClr val="bg1"/>
                </a:solidFill>
                <a:effectLst/>
              </a:rPr>
              <a:t>CONCEPTUAL </a:t>
            </a:r>
            <a:r>
              <a:rPr lang="en-US" sz="3600" dirty="0" smtClean="0">
                <a:solidFill>
                  <a:schemeClr val="bg1"/>
                </a:solidFill>
                <a:effectLst/>
              </a:rPr>
              <a:t>FRAMEWORK</a:t>
            </a:r>
            <a:endParaRPr kumimoji="0" lang="en-US" sz="3600" b="0" i="0" u="none" strike="noStrike" cap="none" normalizeH="0" baseline="0" dirty="0" smtClean="0">
              <a:ln>
                <a:noFill/>
              </a:ln>
              <a:solidFill>
                <a:schemeClr val="bg1"/>
              </a:solidFill>
              <a:effectLst/>
            </a:endParaRPr>
          </a:p>
        </p:txBody>
      </p:sp>
      <p:sp>
        <p:nvSpPr>
          <p:cNvPr id="39" name="Rectangle 7"/>
          <p:cNvSpPr>
            <a:spLocks noChangeArrowheads="1"/>
          </p:cNvSpPr>
          <p:nvPr/>
        </p:nvSpPr>
        <p:spPr bwMode="auto">
          <a:xfrm>
            <a:off x="13716000" y="24204613"/>
            <a:ext cx="3291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1" name="Diagram 40"/>
          <p:cNvGraphicFramePr/>
          <p:nvPr>
            <p:extLst>
              <p:ext uri="{D42A27DB-BD31-4B8C-83A1-F6EECF244321}">
                <p14:modId xmlns:p14="http://schemas.microsoft.com/office/powerpoint/2010/main" val="3285904358"/>
              </p:ext>
            </p:extLst>
          </p:nvPr>
        </p:nvGraphicFramePr>
        <p:xfrm>
          <a:off x="228600" y="25017077"/>
          <a:ext cx="10094341" cy="81738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Rectangle 16"/>
          <p:cNvSpPr/>
          <p:nvPr/>
        </p:nvSpPr>
        <p:spPr bwMode="auto">
          <a:xfrm>
            <a:off x="423717" y="34764447"/>
            <a:ext cx="9753600" cy="3381350"/>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latin typeface="Times New Roman" pitchFamily="18" charset="0"/>
              </a:rPr>
              <a:t>Non-monetary rewards</a:t>
            </a:r>
          </a:p>
          <a:p>
            <a:pPr marL="571500" indent="-571500">
              <a:buFont typeface="Arial" panose="020B0604020202020204" pitchFamily="34" charset="0"/>
              <a:buChar char="•"/>
            </a:pPr>
            <a:r>
              <a:rPr lang="en-US" sz="4000" dirty="0">
                <a:effectLst/>
              </a:rPr>
              <a:t>training and professional </a:t>
            </a:r>
            <a:r>
              <a:rPr lang="en-US" sz="4000" dirty="0" smtClean="0">
                <a:effectLst/>
              </a:rPr>
              <a:t>development</a:t>
            </a:r>
            <a:endParaRPr kumimoji="0" lang="en-US" sz="4000" b="0" i="0" u="none" strike="noStrike" cap="none" normalizeH="0" baseline="0" dirty="0" smtClean="0">
              <a:ln>
                <a:noFill/>
              </a:ln>
              <a:solidFill>
                <a:schemeClr val="tx1"/>
              </a:solidFill>
              <a:effectLst/>
              <a:latin typeface="Times New Roman" pitchFamily="18" charset="0"/>
            </a:endParaRPr>
          </a:p>
          <a:p>
            <a:pPr marL="571500" indent="-571500">
              <a:buFont typeface="Arial" panose="020B0604020202020204" pitchFamily="34" charset="0"/>
              <a:buChar char="•"/>
            </a:pPr>
            <a:r>
              <a:rPr lang="en-US" sz="4000" dirty="0">
                <a:effectLst/>
              </a:rPr>
              <a:t>flexible </a:t>
            </a:r>
            <a:r>
              <a:rPr lang="en-US" sz="4000" dirty="0" smtClean="0">
                <a:effectLst/>
              </a:rPr>
              <a:t>hours</a:t>
            </a:r>
          </a:p>
          <a:p>
            <a:pPr marL="571500" indent="-571500">
              <a:buFont typeface="Arial" panose="020B0604020202020204" pitchFamily="34" charset="0"/>
              <a:buChar char="•"/>
            </a:pPr>
            <a:r>
              <a:rPr lang="en-US" sz="4000" dirty="0">
                <a:effectLst/>
              </a:rPr>
              <a:t>staff recognition </a:t>
            </a:r>
            <a:r>
              <a:rPr lang="en-US" sz="4000" dirty="0" smtClean="0">
                <a:effectLst/>
              </a:rPr>
              <a:t>program</a:t>
            </a:r>
          </a:p>
          <a:p>
            <a:pPr marL="571500" indent="-571500">
              <a:buFont typeface="Arial" panose="020B0604020202020204" pitchFamily="34" charset="0"/>
              <a:buChar char="•"/>
            </a:pPr>
            <a:r>
              <a:rPr lang="en-US" sz="4000" dirty="0">
                <a:effectLst/>
              </a:rPr>
              <a:t>contribution program</a:t>
            </a:r>
            <a:endParaRPr lang="en-US" sz="4000" dirty="0" smtClean="0">
              <a:effectLst/>
            </a:endParaRPr>
          </a:p>
          <a:p>
            <a:pPr marL="571500" indent="-571500">
              <a:buFont typeface="Arial" panose="020B0604020202020204" pitchFamily="34" charset="0"/>
              <a:buChar char="•"/>
            </a:pPr>
            <a:endParaRPr lang="en-US" sz="4000" dirty="0" smtClean="0">
              <a:effectLst/>
            </a:endParaRPr>
          </a:p>
          <a:p>
            <a:pPr marL="571500" indent="-571500">
              <a:buFont typeface="Arial" panose="020B0604020202020204" pitchFamily="34" charset="0"/>
              <a:buChar char="•"/>
            </a:pPr>
            <a:endParaRPr kumimoji="0" lang="en-US" sz="4000" b="0" i="0" u="none" strike="noStrike" cap="none" normalizeH="0" baseline="0" dirty="0" smtClean="0">
              <a:ln>
                <a:noFill/>
              </a:ln>
              <a:solidFill>
                <a:schemeClr val="tx1"/>
              </a:solidFill>
              <a:effectLst/>
              <a:latin typeface="Times New Roman" pitchFamily="18" charset="0"/>
            </a:endParaRPr>
          </a:p>
        </p:txBody>
      </p:sp>
      <p:sp>
        <p:nvSpPr>
          <p:cNvPr id="19" name="Rectangle 18"/>
          <p:cNvSpPr/>
          <p:nvPr/>
        </p:nvSpPr>
        <p:spPr bwMode="auto">
          <a:xfrm>
            <a:off x="484216" y="39553812"/>
            <a:ext cx="9706730" cy="2616330"/>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4000" dirty="0" smtClean="0">
                <a:effectLst/>
              </a:rPr>
              <a:t>Project team performance</a:t>
            </a:r>
          </a:p>
          <a:p>
            <a:pPr marL="571500" marR="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4000" dirty="0" smtClean="0">
                <a:effectLst/>
              </a:rPr>
              <a:t>Work performance</a:t>
            </a:r>
          </a:p>
          <a:p>
            <a:pPr marL="571500" marR="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4000" dirty="0" smtClean="0">
                <a:effectLst/>
              </a:rPr>
              <a:t>Organization objectives</a:t>
            </a:r>
          </a:p>
          <a:p>
            <a:pPr marL="571500" marR="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4000" dirty="0" smtClean="0">
                <a:effectLst/>
              </a:rPr>
              <a:t>Employee relationship and satisfactions</a:t>
            </a:r>
          </a:p>
          <a:p>
            <a:pPr marL="571500" marR="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4000" dirty="0" smtClean="0">
              <a:effectLst/>
            </a:endParaRPr>
          </a:p>
          <a:p>
            <a:pPr marL="571500" marR="0" indent="-5715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4000" dirty="0" smtClean="0">
              <a:effectLst/>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20" name="Rectangle 19"/>
          <p:cNvSpPr/>
          <p:nvPr/>
        </p:nvSpPr>
        <p:spPr bwMode="auto">
          <a:xfrm>
            <a:off x="10569281" y="11614534"/>
            <a:ext cx="21944792" cy="23597702"/>
          </a:xfrm>
          <a:prstGeom prst="rect">
            <a:avLst/>
          </a:prstGeom>
          <a:solidFill>
            <a:schemeClr val="accent5">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49" name="Rectangle 48"/>
          <p:cNvSpPr/>
          <p:nvPr/>
        </p:nvSpPr>
        <p:spPr bwMode="auto">
          <a:xfrm>
            <a:off x="10783270" y="16477174"/>
            <a:ext cx="21581092" cy="911623"/>
          </a:xfrm>
          <a:prstGeom prst="rect">
            <a:avLst/>
          </a:prstGeom>
          <a:solidFill>
            <a:srgbClr val="FF66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en-US" sz="4000" dirty="0">
                <a:effectLst/>
              </a:rPr>
              <a:t>Experience In Shipping Port </a:t>
            </a:r>
            <a:r>
              <a:rPr lang="en-US" sz="4000" dirty="0" smtClean="0">
                <a:effectLst/>
              </a:rPr>
              <a:t>Industry Number </a:t>
            </a:r>
            <a:r>
              <a:rPr lang="en-US" sz="4000" dirty="0">
                <a:effectLst/>
              </a:rPr>
              <a:t>Of Frequency Getting’s Non-Monetary Rewards </a:t>
            </a:r>
            <a:r>
              <a:rPr lang="en-US" sz="4000" dirty="0" smtClean="0">
                <a:effectLst/>
              </a:rPr>
              <a:t>Relation</a:t>
            </a:r>
            <a:endParaRPr lang="en-US" sz="4000" dirty="0">
              <a:effectLst/>
            </a:endParaRPr>
          </a:p>
          <a:p>
            <a:pPr algn="ctr"/>
            <a:endParaRPr kumimoji="0" lang="en-US" sz="4400" b="0" i="0" u="none" strike="noStrike" cap="none" normalizeH="0" baseline="0" dirty="0" smtClean="0">
              <a:ln>
                <a:noFill/>
              </a:ln>
              <a:solidFill>
                <a:schemeClr val="tx1"/>
              </a:solidFill>
              <a:effectLst/>
            </a:endParaRPr>
          </a:p>
        </p:txBody>
      </p:sp>
      <p:graphicFrame>
        <p:nvGraphicFramePr>
          <p:cNvPr id="22" name="Table 21"/>
          <p:cNvGraphicFramePr>
            <a:graphicFrameLocks noGrp="1"/>
          </p:cNvGraphicFramePr>
          <p:nvPr>
            <p:extLst>
              <p:ext uri="{D42A27DB-BD31-4B8C-83A1-F6EECF244321}">
                <p14:modId xmlns:p14="http://schemas.microsoft.com/office/powerpoint/2010/main" val="3837072757"/>
              </p:ext>
            </p:extLst>
          </p:nvPr>
        </p:nvGraphicFramePr>
        <p:xfrm>
          <a:off x="10782780" y="17564453"/>
          <a:ext cx="21559811" cy="5526768"/>
        </p:xfrm>
        <a:graphic>
          <a:graphicData uri="http://schemas.openxmlformats.org/drawingml/2006/table">
            <a:tbl>
              <a:tblPr firstRow="1" bandRow="1">
                <a:tableStyleId>{5C22544A-7EE6-4342-B048-85BDC9FD1C3A}</a:tableStyleId>
              </a:tblPr>
              <a:tblGrid>
                <a:gridCol w="4736699"/>
                <a:gridCol w="4107058"/>
                <a:gridCol w="4029485"/>
                <a:gridCol w="4358421"/>
                <a:gridCol w="4328148"/>
              </a:tblGrid>
              <a:tr h="1328612">
                <a:tc rowSpan="2">
                  <a:txBody>
                    <a:bodyPr/>
                    <a:lstStyle/>
                    <a:p>
                      <a:pPr algn="ctr"/>
                      <a:r>
                        <a:rPr lang="en-US" sz="4000" b="0" dirty="0" smtClean="0">
                          <a:solidFill>
                            <a:schemeClr val="tx1"/>
                          </a:solidFill>
                        </a:rPr>
                        <a:t>Experience In Shipping</a:t>
                      </a:r>
                      <a:r>
                        <a:rPr lang="en-US" sz="4000" b="0" baseline="0" dirty="0" smtClean="0">
                          <a:solidFill>
                            <a:schemeClr val="tx1"/>
                          </a:solidFill>
                        </a:rPr>
                        <a:t> Port Industries</a:t>
                      </a:r>
                      <a:endParaRPr lang="en-US" sz="4000" b="0" dirty="0">
                        <a:solidFill>
                          <a:schemeClr val="tx1"/>
                        </a:solidFill>
                      </a:endParaRPr>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c gridSpan="4">
                  <a:txBody>
                    <a:bodyPr/>
                    <a:lstStyle/>
                    <a:p>
                      <a:pPr algn="ctr"/>
                      <a:r>
                        <a:rPr lang="en-US" sz="4000" b="0" dirty="0" smtClean="0">
                          <a:solidFill>
                            <a:schemeClr val="tx1"/>
                          </a:solidFill>
                        </a:rPr>
                        <a:t>Frequency</a:t>
                      </a:r>
                      <a:r>
                        <a:rPr lang="en-US" sz="4000" b="0" baseline="0" dirty="0" smtClean="0">
                          <a:solidFill>
                            <a:schemeClr val="tx1"/>
                          </a:solidFill>
                        </a:rPr>
                        <a:t> of Getting Non-monetary Rewards</a:t>
                      </a: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1049539">
                <a:tc vMerge="1">
                  <a:txBody>
                    <a:bodyPr/>
                    <a:lstStyle/>
                    <a:p>
                      <a:endParaRPr lang="en-US" sz="4000" dirty="0"/>
                    </a:p>
                  </a:txBody>
                  <a:tcPr/>
                </a:tc>
                <a:tc>
                  <a:txBody>
                    <a:bodyPr/>
                    <a:lstStyle/>
                    <a:p>
                      <a:pPr algn="ctr"/>
                      <a:r>
                        <a:rPr lang="en-US" sz="4000" dirty="0" smtClean="0"/>
                        <a:t>1 time</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c>
                  <a:txBody>
                    <a:bodyPr/>
                    <a:lstStyle/>
                    <a:p>
                      <a:pPr algn="ctr"/>
                      <a:r>
                        <a:rPr lang="en-US" sz="4000" dirty="0" smtClean="0"/>
                        <a:t>2 times</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c>
                  <a:txBody>
                    <a:bodyPr/>
                    <a:lstStyle/>
                    <a:p>
                      <a:pPr algn="ctr"/>
                      <a:r>
                        <a:rPr lang="en-US" sz="4000" dirty="0" smtClean="0"/>
                        <a:t>3 times</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c>
                  <a:txBody>
                    <a:bodyPr/>
                    <a:lstStyle/>
                    <a:p>
                      <a:pPr algn="ctr"/>
                      <a:r>
                        <a:rPr lang="en-US" sz="4000" dirty="0" smtClean="0"/>
                        <a:t>More than 4 times</a:t>
                      </a:r>
                      <a:endParaRPr lang="en-US" sz="40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9966"/>
                    </a:solidFill>
                  </a:tcPr>
                </a:tc>
              </a:tr>
              <a:tr h="1049539">
                <a:tc>
                  <a:txBody>
                    <a:bodyPr/>
                    <a:lstStyle/>
                    <a:p>
                      <a:r>
                        <a:rPr lang="en-US" sz="4000" dirty="0" smtClean="0"/>
                        <a:t>0-5 years</a:t>
                      </a:r>
                      <a:endParaRPr lang="en-US" sz="40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3</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16</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3</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1</a:t>
                      </a:r>
                      <a:endParaRPr lang="en-US" sz="40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r>
              <a:tr h="1049539">
                <a:tc>
                  <a:txBody>
                    <a:bodyPr/>
                    <a:lstStyle/>
                    <a:p>
                      <a:r>
                        <a:rPr lang="en-US" sz="4000" dirty="0" smtClean="0"/>
                        <a:t>5-10 years</a:t>
                      </a:r>
                      <a:endParaRPr lang="en-US" sz="40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8</a:t>
                      </a: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11</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3</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5</a:t>
                      </a:r>
                      <a:endParaRPr lang="en-US" sz="40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FFCC99"/>
                    </a:solidFill>
                  </a:tcPr>
                </a:tc>
              </a:tr>
              <a:tr h="1049539">
                <a:tc>
                  <a:txBody>
                    <a:bodyPr/>
                    <a:lstStyle/>
                    <a:p>
                      <a:r>
                        <a:rPr lang="en-US" sz="4000" dirty="0" smtClean="0"/>
                        <a:t>10 years and above</a:t>
                      </a:r>
                      <a:endParaRPr lang="en-US" sz="40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1</a:t>
                      </a:r>
                      <a:endParaRPr lang="en-US" sz="4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c>
                  <a:txBody>
                    <a:bodyPr/>
                    <a:lstStyle/>
                    <a:p>
                      <a:pPr algn="ctr"/>
                      <a:r>
                        <a:rPr lang="en-US" sz="4000" dirty="0" smtClean="0"/>
                        <a:t>2</a:t>
                      </a:r>
                      <a:endParaRPr lang="en-US" sz="40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C99"/>
                    </a:solidFill>
                  </a:tcPr>
                </a:tc>
              </a:tr>
            </a:tbl>
          </a:graphicData>
        </a:graphic>
      </p:graphicFrame>
      <p:sp>
        <p:nvSpPr>
          <p:cNvPr id="23" name="Rectangle 22"/>
          <p:cNvSpPr/>
          <p:nvPr/>
        </p:nvSpPr>
        <p:spPr bwMode="auto">
          <a:xfrm>
            <a:off x="20769939" y="23217163"/>
            <a:ext cx="1930352" cy="666708"/>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rPr>
              <a:t>Table 1.0</a:t>
            </a:r>
          </a:p>
        </p:txBody>
      </p:sp>
      <p:sp>
        <p:nvSpPr>
          <p:cNvPr id="52" name="Rectangle 51"/>
          <p:cNvSpPr/>
          <p:nvPr/>
        </p:nvSpPr>
        <p:spPr bwMode="auto">
          <a:xfrm>
            <a:off x="10866331" y="24002729"/>
            <a:ext cx="10583940" cy="1251811"/>
          </a:xfrm>
          <a:prstGeom prst="rect">
            <a:avLst/>
          </a:prstGeom>
          <a:solidFill>
            <a:srgbClr val="FF66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en-US" sz="4000" dirty="0">
                <a:effectLst/>
              </a:rPr>
              <a:t>Type Of Non-Monetary </a:t>
            </a:r>
            <a:r>
              <a:rPr lang="en-US" sz="4000" dirty="0" smtClean="0">
                <a:effectLst/>
              </a:rPr>
              <a:t>Rewards </a:t>
            </a:r>
            <a:r>
              <a:rPr lang="en-US" sz="4000" dirty="0">
                <a:effectLst/>
              </a:rPr>
              <a:t>Employee Hope From </a:t>
            </a:r>
            <a:r>
              <a:rPr lang="en-US" sz="4000" dirty="0" smtClean="0">
                <a:effectLst/>
              </a:rPr>
              <a:t>Organizations and Organizations Gives</a:t>
            </a:r>
            <a:endParaRPr kumimoji="0" lang="en-US" sz="4000" b="0" i="0" u="none" strike="noStrike" cap="none" normalizeH="0" baseline="0" dirty="0" smtClean="0">
              <a:ln>
                <a:noFill/>
              </a:ln>
              <a:solidFill>
                <a:schemeClr val="tx1"/>
              </a:solidFill>
              <a:effectLst/>
            </a:endParaRPr>
          </a:p>
        </p:txBody>
      </p:sp>
      <p:graphicFrame>
        <p:nvGraphicFramePr>
          <p:cNvPr id="55" name="Chart 54"/>
          <p:cNvGraphicFramePr/>
          <p:nvPr>
            <p:extLst>
              <p:ext uri="{D42A27DB-BD31-4B8C-83A1-F6EECF244321}">
                <p14:modId xmlns:p14="http://schemas.microsoft.com/office/powerpoint/2010/main" val="4279530655"/>
              </p:ext>
            </p:extLst>
          </p:nvPr>
        </p:nvGraphicFramePr>
        <p:xfrm>
          <a:off x="10866332" y="25393611"/>
          <a:ext cx="10583939" cy="9030991"/>
        </p:xfrm>
        <a:graphic>
          <a:graphicData uri="http://schemas.openxmlformats.org/drawingml/2006/chart">
            <c:chart xmlns:c="http://schemas.openxmlformats.org/drawingml/2006/chart" xmlns:r="http://schemas.openxmlformats.org/officeDocument/2006/relationships" r:id="rId9"/>
          </a:graphicData>
        </a:graphic>
      </p:graphicFrame>
      <p:sp>
        <p:nvSpPr>
          <p:cNvPr id="28" name="Rectangle 27"/>
          <p:cNvSpPr/>
          <p:nvPr/>
        </p:nvSpPr>
        <p:spPr bwMode="auto">
          <a:xfrm>
            <a:off x="10838459" y="11833275"/>
            <a:ext cx="21559813" cy="4312538"/>
          </a:xfrm>
          <a:prstGeom prst="rect">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just"/>
            <a:r>
              <a:rPr lang="en-US" sz="4000" dirty="0" smtClean="0">
                <a:effectLst/>
              </a:rPr>
              <a:t> </a:t>
            </a:r>
            <a:r>
              <a:rPr lang="en-US" sz="4000" dirty="0">
                <a:effectLst/>
              </a:rPr>
              <a:t>According to Graph 2.0 the most </a:t>
            </a:r>
            <a:r>
              <a:rPr lang="en-US" sz="4000" dirty="0" err="1">
                <a:effectLst/>
              </a:rPr>
              <a:t>favourite</a:t>
            </a:r>
            <a:r>
              <a:rPr lang="en-US" sz="4000" dirty="0">
                <a:effectLst/>
              </a:rPr>
              <a:t> non-monetary rewards is flexible hours. This because through flexible hours employee release their stress at work and the effect is their performance is increase (</a:t>
            </a:r>
            <a:r>
              <a:rPr lang="en-US" sz="4000" dirty="0" err="1">
                <a:effectLst/>
              </a:rPr>
              <a:t>Kanengoni</a:t>
            </a:r>
            <a:r>
              <a:rPr lang="en-US" sz="4000" dirty="0">
                <a:effectLst/>
              </a:rPr>
              <a:t>, 2013). The most dislike of non-monetary rewards is training and professional development. According to </a:t>
            </a:r>
            <a:r>
              <a:rPr lang="en-US" sz="4000" dirty="0" err="1">
                <a:effectLst/>
              </a:rPr>
              <a:t>Sabda</a:t>
            </a:r>
            <a:r>
              <a:rPr lang="en-US" sz="4000" dirty="0">
                <a:effectLst/>
              </a:rPr>
              <a:t> (2008) factor of employee are not interest with training and professional development in Malaysia is because of variety of bureaucracy. Sometimes they must outstation for going carrier or hard skill course for several days and give limit time of their life. </a:t>
            </a:r>
            <a:r>
              <a:rPr lang="en-US" sz="4000" dirty="0" smtClean="0">
                <a:effectLst/>
              </a:rPr>
              <a:t>Majority of employee agreed that non-monetary rewards give positive effect to their project team (Figure  3.0)</a:t>
            </a:r>
            <a:endParaRPr kumimoji="0" lang="en-US" sz="4000" b="0" i="0" u="none" strike="noStrike" cap="none" normalizeH="0" baseline="0" dirty="0" smtClean="0">
              <a:ln>
                <a:noFill/>
              </a:ln>
              <a:solidFill>
                <a:schemeClr val="tx1"/>
              </a:solidFill>
              <a:effectLst/>
            </a:endParaRPr>
          </a:p>
        </p:txBody>
      </p:sp>
      <p:graphicFrame>
        <p:nvGraphicFramePr>
          <p:cNvPr id="58" name="Chart 57"/>
          <p:cNvGraphicFramePr/>
          <p:nvPr>
            <p:extLst>
              <p:ext uri="{D42A27DB-BD31-4B8C-83A1-F6EECF244321}">
                <p14:modId xmlns:p14="http://schemas.microsoft.com/office/powerpoint/2010/main" val="4145443265"/>
              </p:ext>
            </p:extLst>
          </p:nvPr>
        </p:nvGraphicFramePr>
        <p:xfrm>
          <a:off x="21672309" y="25418228"/>
          <a:ext cx="10604982" cy="9007465"/>
        </p:xfrm>
        <a:graphic>
          <a:graphicData uri="http://schemas.openxmlformats.org/drawingml/2006/chart">
            <c:chart xmlns:c="http://schemas.openxmlformats.org/drawingml/2006/chart" xmlns:r="http://schemas.openxmlformats.org/officeDocument/2006/relationships" r:id="rId10"/>
          </a:graphicData>
        </a:graphic>
      </p:graphicFrame>
      <p:sp>
        <p:nvSpPr>
          <p:cNvPr id="59" name="Rectangle 58"/>
          <p:cNvSpPr/>
          <p:nvPr/>
        </p:nvSpPr>
        <p:spPr bwMode="auto">
          <a:xfrm>
            <a:off x="21696611" y="23987299"/>
            <a:ext cx="10607968" cy="1244727"/>
          </a:xfrm>
          <a:prstGeom prst="rect">
            <a:avLst/>
          </a:prstGeom>
          <a:solidFill>
            <a:srgbClr val="FF66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4000" dirty="0">
                <a:effectLst/>
              </a:rPr>
              <a:t>V</a:t>
            </a:r>
            <a:r>
              <a:rPr lang="en-US" sz="4000" dirty="0" smtClean="0">
                <a:effectLst/>
              </a:rPr>
              <a:t>ariables that influence effect of non-monetary rewards towards project team performance</a:t>
            </a:r>
            <a:endParaRPr kumimoji="0" lang="en-US" sz="4000" b="0" i="0" u="none" strike="noStrike" cap="none" normalizeH="0" baseline="0" dirty="0" smtClean="0">
              <a:ln>
                <a:noFill/>
              </a:ln>
              <a:solidFill>
                <a:schemeClr val="tx1"/>
              </a:solidFill>
              <a:effectLst/>
            </a:endParaRPr>
          </a:p>
        </p:txBody>
      </p:sp>
      <p:sp>
        <p:nvSpPr>
          <p:cNvPr id="34" name="Rectangle 33"/>
          <p:cNvSpPr/>
          <p:nvPr/>
        </p:nvSpPr>
        <p:spPr bwMode="auto">
          <a:xfrm>
            <a:off x="10569281" y="36325628"/>
            <a:ext cx="11418080" cy="6466108"/>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just"/>
            <a:r>
              <a:rPr lang="en-US" sz="4000" dirty="0">
                <a:effectLst/>
              </a:rPr>
              <a:t>O</a:t>
            </a:r>
            <a:r>
              <a:rPr lang="en-US" sz="4000" dirty="0" smtClean="0">
                <a:effectLst/>
              </a:rPr>
              <a:t>rganization </a:t>
            </a:r>
            <a:r>
              <a:rPr lang="en-US" sz="4000" dirty="0">
                <a:effectLst/>
              </a:rPr>
              <a:t>must well know which non-monetary rewards that are need by the employee. Human resource department also needs to analyses which type of non-monetary will be effect the employee’s performance towards their project team. As a general, employer in Malaysia should implementation of non-monetary rewards program should be included in their organization policy. </a:t>
            </a:r>
            <a:r>
              <a:rPr lang="en-US" sz="4000" b="1" dirty="0">
                <a:effectLst/>
              </a:rPr>
              <a:t>This </a:t>
            </a:r>
            <a:r>
              <a:rPr lang="en-US" sz="4000" dirty="0">
                <a:effectLst/>
              </a:rPr>
              <a:t>research are </a:t>
            </a:r>
            <a:r>
              <a:rPr lang="en-US" sz="4000" b="1" dirty="0">
                <a:effectLst/>
              </a:rPr>
              <a:t>proof </a:t>
            </a:r>
            <a:r>
              <a:rPr lang="en-US" sz="4000" dirty="0">
                <a:effectLst/>
              </a:rPr>
              <a:t>that </a:t>
            </a:r>
            <a:r>
              <a:rPr lang="en-US" sz="4000" b="1" dirty="0">
                <a:effectLst/>
              </a:rPr>
              <a:t>non-monetary rewards</a:t>
            </a:r>
            <a:r>
              <a:rPr lang="en-US" sz="4000" dirty="0">
                <a:effectLst/>
              </a:rPr>
              <a:t> can also  give positive effects to their employee performance and project </a:t>
            </a:r>
            <a:r>
              <a:rPr lang="en-US" sz="4000" dirty="0" smtClean="0">
                <a:effectLst/>
              </a:rPr>
              <a:t>team.</a:t>
            </a:r>
            <a:endParaRPr kumimoji="0" lang="en-US" sz="4000" b="0" i="0" u="none" strike="noStrike" cap="none" normalizeH="0" baseline="0" dirty="0" smtClean="0">
              <a:ln>
                <a:noFill/>
              </a:ln>
              <a:solidFill>
                <a:schemeClr val="tx1"/>
              </a:solidFill>
              <a:effectLst/>
            </a:endParaRPr>
          </a:p>
        </p:txBody>
      </p:sp>
      <p:sp>
        <p:nvSpPr>
          <p:cNvPr id="35" name="Rectangle 34"/>
          <p:cNvSpPr/>
          <p:nvPr/>
        </p:nvSpPr>
        <p:spPr bwMode="auto">
          <a:xfrm>
            <a:off x="22245068" y="35398438"/>
            <a:ext cx="10267221" cy="646331"/>
          </a:xfrm>
          <a:prstGeom prst="rect">
            <a:avLst/>
          </a:prstGeom>
          <a:solidFill>
            <a:schemeClr val="accent1">
              <a:lumMod val="5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en-US" sz="3600" dirty="0">
                <a:solidFill>
                  <a:schemeClr val="bg1"/>
                </a:solidFill>
                <a:effectLst/>
              </a:rPr>
              <a:t>RECOMMENDATION</a:t>
            </a:r>
          </a:p>
        </p:txBody>
      </p:sp>
      <p:sp>
        <p:nvSpPr>
          <p:cNvPr id="36" name="Rectangle 35"/>
          <p:cNvSpPr/>
          <p:nvPr/>
        </p:nvSpPr>
        <p:spPr bwMode="auto">
          <a:xfrm>
            <a:off x="22245068" y="36325628"/>
            <a:ext cx="10299485" cy="6466108"/>
          </a:xfrm>
          <a:prstGeom prst="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just"/>
            <a:r>
              <a:rPr lang="en-US" sz="4000" dirty="0">
                <a:effectLst/>
              </a:rPr>
              <a:t>Organization that involved in private industry area should have good rewards </a:t>
            </a:r>
            <a:r>
              <a:rPr lang="en-US" sz="4000" dirty="0" err="1">
                <a:effectLst/>
              </a:rPr>
              <a:t>programme</a:t>
            </a:r>
            <a:r>
              <a:rPr lang="en-US" sz="4000" dirty="0">
                <a:effectLst/>
              </a:rPr>
              <a:t> that will be increase employee’s performance, knowledge, motivation and experience their current job. Furthermore, organization must well know which non-monetary rewards that are need by the employee. Human resource department also needs to analyses which type of non-monetary will be effect the employee’s performance towards their project </a:t>
            </a:r>
            <a:r>
              <a:rPr lang="en-US" sz="4000" dirty="0" smtClean="0">
                <a:effectLst/>
              </a:rPr>
              <a:t>team.</a:t>
            </a:r>
            <a:endParaRPr kumimoji="0" lang="en-US" sz="4000" b="0" i="0" u="none" strike="noStrike" cap="none" normalizeH="0" baseline="0" dirty="0" smtClean="0">
              <a:ln>
                <a:noFill/>
              </a:ln>
              <a:solidFill>
                <a:schemeClr val="tx1"/>
              </a:solidFill>
              <a:effectLst/>
            </a:endParaRPr>
          </a:p>
        </p:txBody>
      </p:sp>
      <p:sp>
        <p:nvSpPr>
          <p:cNvPr id="37" name="Down Arrow 36"/>
          <p:cNvSpPr/>
          <p:nvPr/>
        </p:nvSpPr>
        <p:spPr bwMode="auto">
          <a:xfrm>
            <a:off x="4818570" y="38485642"/>
            <a:ext cx="914400" cy="814644"/>
          </a:xfrm>
          <a:prstGeom prst="downArrow">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 name="Rectangle 2"/>
          <p:cNvSpPr/>
          <p:nvPr/>
        </p:nvSpPr>
        <p:spPr bwMode="auto">
          <a:xfrm>
            <a:off x="15615033" y="34607443"/>
            <a:ext cx="2271785" cy="421951"/>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FIGURE 2.0</a:t>
            </a:r>
          </a:p>
        </p:txBody>
      </p:sp>
      <p:sp>
        <p:nvSpPr>
          <p:cNvPr id="38" name="Rectangle 37"/>
          <p:cNvSpPr/>
          <p:nvPr/>
        </p:nvSpPr>
        <p:spPr bwMode="auto">
          <a:xfrm>
            <a:off x="26396120" y="34602979"/>
            <a:ext cx="2271785" cy="426415"/>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rPr>
              <a:t>FIGURE 3.0</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3772</TotalTime>
  <Words>680</Words>
  <Application>Microsoft Office PowerPoint</Application>
  <PresentationFormat>Custom</PresentationFormat>
  <Paragraphs>62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Comic Sans MS</vt:lpstr>
      <vt:lpstr>Times New Roman</vt:lpstr>
      <vt:lpstr>Default Design</vt:lpstr>
      <vt:lpstr>PowerPoint Presentation</vt:lpstr>
    </vt:vector>
  </TitlesOfParts>
  <Company>P&amp;D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155</cp:revision>
  <cp:lastPrinted>2000-08-03T00:31:24Z</cp:lastPrinted>
  <dcterms:created xsi:type="dcterms:W3CDTF">2000-02-09T15:01:13Z</dcterms:created>
  <dcterms:modified xsi:type="dcterms:W3CDTF">2016-11-27T13:55:12Z</dcterms:modified>
</cp:coreProperties>
</file>