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918400" cy="438912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extLst>
    <p:ext uri="{EFAFB233-063F-42B5-8137-9DF3F51BA10A}">
      <p15:sldGuideLst xmlns:p15="http://schemas.microsoft.com/office/powerpoint/2012/main" xmlns="">
        <p15:guide id="1" orient="horz" pos="10944">
          <p15:clr>
            <a:srgbClr val="A4A3A4"/>
          </p15:clr>
        </p15:guide>
        <p15:guide id="2" pos="10368">
          <p15:clr>
            <a:srgbClr val="A4A3A4"/>
          </p15:clr>
        </p15:guide>
      </p15:sldGuideLst>
    </p:ext>
    <p:ext uri="{2D200454-40CA-4A62-9FC3-DE9A4176ACB9}">
      <p15:notesGuideLst xmlns:p15="http://schemas.microsoft.com/office/powerpoint/2012/main" xmlns="">
        <p15:guide id="1" orient="horz" pos="2910">
          <p15:clr>
            <a:srgbClr val="A4A3A4"/>
          </p15:clr>
        </p15:guide>
        <p15:guide id="2" pos="211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D7E7"/>
    <a:srgbClr val="CFC8D6"/>
    <a:srgbClr val="B9AFC3"/>
    <a:srgbClr val="333399"/>
    <a:srgbClr val="3399FF"/>
    <a:srgbClr val="CCCCFF"/>
    <a:srgbClr val="E2CCE0"/>
    <a:srgbClr val="DCC2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3630" autoAdjust="0"/>
    <p:restoredTop sz="94434" autoAdjust="0"/>
  </p:normalViewPr>
  <p:slideViewPr>
    <p:cSldViewPr>
      <p:cViewPr>
        <p:scale>
          <a:sx n="20" d="100"/>
          <a:sy n="20" d="100"/>
        </p:scale>
        <p:origin x="-1968" y="1938"/>
      </p:cViewPr>
      <p:guideLst>
        <p:guide orient="horz" pos="10944"/>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defRPr sz="1200">
                <a:effectLst/>
              </a:defRPr>
            </a:lvl1pPr>
          </a:lstStyle>
          <a:p>
            <a:endParaRPr lang="en-US"/>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a:defRPr sz="12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2038350" y="685800"/>
            <a:ext cx="2628900" cy="35052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defRPr sz="1200">
                <a:effectLst/>
              </a:defRPr>
            </a:lvl1pPr>
          </a:lstStyle>
          <a:p>
            <a:endParaRPr lang="en-US"/>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a:defRPr sz="1200">
                <a:effectLst/>
              </a:defRPr>
            </a:lvl1pPr>
          </a:lstStyle>
          <a:p>
            <a:fld id="{BAAD7A34-756E-4965-BC77-3F60E0C518E5}" type="slidenum">
              <a:rPr lang="en-US"/>
              <a:pPr/>
              <a:t>‹#›</a:t>
            </a:fld>
            <a:endParaRPr lang="en-US"/>
          </a:p>
        </p:txBody>
      </p:sp>
    </p:spTree>
    <p:extLst>
      <p:ext uri="{BB962C8B-B14F-4D97-AF65-F5344CB8AC3E}">
        <p14:creationId xmlns:p14="http://schemas.microsoft.com/office/powerpoint/2010/main" val="2529464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962C-3DDF-4AFC-9F04-F171CCAB388E}"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252154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13635038"/>
            <a:ext cx="27981275"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125" y="24871363"/>
            <a:ext cx="23044150"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BAD108-8105-439E-BDC9-BB3D1111E4CA}" type="slidenum">
              <a:rPr lang="en-US"/>
              <a:pPr/>
              <a:t>‹#›</a:t>
            </a:fld>
            <a:endParaRPr lang="en-US"/>
          </a:p>
        </p:txBody>
      </p:sp>
    </p:spTree>
    <p:extLst>
      <p:ext uri="{BB962C8B-B14F-4D97-AF65-F5344CB8AC3E}">
        <p14:creationId xmlns:p14="http://schemas.microsoft.com/office/powerpoint/2010/main" val="1607317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1B9290-448F-45E3-AA16-350B4AAE525D}" type="slidenum">
              <a:rPr lang="en-US"/>
              <a:pPr/>
              <a:t>‹#›</a:t>
            </a:fld>
            <a:endParaRPr lang="en-US"/>
          </a:p>
        </p:txBody>
      </p:sp>
    </p:spTree>
    <p:extLst>
      <p:ext uri="{BB962C8B-B14F-4D97-AF65-F5344CB8AC3E}">
        <p14:creationId xmlns:p14="http://schemas.microsoft.com/office/powerpoint/2010/main" val="36330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3" y="3898900"/>
            <a:ext cx="6994525" cy="3511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8563" y="3898900"/>
            <a:ext cx="20834350" cy="3511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D69176-9502-4950-BCC5-4E71D7AB0EA7}" type="slidenum">
              <a:rPr lang="en-US"/>
              <a:pPr/>
              <a:t>‹#›</a:t>
            </a:fld>
            <a:endParaRPr lang="en-US"/>
          </a:p>
        </p:txBody>
      </p:sp>
    </p:spTree>
    <p:extLst>
      <p:ext uri="{BB962C8B-B14F-4D97-AF65-F5344CB8AC3E}">
        <p14:creationId xmlns:p14="http://schemas.microsoft.com/office/powerpoint/2010/main" val="13201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1E1B01-EF64-4015-9EBF-9597360912BA}" type="slidenum">
              <a:rPr lang="en-US"/>
              <a:pPr/>
              <a:t>‹#›</a:t>
            </a:fld>
            <a:endParaRPr lang="en-US"/>
          </a:p>
        </p:txBody>
      </p:sp>
    </p:spTree>
    <p:extLst>
      <p:ext uri="{BB962C8B-B14F-4D97-AF65-F5344CB8AC3E}">
        <p14:creationId xmlns:p14="http://schemas.microsoft.com/office/powerpoint/2010/main" val="1316698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3525"/>
            <a:ext cx="27981275"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8602325"/>
            <a:ext cx="27981275"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D05805-2C6C-43DF-A946-6D5592DFD883}" type="slidenum">
              <a:rPr lang="en-US"/>
              <a:pPr/>
              <a:t>‹#›</a:t>
            </a:fld>
            <a:endParaRPr lang="en-US"/>
          </a:p>
        </p:txBody>
      </p:sp>
    </p:spTree>
    <p:extLst>
      <p:ext uri="{BB962C8B-B14F-4D97-AF65-F5344CB8AC3E}">
        <p14:creationId xmlns:p14="http://schemas.microsoft.com/office/powerpoint/2010/main" val="635696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563" y="12685713"/>
            <a:ext cx="13914437"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35400" y="12685713"/>
            <a:ext cx="13914438"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400958-4240-451C-8F93-0EF359996A84}" type="slidenum">
              <a:rPr lang="en-US"/>
              <a:pPr/>
              <a:t>‹#›</a:t>
            </a:fld>
            <a:endParaRPr lang="en-US"/>
          </a:p>
        </p:txBody>
      </p:sp>
    </p:spTree>
    <p:extLst>
      <p:ext uri="{BB962C8B-B14F-4D97-AF65-F5344CB8AC3E}">
        <p14:creationId xmlns:p14="http://schemas.microsoft.com/office/powerpoint/2010/main" val="134577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57363"/>
            <a:ext cx="29625925"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238" y="9825038"/>
            <a:ext cx="14544675"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46238" y="13919200"/>
            <a:ext cx="14544675"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725" y="9825038"/>
            <a:ext cx="14549438"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722725" y="13919200"/>
            <a:ext cx="14549438"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B97DCB6-AAC2-42C9-BC39-BF579CE75A3E}" type="slidenum">
              <a:rPr lang="en-US"/>
              <a:pPr/>
              <a:t>‹#›</a:t>
            </a:fld>
            <a:endParaRPr lang="en-US"/>
          </a:p>
        </p:txBody>
      </p:sp>
    </p:spTree>
    <p:extLst>
      <p:ext uri="{BB962C8B-B14F-4D97-AF65-F5344CB8AC3E}">
        <p14:creationId xmlns:p14="http://schemas.microsoft.com/office/powerpoint/2010/main" val="2343494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61B3B53-CF4D-488D-912D-07386FEFB794}" type="slidenum">
              <a:rPr lang="en-US"/>
              <a:pPr/>
              <a:t>‹#›</a:t>
            </a:fld>
            <a:endParaRPr lang="en-US"/>
          </a:p>
        </p:txBody>
      </p:sp>
    </p:spTree>
    <p:extLst>
      <p:ext uri="{BB962C8B-B14F-4D97-AF65-F5344CB8AC3E}">
        <p14:creationId xmlns:p14="http://schemas.microsoft.com/office/powerpoint/2010/main" val="3266007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364EAA0-EEA6-45F9-B66E-BCC80338A960}" type="slidenum">
              <a:rPr lang="en-US"/>
              <a:pPr/>
              <a:t>‹#›</a:t>
            </a:fld>
            <a:endParaRPr lang="en-US"/>
          </a:p>
        </p:txBody>
      </p:sp>
    </p:spTree>
    <p:extLst>
      <p:ext uri="{BB962C8B-B14F-4D97-AF65-F5344CB8AC3E}">
        <p14:creationId xmlns:p14="http://schemas.microsoft.com/office/powerpoint/2010/main" val="84455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47838"/>
            <a:ext cx="10829925"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869863" y="1747838"/>
            <a:ext cx="184023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6238" y="9185275"/>
            <a:ext cx="10829925"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55C4FD-8D8F-4C81-BFFD-A439091A151F}" type="slidenum">
              <a:rPr lang="en-US"/>
              <a:pPr/>
              <a:t>‹#›</a:t>
            </a:fld>
            <a:endParaRPr lang="en-US"/>
          </a:p>
        </p:txBody>
      </p:sp>
    </p:spTree>
    <p:extLst>
      <p:ext uri="{BB962C8B-B14F-4D97-AF65-F5344CB8AC3E}">
        <p14:creationId xmlns:p14="http://schemas.microsoft.com/office/powerpoint/2010/main" val="124770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30724475"/>
            <a:ext cx="19751675"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451600" y="3921125"/>
            <a:ext cx="19751675"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451600" y="34350325"/>
            <a:ext cx="19751675"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187E99-0DE6-4249-BC83-F0163837A6B1}" type="slidenum">
              <a:rPr lang="en-US"/>
              <a:pPr/>
              <a:t>‹#›</a:t>
            </a:fld>
            <a:endParaRPr lang="en-US"/>
          </a:p>
        </p:txBody>
      </p:sp>
    </p:spTree>
    <p:extLst>
      <p:ext uri="{BB962C8B-B14F-4D97-AF65-F5344CB8AC3E}">
        <p14:creationId xmlns:p14="http://schemas.microsoft.com/office/powerpoint/2010/main" val="94855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3898900"/>
            <a:ext cx="27981275" cy="731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563" y="12685713"/>
            <a:ext cx="27981275" cy="263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563"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defTabSz="3074988">
              <a:defRPr sz="4700">
                <a:effectLst/>
              </a:defRPr>
            </a:lvl1pPr>
          </a:lstStyle>
          <a:p>
            <a:endParaRPr lang="en-US"/>
          </a:p>
        </p:txBody>
      </p:sp>
      <p:sp>
        <p:nvSpPr>
          <p:cNvPr id="1029" name="Rectangle 5"/>
          <p:cNvSpPr>
            <a:spLocks noGrp="1" noChangeArrowheads="1"/>
          </p:cNvSpPr>
          <p:nvPr>
            <p:ph type="ftr" sz="quarter" idx="3"/>
          </p:nvPr>
        </p:nvSpPr>
        <p:spPr bwMode="auto">
          <a:xfrm>
            <a:off x="11247438" y="39992300"/>
            <a:ext cx="10423525"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ctr" defTabSz="3074988">
              <a:defRPr sz="4700">
                <a:effectLst/>
              </a:defRPr>
            </a:lvl1pPr>
          </a:lstStyle>
          <a:p>
            <a:endParaRPr lang="en-US"/>
          </a:p>
        </p:txBody>
      </p:sp>
      <p:sp>
        <p:nvSpPr>
          <p:cNvPr id="1030" name="Rectangle 6"/>
          <p:cNvSpPr>
            <a:spLocks noGrp="1" noChangeArrowheads="1"/>
          </p:cNvSpPr>
          <p:nvPr>
            <p:ph type="sldNum" sz="quarter" idx="4"/>
          </p:nvPr>
        </p:nvSpPr>
        <p:spPr bwMode="auto">
          <a:xfrm>
            <a:off x="23591838"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r" defTabSz="3074988">
              <a:defRPr sz="4700">
                <a:effectLst/>
              </a:defRPr>
            </a:lvl1pPr>
          </a:lstStyle>
          <a:p>
            <a:fld id="{F08CEDC8-7894-4E1E-AEAF-95000915444B}" type="slidenum">
              <a:rPr lang="en-US"/>
              <a:pPr/>
              <a:t>‹#›</a:t>
            </a:fld>
            <a:endParaRPr lang="en-US"/>
          </a:p>
        </p:txBody>
      </p:sp>
      <p:sp>
        <p:nvSpPr>
          <p:cNvPr id="1031" name="Text Box 7"/>
          <p:cNvSpPr txBox="1">
            <a:spLocks noChangeArrowheads="1"/>
          </p:cNvSpPr>
          <p:nvPr userDrawn="1"/>
        </p:nvSpPr>
        <p:spPr bwMode="auto">
          <a:xfrm>
            <a:off x="28170188" y="43434000"/>
            <a:ext cx="40624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988" rtl="0" eaLnBrk="0" fontAlgn="base" hangingPunct="0">
        <a:spcBef>
          <a:spcPct val="0"/>
        </a:spcBef>
        <a:spcAft>
          <a:spcPct val="0"/>
        </a:spcAft>
        <a:defRPr sz="14800">
          <a:solidFill>
            <a:schemeClr val="tx2"/>
          </a:solidFill>
          <a:latin typeface="+mj-lt"/>
          <a:ea typeface="+mj-ea"/>
          <a:cs typeface="+mj-cs"/>
        </a:defRPr>
      </a:lvl1pPr>
      <a:lvl2pPr algn="ctr" defTabSz="3074988" rtl="0" eaLnBrk="0" fontAlgn="base" hangingPunct="0">
        <a:spcBef>
          <a:spcPct val="0"/>
        </a:spcBef>
        <a:spcAft>
          <a:spcPct val="0"/>
        </a:spcAft>
        <a:defRPr sz="14800">
          <a:solidFill>
            <a:schemeClr val="tx2"/>
          </a:solidFill>
          <a:latin typeface="Times New Roman" pitchFamily="18" charset="0"/>
        </a:defRPr>
      </a:lvl2pPr>
      <a:lvl3pPr algn="ctr" defTabSz="3074988" rtl="0" eaLnBrk="0" fontAlgn="base" hangingPunct="0">
        <a:spcBef>
          <a:spcPct val="0"/>
        </a:spcBef>
        <a:spcAft>
          <a:spcPct val="0"/>
        </a:spcAft>
        <a:defRPr sz="14800">
          <a:solidFill>
            <a:schemeClr val="tx2"/>
          </a:solidFill>
          <a:latin typeface="Times New Roman" pitchFamily="18" charset="0"/>
        </a:defRPr>
      </a:lvl3pPr>
      <a:lvl4pPr algn="ctr" defTabSz="3074988" rtl="0" eaLnBrk="0" fontAlgn="base" hangingPunct="0">
        <a:spcBef>
          <a:spcPct val="0"/>
        </a:spcBef>
        <a:spcAft>
          <a:spcPct val="0"/>
        </a:spcAft>
        <a:defRPr sz="14800">
          <a:solidFill>
            <a:schemeClr val="tx2"/>
          </a:solidFill>
          <a:latin typeface="Times New Roman" pitchFamily="18" charset="0"/>
        </a:defRPr>
      </a:lvl4pPr>
      <a:lvl5pPr algn="ctr" defTabSz="3074988" rtl="0" eaLnBrk="0" fontAlgn="base" hangingPunct="0">
        <a:spcBef>
          <a:spcPct val="0"/>
        </a:spcBef>
        <a:spcAft>
          <a:spcPct val="0"/>
        </a:spcAft>
        <a:defRPr sz="14800">
          <a:solidFill>
            <a:schemeClr val="tx2"/>
          </a:solidFill>
          <a:latin typeface="Times New Roman" pitchFamily="18" charset="0"/>
        </a:defRPr>
      </a:lvl5pPr>
      <a:lvl6pPr marL="457200" algn="ctr" defTabSz="3074988" rtl="0" eaLnBrk="0" fontAlgn="base" hangingPunct="0">
        <a:spcBef>
          <a:spcPct val="0"/>
        </a:spcBef>
        <a:spcAft>
          <a:spcPct val="0"/>
        </a:spcAft>
        <a:defRPr sz="14800">
          <a:solidFill>
            <a:schemeClr val="tx2"/>
          </a:solidFill>
          <a:latin typeface="Times New Roman" pitchFamily="18" charset="0"/>
        </a:defRPr>
      </a:lvl6pPr>
      <a:lvl7pPr marL="914400" algn="ctr" defTabSz="3074988" rtl="0" eaLnBrk="0" fontAlgn="base" hangingPunct="0">
        <a:spcBef>
          <a:spcPct val="0"/>
        </a:spcBef>
        <a:spcAft>
          <a:spcPct val="0"/>
        </a:spcAft>
        <a:defRPr sz="14800">
          <a:solidFill>
            <a:schemeClr val="tx2"/>
          </a:solidFill>
          <a:latin typeface="Times New Roman" pitchFamily="18" charset="0"/>
        </a:defRPr>
      </a:lvl7pPr>
      <a:lvl8pPr marL="1371600" algn="ctr" defTabSz="3074988" rtl="0" eaLnBrk="0" fontAlgn="base" hangingPunct="0">
        <a:spcBef>
          <a:spcPct val="0"/>
        </a:spcBef>
        <a:spcAft>
          <a:spcPct val="0"/>
        </a:spcAft>
        <a:defRPr sz="14800">
          <a:solidFill>
            <a:schemeClr val="tx2"/>
          </a:solidFill>
          <a:latin typeface="Times New Roman" pitchFamily="18" charset="0"/>
        </a:defRPr>
      </a:lvl8pPr>
      <a:lvl9pPr marL="1828800" algn="ctr" defTabSz="3074988" rtl="0" eaLnBrk="0" fontAlgn="base" hangingPunct="0">
        <a:spcBef>
          <a:spcPct val="0"/>
        </a:spcBef>
        <a:spcAft>
          <a:spcPct val="0"/>
        </a:spcAft>
        <a:defRPr sz="14800">
          <a:solidFill>
            <a:schemeClr val="tx2"/>
          </a:solidFill>
          <a:latin typeface="Times New Roman" pitchFamily="18" charset="0"/>
        </a:defRPr>
      </a:lvl9pPr>
    </p:titleStyle>
    <p:bodyStyle>
      <a:lvl1pPr marL="1150938" indent="-1150938" algn="l" defTabSz="3074988" rtl="0" eaLnBrk="0" fontAlgn="base" hangingPunct="0">
        <a:spcBef>
          <a:spcPct val="20000"/>
        </a:spcBef>
        <a:spcAft>
          <a:spcPct val="0"/>
        </a:spcAft>
        <a:buChar char="•"/>
        <a:defRPr sz="10700">
          <a:solidFill>
            <a:schemeClr val="tx1"/>
          </a:solidFill>
          <a:latin typeface="+mn-lt"/>
          <a:ea typeface="+mn-ea"/>
          <a:cs typeface="+mn-cs"/>
        </a:defRPr>
      </a:lvl1pPr>
      <a:lvl2pPr marL="2497138" indent="-960438" algn="l" defTabSz="3074988" rtl="0" eaLnBrk="0" fontAlgn="base" hangingPunct="0">
        <a:spcBef>
          <a:spcPct val="20000"/>
        </a:spcBef>
        <a:spcAft>
          <a:spcPct val="0"/>
        </a:spcAft>
        <a:buChar char="–"/>
        <a:defRPr sz="9500">
          <a:solidFill>
            <a:schemeClr val="tx1"/>
          </a:solidFill>
          <a:latin typeface="+mn-lt"/>
        </a:defRPr>
      </a:lvl2pPr>
      <a:lvl3pPr marL="3843338" indent="-768350" algn="l" defTabSz="3074988" rtl="0" eaLnBrk="0" fontAlgn="base" hangingPunct="0">
        <a:spcBef>
          <a:spcPct val="20000"/>
        </a:spcBef>
        <a:spcAft>
          <a:spcPct val="0"/>
        </a:spcAft>
        <a:buChar char="•"/>
        <a:defRPr sz="8100">
          <a:solidFill>
            <a:schemeClr val="tx1"/>
          </a:solidFill>
          <a:latin typeface="+mn-lt"/>
        </a:defRPr>
      </a:lvl3pPr>
      <a:lvl4pPr marL="5384800" indent="-773113" algn="l" defTabSz="3074988" rtl="0" eaLnBrk="0" fontAlgn="base" hangingPunct="0">
        <a:spcBef>
          <a:spcPct val="20000"/>
        </a:spcBef>
        <a:spcAft>
          <a:spcPct val="0"/>
        </a:spcAft>
        <a:buChar char="–"/>
        <a:defRPr sz="6500">
          <a:solidFill>
            <a:schemeClr val="tx1"/>
          </a:solidFill>
          <a:latin typeface="+mn-lt"/>
        </a:defRPr>
      </a:lvl4pPr>
      <a:lvl5pPr marL="6921500" indent="-768350" algn="l" defTabSz="3074988" rtl="0" eaLnBrk="0" fontAlgn="base" hangingPunct="0">
        <a:spcBef>
          <a:spcPct val="20000"/>
        </a:spcBef>
        <a:spcAft>
          <a:spcPct val="0"/>
        </a:spcAft>
        <a:buChar char="»"/>
        <a:defRPr sz="6500">
          <a:solidFill>
            <a:schemeClr val="tx1"/>
          </a:solidFill>
          <a:latin typeface="+mn-lt"/>
        </a:defRPr>
      </a:lvl5pPr>
      <a:lvl6pPr marL="7378700" indent="-768350" algn="l" defTabSz="3074988" rtl="0" eaLnBrk="0" fontAlgn="base" hangingPunct="0">
        <a:spcBef>
          <a:spcPct val="20000"/>
        </a:spcBef>
        <a:spcAft>
          <a:spcPct val="0"/>
        </a:spcAft>
        <a:buChar char="»"/>
        <a:defRPr sz="6500">
          <a:solidFill>
            <a:schemeClr val="tx1"/>
          </a:solidFill>
          <a:latin typeface="+mn-lt"/>
        </a:defRPr>
      </a:lvl6pPr>
      <a:lvl7pPr marL="7835900" indent="-768350" algn="l" defTabSz="3074988" rtl="0" eaLnBrk="0" fontAlgn="base" hangingPunct="0">
        <a:spcBef>
          <a:spcPct val="20000"/>
        </a:spcBef>
        <a:spcAft>
          <a:spcPct val="0"/>
        </a:spcAft>
        <a:buChar char="»"/>
        <a:defRPr sz="6500">
          <a:solidFill>
            <a:schemeClr val="tx1"/>
          </a:solidFill>
          <a:latin typeface="+mn-lt"/>
        </a:defRPr>
      </a:lvl7pPr>
      <a:lvl8pPr marL="8293100" indent="-768350" algn="l" defTabSz="3074988" rtl="0" eaLnBrk="0" fontAlgn="base" hangingPunct="0">
        <a:spcBef>
          <a:spcPct val="20000"/>
        </a:spcBef>
        <a:spcAft>
          <a:spcPct val="0"/>
        </a:spcAft>
        <a:buChar char="»"/>
        <a:defRPr sz="6500">
          <a:solidFill>
            <a:schemeClr val="tx1"/>
          </a:solidFill>
          <a:latin typeface="+mn-lt"/>
        </a:defRPr>
      </a:lvl8pPr>
      <a:lvl9pPr marL="8750300" indent="-768350" algn="l" defTabSz="3074988"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280" name="Text Box 232"/>
          <p:cNvSpPr txBox="1">
            <a:spLocks noChangeArrowheads="1"/>
          </p:cNvSpPr>
          <p:nvPr/>
        </p:nvSpPr>
        <p:spPr bwMode="auto">
          <a:xfrm>
            <a:off x="11791950" y="3216275"/>
            <a:ext cx="276225"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15405" tIns="107703" rIns="215405" bIns="107703">
            <a:spAutoFit/>
          </a:bodyPr>
          <a:lstStyle>
            <a:lvl1pPr defTabSz="2154238">
              <a:defRPr sz="2400">
                <a:solidFill>
                  <a:schemeClr val="tx1"/>
                </a:solidFill>
                <a:latin typeface="Times New Roman" pitchFamily="18" charset="0"/>
              </a:defRPr>
            </a:lvl1pPr>
            <a:lvl2pPr marL="1076325" defTabSz="2154238">
              <a:defRPr sz="2400">
                <a:solidFill>
                  <a:schemeClr val="tx1"/>
                </a:solidFill>
                <a:latin typeface="Times New Roman" pitchFamily="18" charset="0"/>
              </a:defRPr>
            </a:lvl2pPr>
            <a:lvl3pPr marL="2154238" defTabSz="2154238">
              <a:defRPr sz="2400">
                <a:solidFill>
                  <a:schemeClr val="tx1"/>
                </a:solidFill>
                <a:latin typeface="Times New Roman" pitchFamily="18" charset="0"/>
              </a:defRPr>
            </a:lvl3pPr>
            <a:lvl4pPr marL="3230563" defTabSz="2154238">
              <a:defRPr sz="2400">
                <a:solidFill>
                  <a:schemeClr val="tx1"/>
                </a:solidFill>
                <a:latin typeface="Times New Roman" pitchFamily="18" charset="0"/>
              </a:defRPr>
            </a:lvl4pPr>
            <a:lvl5pPr marL="4308475" defTabSz="2154238">
              <a:defRPr sz="2400">
                <a:solidFill>
                  <a:schemeClr val="tx1"/>
                </a:solidFill>
                <a:latin typeface="Times New Roman" pitchFamily="18" charset="0"/>
              </a:defRPr>
            </a:lvl5pPr>
            <a:lvl6pPr marL="4765675" defTabSz="2154238" eaLnBrk="0" fontAlgn="base" hangingPunct="0">
              <a:spcBef>
                <a:spcPct val="0"/>
              </a:spcBef>
              <a:spcAft>
                <a:spcPct val="0"/>
              </a:spcAft>
              <a:defRPr sz="2400">
                <a:solidFill>
                  <a:schemeClr val="tx1"/>
                </a:solidFill>
                <a:latin typeface="Times New Roman" pitchFamily="18" charset="0"/>
              </a:defRPr>
            </a:lvl6pPr>
            <a:lvl7pPr marL="5222875" defTabSz="2154238" eaLnBrk="0" fontAlgn="base" hangingPunct="0">
              <a:spcBef>
                <a:spcPct val="0"/>
              </a:spcBef>
              <a:spcAft>
                <a:spcPct val="0"/>
              </a:spcAft>
              <a:defRPr sz="2400">
                <a:solidFill>
                  <a:schemeClr val="tx1"/>
                </a:solidFill>
                <a:latin typeface="Times New Roman" pitchFamily="18" charset="0"/>
              </a:defRPr>
            </a:lvl7pPr>
            <a:lvl8pPr marL="5680075" defTabSz="2154238" eaLnBrk="0" fontAlgn="base" hangingPunct="0">
              <a:spcBef>
                <a:spcPct val="0"/>
              </a:spcBef>
              <a:spcAft>
                <a:spcPct val="0"/>
              </a:spcAft>
              <a:defRPr sz="2400">
                <a:solidFill>
                  <a:schemeClr val="tx1"/>
                </a:solidFill>
                <a:latin typeface="Times New Roman" pitchFamily="18" charset="0"/>
              </a:defRPr>
            </a:lvl8pPr>
            <a:lvl9pPr marL="6137275" defTabSz="2154238" eaLnBrk="0" fontAlgn="base" hangingPunct="0">
              <a:spcBef>
                <a:spcPct val="0"/>
              </a:spcBef>
              <a:spcAft>
                <a:spcPct val="0"/>
              </a:spcAft>
              <a:defRPr sz="2400">
                <a:solidFill>
                  <a:schemeClr val="tx1"/>
                </a:solidFill>
                <a:latin typeface="Times New Roman" pitchFamily="18" charset="0"/>
              </a:defRPr>
            </a:lvl9pPr>
          </a:lstStyle>
          <a:p>
            <a:endParaRPr lang="en-US" sz="5700">
              <a:effectLst/>
            </a:endParaRPr>
          </a:p>
        </p:txBody>
      </p:sp>
      <p:sp>
        <p:nvSpPr>
          <p:cNvPr id="2281" name="Text Box 233"/>
          <p:cNvSpPr txBox="1">
            <a:spLocks noChangeArrowheads="1"/>
          </p:cNvSpPr>
          <p:nvPr/>
        </p:nvSpPr>
        <p:spPr bwMode="auto">
          <a:xfrm>
            <a:off x="13895246" y="12999688"/>
            <a:ext cx="18491588" cy="17604819"/>
          </a:xfrm>
          <a:prstGeom prst="rect">
            <a:avLst/>
          </a:prstGeom>
          <a:solidFill>
            <a:srgbClr val="E4D7E7"/>
          </a:solidFill>
          <a:ln w="57150" cmpd="thinThick">
            <a:noFill/>
            <a:miter lim="800000"/>
            <a:headEnd/>
            <a:tailEnd/>
          </a:ln>
          <a:effectLst/>
          <a:extLst/>
        </p:spPr>
        <p:txBody>
          <a:bodyPr wrap="square">
            <a:spAutoFit/>
          </a:bodyPr>
          <a:lstStyle>
            <a:lvl1pPr>
              <a:defRPr sz="2400">
                <a:solidFill>
                  <a:schemeClr val="tx1"/>
                </a:solidFill>
                <a:latin typeface="Times New Roman" pitchFamily="18" charset="0"/>
              </a:defRPr>
            </a:lvl1pPr>
            <a:lvl2pPr marL="2800350" indent="-58738">
              <a:defRPr sz="2400">
                <a:solidFill>
                  <a:schemeClr val="tx1"/>
                </a:solidFill>
                <a:latin typeface="Times New Roman" pitchFamily="18" charset="0"/>
              </a:defRPr>
            </a:lvl2pPr>
            <a:lvl3pPr marL="3317875">
              <a:defRPr sz="2400">
                <a:solidFill>
                  <a:schemeClr val="tx1"/>
                </a:solidFill>
                <a:latin typeface="Times New Roman" pitchFamily="18" charset="0"/>
              </a:defRPr>
            </a:lvl3pPr>
            <a:lvl4pPr marL="3432175">
              <a:defRPr sz="2400">
                <a:solidFill>
                  <a:schemeClr val="tx1"/>
                </a:solidFill>
                <a:latin typeface="Times New Roman" pitchFamily="18" charset="0"/>
              </a:defRPr>
            </a:lvl4pPr>
            <a:lvl5pPr marL="3546475">
              <a:defRPr sz="2400">
                <a:solidFill>
                  <a:schemeClr val="tx1"/>
                </a:solidFill>
                <a:latin typeface="Times New Roman" pitchFamily="18" charset="0"/>
              </a:defRPr>
            </a:lvl5pPr>
            <a:lvl6pPr marL="4003675" eaLnBrk="0" fontAlgn="base" hangingPunct="0">
              <a:spcBef>
                <a:spcPct val="0"/>
              </a:spcBef>
              <a:spcAft>
                <a:spcPct val="0"/>
              </a:spcAft>
              <a:defRPr sz="2400">
                <a:solidFill>
                  <a:schemeClr val="tx1"/>
                </a:solidFill>
                <a:latin typeface="Times New Roman" pitchFamily="18" charset="0"/>
              </a:defRPr>
            </a:lvl6pPr>
            <a:lvl7pPr marL="4460875" eaLnBrk="0" fontAlgn="base" hangingPunct="0">
              <a:spcBef>
                <a:spcPct val="0"/>
              </a:spcBef>
              <a:spcAft>
                <a:spcPct val="0"/>
              </a:spcAft>
              <a:defRPr sz="2400">
                <a:solidFill>
                  <a:schemeClr val="tx1"/>
                </a:solidFill>
                <a:latin typeface="Times New Roman" pitchFamily="18" charset="0"/>
              </a:defRPr>
            </a:lvl7pPr>
            <a:lvl8pPr marL="4918075" eaLnBrk="0" fontAlgn="base" hangingPunct="0">
              <a:spcBef>
                <a:spcPct val="0"/>
              </a:spcBef>
              <a:spcAft>
                <a:spcPct val="0"/>
              </a:spcAft>
              <a:defRPr sz="2400">
                <a:solidFill>
                  <a:schemeClr val="tx1"/>
                </a:solidFill>
                <a:latin typeface="Times New Roman" pitchFamily="18" charset="0"/>
              </a:defRPr>
            </a:lvl8pPr>
            <a:lvl9pPr marL="5375275" eaLnBrk="0" fontAlgn="base" hangingPunct="0">
              <a:spcBef>
                <a:spcPct val="0"/>
              </a:spcBef>
              <a:spcAft>
                <a:spcPct val="0"/>
              </a:spcAft>
              <a:defRPr sz="2400">
                <a:solidFill>
                  <a:schemeClr val="tx1"/>
                </a:solidFill>
                <a:latin typeface="Times New Roman" pitchFamily="18" charset="0"/>
              </a:defRPr>
            </a:lvl9pPr>
          </a:lstStyle>
          <a:p>
            <a:pPr marL="914400" indent="-914400">
              <a:buFont typeface="+mj-lt"/>
              <a:buAutoNum type="arabicPeriod"/>
            </a:pPr>
            <a:endParaRPr lang="en-US" sz="3600" dirty="0" smtClean="0">
              <a:effectLst/>
            </a:endParaRPr>
          </a:p>
          <a:p>
            <a:pPr marL="914400" indent="-914400">
              <a:buFont typeface="+mj-lt"/>
              <a:buAutoNum type="arabicPeriod"/>
            </a:pPr>
            <a:r>
              <a:rPr lang="en-US" sz="3400" dirty="0" smtClean="0">
                <a:effectLst/>
              </a:rPr>
              <a:t>Summary finding the most important of ERM components in CIDB in </a:t>
            </a:r>
            <a:r>
              <a:rPr lang="en-US" sz="3400" dirty="0" err="1" smtClean="0">
                <a:effectLst/>
              </a:rPr>
              <a:t>Kuantan</a:t>
            </a:r>
            <a:r>
              <a:rPr lang="en-US" sz="3400" dirty="0" smtClean="0">
                <a:effectLst/>
              </a:rPr>
              <a:t>.</a:t>
            </a:r>
            <a:endParaRPr lang="en-US" sz="3400" dirty="0">
              <a:solidFill>
                <a:srgbClr val="FF0000"/>
              </a:solidFill>
              <a:effectLst/>
            </a:endParaRPr>
          </a:p>
          <a:p>
            <a:r>
              <a:rPr lang="en-US" sz="2800" dirty="0" smtClean="0">
                <a:solidFill>
                  <a:srgbClr val="FF0000"/>
                </a:solidFill>
                <a:effectLst/>
              </a:rPr>
              <a:t> </a:t>
            </a:r>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1600" dirty="0" smtClean="0">
              <a:effectLst/>
            </a:endParaRPr>
          </a:p>
          <a:p>
            <a:r>
              <a:rPr lang="en-US" sz="3600" dirty="0" smtClean="0">
                <a:effectLst/>
              </a:rPr>
              <a:t>2</a:t>
            </a:r>
            <a:r>
              <a:rPr lang="en-US" sz="4400" dirty="0" smtClean="0">
                <a:effectLst/>
              </a:rPr>
              <a:t>.	</a:t>
            </a:r>
            <a:r>
              <a:rPr lang="en-US" sz="3400" dirty="0" smtClean="0">
                <a:effectLst/>
              </a:rPr>
              <a:t>Summary finding for the most impact ERM component on employee performance</a:t>
            </a:r>
            <a:endParaRPr lang="en-US" sz="34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p:txBody>
      </p:sp>
      <p:sp>
        <p:nvSpPr>
          <p:cNvPr id="2284" name="Text Box 236"/>
          <p:cNvSpPr txBox="1">
            <a:spLocks noChangeArrowheads="1"/>
          </p:cNvSpPr>
          <p:nvPr/>
        </p:nvSpPr>
        <p:spPr bwMode="auto">
          <a:xfrm>
            <a:off x="423982" y="13193226"/>
            <a:ext cx="13320000" cy="3742959"/>
          </a:xfrm>
          <a:prstGeom prst="round2DiagRect">
            <a:avLst/>
          </a:prstGeom>
          <a:solidFill>
            <a:schemeClr val="accent6">
              <a:lumMod val="20000"/>
              <a:lumOff val="80000"/>
            </a:schemeClr>
          </a:solidFill>
          <a:ln w="57150" cmpd="thinThick">
            <a:noFill/>
            <a:miter lim="800000"/>
            <a:headEnd/>
            <a:tailEnd/>
          </a:ln>
          <a:effectLs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algn="just">
              <a:lnSpc>
                <a:spcPct val="107000"/>
              </a:lnSpc>
              <a:spcAft>
                <a:spcPts val="800"/>
              </a:spcAft>
            </a:pPr>
            <a:r>
              <a:rPr lang="en-MY" sz="3400" dirty="0" smtClean="0">
                <a:effectLst/>
                <a:ea typeface="Calibri" panose="020F0502020204030204" pitchFamily="34" charset="0"/>
                <a:cs typeface="Times New Roman" panose="02020603050405020304" pitchFamily="18" charset="0"/>
              </a:rPr>
              <a:t>The </a:t>
            </a:r>
            <a:r>
              <a:rPr lang="en-MY" sz="3400" dirty="0">
                <a:effectLst/>
                <a:ea typeface="Calibri" panose="020F0502020204030204" pitchFamily="34" charset="0"/>
                <a:cs typeface="Times New Roman" panose="02020603050405020304" pitchFamily="18" charset="0"/>
              </a:rPr>
              <a:t>most important aspect to ensure the progress of the project or business in an organization was how you managed your employees. Employee Relationship Management (ERM) help the managers to manage their employees’ </a:t>
            </a:r>
            <a:r>
              <a:rPr lang="en-MY" sz="3400" dirty="0" smtClean="0">
                <a:effectLst/>
                <a:ea typeface="Calibri" panose="020F0502020204030204" pitchFamily="34" charset="0"/>
                <a:cs typeface="Times New Roman" panose="02020603050405020304" pitchFamily="18" charset="0"/>
              </a:rPr>
              <a:t>performance. ERM </a:t>
            </a:r>
            <a:r>
              <a:rPr lang="en-MY" sz="3400" dirty="0">
                <a:effectLst/>
                <a:ea typeface="Calibri" panose="020F0502020204030204" pitchFamily="34" charset="0"/>
                <a:cs typeface="Times New Roman" panose="02020603050405020304" pitchFamily="18" charset="0"/>
              </a:rPr>
              <a:t>provide several option for organization to improve their employees’ performance. The good employee’s performance lead to successes project. </a:t>
            </a:r>
          </a:p>
        </p:txBody>
      </p:sp>
      <p:sp>
        <p:nvSpPr>
          <p:cNvPr id="2285" name="Text Box 237"/>
          <p:cNvSpPr txBox="1">
            <a:spLocks noChangeArrowheads="1"/>
          </p:cNvSpPr>
          <p:nvPr/>
        </p:nvSpPr>
        <p:spPr bwMode="auto">
          <a:xfrm>
            <a:off x="441649" y="5377158"/>
            <a:ext cx="31947361" cy="615553"/>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400" b="1" dirty="0">
                <a:solidFill>
                  <a:schemeClr val="bg1"/>
                </a:solidFill>
                <a:effectLst/>
              </a:rPr>
              <a:t>ABSTRACT</a:t>
            </a:r>
          </a:p>
        </p:txBody>
      </p:sp>
      <p:sp>
        <p:nvSpPr>
          <p:cNvPr id="2286" name="Text Box 238"/>
          <p:cNvSpPr txBox="1">
            <a:spLocks noChangeArrowheads="1"/>
          </p:cNvSpPr>
          <p:nvPr/>
        </p:nvSpPr>
        <p:spPr bwMode="auto">
          <a:xfrm>
            <a:off x="423982" y="12209000"/>
            <a:ext cx="13320000" cy="731520"/>
          </a:xfrm>
          <a:prstGeom prst="rect">
            <a:avLst/>
          </a:prstGeom>
          <a:solidFill>
            <a:srgbClr val="0070C0"/>
          </a:solidFill>
          <a:ln>
            <a:noFill/>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400" b="1" dirty="0">
                <a:solidFill>
                  <a:schemeClr val="bg1"/>
                </a:solidFill>
                <a:effectLst/>
              </a:rPr>
              <a:t>INTRODUCTION</a:t>
            </a:r>
          </a:p>
        </p:txBody>
      </p:sp>
      <p:sp>
        <p:nvSpPr>
          <p:cNvPr id="2287" name="Text Box 239"/>
          <p:cNvSpPr txBox="1">
            <a:spLocks noChangeArrowheads="1"/>
          </p:cNvSpPr>
          <p:nvPr/>
        </p:nvSpPr>
        <p:spPr bwMode="auto">
          <a:xfrm>
            <a:off x="13895246" y="35964842"/>
            <a:ext cx="18469117" cy="615553"/>
          </a:xfrm>
          <a:prstGeom prst="rect">
            <a:avLst/>
          </a:prstGeom>
          <a:solidFill>
            <a:srgbClr val="0070C0"/>
          </a:solidFill>
          <a:ln>
            <a:noFill/>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400" b="1" dirty="0" smtClean="0">
                <a:solidFill>
                  <a:schemeClr val="bg1"/>
                </a:solidFill>
                <a:effectLst/>
              </a:rPr>
              <a:t>CONCLUSIONS</a:t>
            </a:r>
            <a:r>
              <a:rPr lang="en-US" sz="3400" b="1" dirty="0" smtClean="0">
                <a:solidFill>
                  <a:schemeClr val="bg1"/>
                </a:solidFill>
                <a:effectLst>
                  <a:outerShdw blurRad="38100" dist="38100" dir="2700000" algn="tl">
                    <a:srgbClr val="000000"/>
                  </a:outerShdw>
                </a:effectLst>
              </a:rPr>
              <a:t> </a:t>
            </a:r>
            <a:endParaRPr lang="en-US" sz="3400" b="1" dirty="0">
              <a:solidFill>
                <a:schemeClr val="bg1"/>
              </a:solidFill>
              <a:effectLst>
                <a:outerShdw blurRad="38100" dist="38100" dir="2700000" algn="tl">
                  <a:srgbClr val="000000"/>
                </a:outerShdw>
              </a:effectLst>
            </a:endParaRPr>
          </a:p>
        </p:txBody>
      </p:sp>
      <p:sp>
        <p:nvSpPr>
          <p:cNvPr id="2289" name="Rectangle 241"/>
          <p:cNvSpPr>
            <a:spLocks noChangeArrowheads="1"/>
          </p:cNvSpPr>
          <p:nvPr/>
        </p:nvSpPr>
        <p:spPr bwMode="auto">
          <a:xfrm>
            <a:off x="471874" y="435403"/>
            <a:ext cx="31892489" cy="4800600"/>
          </a:xfrm>
          <a:prstGeom prst="rect">
            <a:avLst/>
          </a:prstGeom>
          <a:ln>
            <a:headEnd/>
            <a:tailEnd/>
          </a:ln>
          <a:extLst/>
        </p:spPr>
        <p:style>
          <a:lnRef idx="1">
            <a:schemeClr val="accent5"/>
          </a:lnRef>
          <a:fillRef idx="3">
            <a:schemeClr val="accent5"/>
          </a:fillRef>
          <a:effectRef idx="2">
            <a:schemeClr val="accent5"/>
          </a:effectRef>
          <a:fontRef idx="minor">
            <a:schemeClr val="lt1"/>
          </a:fontRef>
        </p:style>
        <p:txBody>
          <a:bodyPr wrap="none" anchor="ctr"/>
          <a:lstStyle/>
          <a:p>
            <a:pPr algn="ctr"/>
            <a:endParaRPr lang="en-US">
              <a:effectLst>
                <a:outerShdw blurRad="38100" dist="38100" dir="2700000" algn="tl">
                  <a:srgbClr val="FFFFFF"/>
                </a:outerShdw>
              </a:effectLst>
            </a:endParaRPr>
          </a:p>
        </p:txBody>
      </p:sp>
      <p:sp>
        <p:nvSpPr>
          <p:cNvPr id="2290" name="Rectangle 242"/>
          <p:cNvSpPr>
            <a:spLocks noChangeArrowheads="1"/>
          </p:cNvSpPr>
          <p:nvPr/>
        </p:nvSpPr>
        <p:spPr bwMode="auto">
          <a:xfrm>
            <a:off x="1524000" y="717646"/>
            <a:ext cx="33680400" cy="1920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6600" b="1" dirty="0" smtClean="0">
                <a:effectLst/>
                <a:ea typeface="Calibri" panose="020F0502020204030204" pitchFamily="34" charset="0"/>
              </a:rPr>
              <a:t>EMPLOYEE RELATIONSHIP MANAGEMENT (ERM) AND ITS EFFECT </a:t>
            </a:r>
          </a:p>
          <a:p>
            <a:pPr algn="ctr">
              <a:lnSpc>
                <a:spcPct val="90000"/>
              </a:lnSpc>
            </a:pPr>
            <a:r>
              <a:rPr lang="en-US" sz="6600" b="1" dirty="0" smtClean="0">
                <a:effectLst/>
                <a:ea typeface="Calibri" panose="020F0502020204030204" pitchFamily="34" charset="0"/>
              </a:rPr>
              <a:t>ON EMPLOYEES PERFORMANCE AT CIDB IN KUANTAN</a:t>
            </a:r>
            <a:endParaRPr lang="en-US" sz="6600" b="1" dirty="0">
              <a:effectLst>
                <a:outerShdw blurRad="38100" dist="38100" dir="2700000" algn="tl">
                  <a:srgbClr val="000000"/>
                </a:outerShdw>
              </a:effectLst>
              <a:latin typeface="Arial" charset="0"/>
            </a:endParaRPr>
          </a:p>
        </p:txBody>
      </p:sp>
      <p:sp>
        <p:nvSpPr>
          <p:cNvPr id="2291" name="Rectangle 243"/>
          <p:cNvSpPr>
            <a:spLocks noChangeArrowheads="1"/>
          </p:cNvSpPr>
          <p:nvPr/>
        </p:nvSpPr>
        <p:spPr bwMode="auto">
          <a:xfrm>
            <a:off x="7542723" y="2597187"/>
            <a:ext cx="20878800" cy="840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5400" b="1" dirty="0" smtClean="0">
                <a:solidFill>
                  <a:schemeClr val="accent6">
                    <a:lumMod val="75000"/>
                  </a:schemeClr>
                </a:solidFill>
                <a:effectLst/>
                <a:latin typeface="+mj-lt"/>
              </a:rPr>
              <a:t>MUHAMAD ZULHASIF BIN MOHD JAMIL (PB 13040)</a:t>
            </a:r>
            <a:endParaRPr lang="en-US" sz="5400" b="1" dirty="0">
              <a:solidFill>
                <a:schemeClr val="accent6">
                  <a:lumMod val="75000"/>
                </a:schemeClr>
              </a:solidFill>
              <a:effectLst/>
              <a:latin typeface="+mj-lt"/>
            </a:endParaRPr>
          </a:p>
        </p:txBody>
      </p:sp>
      <p:sp>
        <p:nvSpPr>
          <p:cNvPr id="2292" name="Rectangle 244"/>
          <p:cNvSpPr>
            <a:spLocks noChangeArrowheads="1"/>
          </p:cNvSpPr>
          <p:nvPr/>
        </p:nvSpPr>
        <p:spPr bwMode="auto">
          <a:xfrm>
            <a:off x="2018762" y="3504952"/>
            <a:ext cx="31851600" cy="1421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ctr">
              <a:lnSpc>
                <a:spcPct val="90000"/>
              </a:lnSpc>
            </a:pPr>
            <a:r>
              <a:rPr lang="en-US" sz="4800" b="1" dirty="0">
                <a:ln w="3175">
                  <a:noFill/>
                </a:ln>
                <a:solidFill>
                  <a:schemeClr val="tx1">
                    <a:lumMod val="95000"/>
                    <a:lumOff val="5000"/>
                  </a:schemeClr>
                </a:solidFill>
                <a:effectLst/>
                <a:latin typeface="Times New Roman"/>
              </a:rPr>
              <a:t>BACHELOR OF PROJECT MANAGEMENT WITH HONORS </a:t>
            </a:r>
          </a:p>
          <a:p>
            <a:pPr lvl="0" algn="ctr">
              <a:lnSpc>
                <a:spcPct val="90000"/>
              </a:lnSpc>
            </a:pPr>
            <a:r>
              <a:rPr lang="en-US" sz="4800" b="1" dirty="0">
                <a:ln w="3175">
                  <a:noFill/>
                </a:ln>
                <a:solidFill>
                  <a:schemeClr val="tx1">
                    <a:lumMod val="95000"/>
                    <a:lumOff val="5000"/>
                  </a:schemeClr>
                </a:solidFill>
                <a:effectLst/>
                <a:latin typeface="Times New Roman"/>
              </a:rPr>
              <a:t>FACULTY OF INDUSTRIAL MANAGEMENT</a:t>
            </a:r>
          </a:p>
        </p:txBody>
      </p:sp>
      <p:sp>
        <p:nvSpPr>
          <p:cNvPr id="2295" name="Text Box 247"/>
          <p:cNvSpPr txBox="1">
            <a:spLocks noChangeArrowheads="1"/>
          </p:cNvSpPr>
          <p:nvPr/>
        </p:nvSpPr>
        <p:spPr bwMode="auto">
          <a:xfrm>
            <a:off x="433137" y="6170758"/>
            <a:ext cx="31953697" cy="5904000"/>
          </a:xfrm>
          <a:prstGeom prst="round2DiagRect">
            <a:avLst/>
          </a:prstGeom>
          <a:solidFill>
            <a:schemeClr val="accent5">
              <a:lumMod val="60000"/>
              <a:lumOff val="40000"/>
            </a:schemeClr>
          </a:solidFill>
          <a:ln w="57150" cmpd="thinThick">
            <a:noFill/>
            <a:miter lim="800000"/>
            <a:headEnd/>
            <a:tailEnd/>
          </a:ln>
          <a:effectLst/>
          <a:extLst/>
        </p:spPr>
        <p:txBody>
          <a:bodyPr wrap="square">
            <a:spAutoFit/>
          </a:bodyPr>
          <a:lstStyle/>
          <a:p>
            <a:pPr indent="457200" algn="just">
              <a:lnSpc>
                <a:spcPct val="150000"/>
              </a:lnSpc>
              <a:spcBef>
                <a:spcPts val="2000"/>
              </a:spcBef>
              <a:spcAft>
                <a:spcPts val="800"/>
              </a:spcAft>
            </a:pPr>
            <a:r>
              <a:rPr lang="en-MY" sz="3400" dirty="0">
                <a:effectLst/>
                <a:ea typeface="Times New Roman" panose="02020603050405020304" pitchFamily="18" charset="0"/>
                <a:cs typeface="Times New Roman" panose="02020603050405020304" pitchFamily="18" charset="0"/>
              </a:rPr>
              <a:t>This research was carried out to study the most important ERM component and effect to the employee’s performance. There are five component of ERM, human resources practice, communication, trust, shared goal and leader style. The quantitative data collection method and simple random sampling technique had been used. The target population was human resource manager that has a background in construction in </a:t>
            </a:r>
            <a:r>
              <a:rPr lang="en-MY" sz="3400" dirty="0" err="1">
                <a:effectLst/>
                <a:ea typeface="Times New Roman" panose="02020603050405020304" pitchFamily="18" charset="0"/>
                <a:cs typeface="Times New Roman" panose="02020603050405020304" pitchFamily="18" charset="0"/>
              </a:rPr>
              <a:t>Kuantan</a:t>
            </a:r>
            <a:r>
              <a:rPr lang="en-MY" sz="3400" dirty="0">
                <a:effectLst/>
                <a:ea typeface="Times New Roman" panose="02020603050405020304" pitchFamily="18" charset="0"/>
                <a:cs typeface="Times New Roman" panose="02020603050405020304" pitchFamily="18" charset="0"/>
              </a:rPr>
              <a:t>. The number of samples in this research is taken according to </a:t>
            </a:r>
            <a:r>
              <a:rPr lang="en-MY" sz="3400" dirty="0" err="1">
                <a:effectLst/>
                <a:ea typeface="Times New Roman" panose="02020603050405020304" pitchFamily="18" charset="0"/>
                <a:cs typeface="Times New Roman" panose="02020603050405020304" pitchFamily="18" charset="0"/>
              </a:rPr>
              <a:t>Krejcie</a:t>
            </a:r>
            <a:r>
              <a:rPr lang="en-MY" sz="3400" dirty="0">
                <a:effectLst/>
                <a:ea typeface="Times New Roman" panose="02020603050405020304" pitchFamily="18" charset="0"/>
                <a:cs typeface="Times New Roman" panose="02020603050405020304" pitchFamily="18" charset="0"/>
              </a:rPr>
              <a:t> &amp; Morgan table. The number of population is ninety (90). Thus, the number of samples of this research will be 73. The questionnaire based survey was used and seventy-three (73) sets of questionnaires were distributed to respondents. Questionnaires analysed by SPSS. Reliability and Mean score analysis to know which component of ERM should emphasized. It was found that communication was the most important component of ERM in the CIDB in </a:t>
            </a:r>
            <a:r>
              <a:rPr lang="en-MY" sz="3400" dirty="0" err="1">
                <a:effectLst/>
                <a:ea typeface="Times New Roman" panose="02020603050405020304" pitchFamily="18" charset="0"/>
                <a:cs typeface="Times New Roman" panose="02020603050405020304" pitchFamily="18" charset="0"/>
              </a:rPr>
              <a:t>Kuantan</a:t>
            </a:r>
            <a:r>
              <a:rPr lang="en-MY" sz="3400" dirty="0">
                <a:effectLst/>
                <a:ea typeface="Times New Roman" panose="02020603050405020304" pitchFamily="18" charset="0"/>
                <a:cs typeface="Times New Roman" panose="02020603050405020304" pitchFamily="18" charset="0"/>
              </a:rPr>
              <a:t> and we had determined that </a:t>
            </a:r>
            <a:r>
              <a:rPr lang="en-US" sz="3400" dirty="0">
                <a:effectLst/>
                <a:ea typeface="Calibri" panose="020F0502020204030204" pitchFamily="34" charset="0"/>
                <a:cs typeface="Times New Roman" panose="02020603050405020304" pitchFamily="18" charset="0"/>
              </a:rPr>
              <a:t>employees have well known and understand to the nature of the assigned tasks was the most positive impact on the employee performance when implemented the ERM.</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296" name="Text Box 248"/>
          <p:cNvSpPr txBox="1">
            <a:spLocks noChangeArrowheads="1"/>
          </p:cNvSpPr>
          <p:nvPr/>
        </p:nvSpPr>
        <p:spPr bwMode="auto">
          <a:xfrm>
            <a:off x="456064" y="18211799"/>
            <a:ext cx="13310843" cy="2926080"/>
          </a:xfrm>
          <a:prstGeom prst="round2DiagRect">
            <a:avLst/>
          </a:prstGeom>
          <a:solidFill>
            <a:schemeClr val="accent1">
              <a:lumMod val="20000"/>
              <a:lumOff val="80000"/>
            </a:schemeClr>
          </a:solidFill>
          <a:ln w="57150" cmpd="thinThick">
            <a:noFill/>
            <a:miter lim="800000"/>
            <a:headEnd/>
            <a:tailEnd/>
          </a:ln>
          <a:effectLs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pPr>
            <a:r>
              <a:rPr lang="en-US" sz="3400" dirty="0" smtClean="0">
                <a:effectLst/>
              </a:rPr>
              <a:t>The objective of the research are: </a:t>
            </a:r>
          </a:p>
          <a:p>
            <a:pPr marL="685800" indent="-685800" eaLnBrk="1" hangingPunct="1">
              <a:lnSpc>
                <a:spcPct val="95000"/>
              </a:lnSpc>
              <a:buFont typeface="Wingdings" panose="05000000000000000000" pitchFamily="2" charset="2"/>
              <a:buChar char="v"/>
            </a:pPr>
            <a:r>
              <a:rPr lang="en-US" sz="3400" dirty="0">
                <a:effectLst/>
              </a:rPr>
              <a:t>To investigate the most importance component of ERM in construction sector in </a:t>
            </a:r>
            <a:r>
              <a:rPr lang="en-US" sz="3400" dirty="0" err="1">
                <a:effectLst/>
              </a:rPr>
              <a:t>Kuantan</a:t>
            </a:r>
            <a:r>
              <a:rPr lang="en-US" sz="3400" dirty="0" smtClean="0">
                <a:effectLst/>
              </a:rPr>
              <a:t>.</a:t>
            </a:r>
          </a:p>
          <a:p>
            <a:pPr marL="685800" lvl="0" indent="-685800" eaLnBrk="1" hangingPunct="1">
              <a:lnSpc>
                <a:spcPct val="95000"/>
              </a:lnSpc>
              <a:buFont typeface="Wingdings" panose="05000000000000000000" pitchFamily="2" charset="2"/>
              <a:buChar char="v"/>
            </a:pPr>
            <a:r>
              <a:rPr lang="en-US" sz="3400" dirty="0">
                <a:effectLst/>
              </a:rPr>
              <a:t>To </a:t>
            </a:r>
            <a:r>
              <a:rPr lang="en-US" sz="3400" dirty="0" smtClean="0">
                <a:effectLst/>
              </a:rPr>
              <a:t>determine </a:t>
            </a:r>
            <a:r>
              <a:rPr lang="en-US" sz="3400" dirty="0">
                <a:effectLst/>
              </a:rPr>
              <a:t>the </a:t>
            </a:r>
            <a:r>
              <a:rPr lang="en-US" sz="3400" dirty="0" smtClean="0">
                <a:effectLst/>
              </a:rPr>
              <a:t>most positive impact </a:t>
            </a:r>
            <a:r>
              <a:rPr lang="en-US" sz="3400" dirty="0">
                <a:effectLst/>
              </a:rPr>
              <a:t>of ERM </a:t>
            </a:r>
            <a:r>
              <a:rPr lang="en-US" sz="3400" dirty="0" smtClean="0">
                <a:effectLst/>
              </a:rPr>
              <a:t>on employees </a:t>
            </a:r>
            <a:r>
              <a:rPr lang="en-US" sz="3400" dirty="0">
                <a:effectLst/>
              </a:rPr>
              <a:t>performance </a:t>
            </a:r>
            <a:r>
              <a:rPr lang="en-US" sz="3400" dirty="0" smtClean="0">
                <a:effectLst/>
              </a:rPr>
              <a:t>in </a:t>
            </a:r>
            <a:r>
              <a:rPr lang="en-US" sz="3400" dirty="0">
                <a:effectLst/>
              </a:rPr>
              <a:t>construction </a:t>
            </a:r>
            <a:r>
              <a:rPr lang="en-US" sz="3400" dirty="0" smtClean="0">
                <a:effectLst/>
              </a:rPr>
              <a:t>sector in </a:t>
            </a:r>
            <a:r>
              <a:rPr lang="en-US" sz="3400" dirty="0" err="1" smtClean="0">
                <a:effectLst/>
              </a:rPr>
              <a:t>Kuantan</a:t>
            </a:r>
            <a:endParaRPr lang="en-US" sz="3400" dirty="0" smtClean="0">
              <a:solidFill>
                <a:srgbClr val="FF0000"/>
              </a:solidFill>
              <a:effectLst/>
            </a:endParaRPr>
          </a:p>
        </p:txBody>
      </p:sp>
      <p:sp>
        <p:nvSpPr>
          <p:cNvPr id="2297" name="Text Box 249"/>
          <p:cNvSpPr txBox="1">
            <a:spLocks noChangeArrowheads="1"/>
          </p:cNvSpPr>
          <p:nvPr/>
        </p:nvSpPr>
        <p:spPr bwMode="auto">
          <a:xfrm>
            <a:off x="471874" y="17202306"/>
            <a:ext cx="13320000" cy="731520"/>
          </a:xfrm>
          <a:prstGeom prst="rect">
            <a:avLst/>
          </a:prstGeom>
          <a:solidFill>
            <a:srgbClr val="0070C0"/>
          </a:solidFill>
          <a:ln>
            <a:noFill/>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400" b="1" dirty="0" smtClean="0">
                <a:solidFill>
                  <a:schemeClr val="bg1"/>
                </a:solidFill>
                <a:effectLst/>
              </a:rPr>
              <a:t>OBJECTIVES</a:t>
            </a:r>
            <a:endParaRPr lang="en-US" sz="3400" b="1" dirty="0">
              <a:solidFill>
                <a:schemeClr val="bg1"/>
              </a:solidFill>
              <a:effectLst/>
            </a:endParaRPr>
          </a:p>
        </p:txBody>
      </p:sp>
      <p:sp>
        <p:nvSpPr>
          <p:cNvPr id="2298" name="Text Box 250"/>
          <p:cNvSpPr txBox="1">
            <a:spLocks noChangeArrowheads="1"/>
          </p:cNvSpPr>
          <p:nvPr/>
        </p:nvSpPr>
        <p:spPr bwMode="auto">
          <a:xfrm>
            <a:off x="13909834" y="12223171"/>
            <a:ext cx="18477000" cy="615553"/>
          </a:xfrm>
          <a:prstGeom prst="rect">
            <a:avLst/>
          </a:prstGeom>
          <a:solidFill>
            <a:srgbClr val="0070C0"/>
          </a:solidFill>
          <a:ln>
            <a:noFill/>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400" b="1" dirty="0">
                <a:solidFill>
                  <a:schemeClr val="bg1"/>
                </a:solidFill>
                <a:effectLst/>
              </a:rPr>
              <a:t>RESULTS</a:t>
            </a:r>
          </a:p>
        </p:txBody>
      </p:sp>
      <p:sp>
        <p:nvSpPr>
          <p:cNvPr id="2299" name="Text Box 251"/>
          <p:cNvSpPr txBox="1">
            <a:spLocks noChangeArrowheads="1"/>
          </p:cNvSpPr>
          <p:nvPr/>
        </p:nvSpPr>
        <p:spPr bwMode="auto">
          <a:xfrm>
            <a:off x="13895246" y="36850217"/>
            <a:ext cx="18454529" cy="2383864"/>
          </a:xfrm>
          <a:prstGeom prst="round2DiagRect">
            <a:avLst/>
          </a:prstGeom>
          <a:solidFill>
            <a:schemeClr val="accent1">
              <a:lumMod val="20000"/>
              <a:lumOff val="80000"/>
            </a:schemeClr>
          </a:solidFill>
          <a:ln w="57150" cmpd="thinThick">
            <a:noFill/>
            <a:miter lim="800000"/>
            <a:headEnd/>
            <a:tailEnd/>
          </a:ln>
          <a:effectLs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indent="457200" algn="just">
              <a:spcBef>
                <a:spcPts val="2000"/>
              </a:spcBef>
              <a:spcAft>
                <a:spcPts val="800"/>
              </a:spcAft>
            </a:pPr>
            <a:r>
              <a:rPr lang="en-MY" sz="3400" dirty="0">
                <a:effectLst/>
                <a:latin typeface="+mj-lt"/>
                <a:ea typeface="Calibri" panose="020F0502020204030204" pitchFamily="34" charset="0"/>
                <a:cs typeface="Times New Roman" panose="02020603050405020304" pitchFamily="18" charset="0"/>
              </a:rPr>
              <a:t>In conclusion, the objective of the research was achieved. Communication was the most important ERM’S component in the CIDB in </a:t>
            </a:r>
            <a:r>
              <a:rPr lang="en-MY" sz="3400" dirty="0" err="1">
                <a:effectLst/>
                <a:latin typeface="+mj-lt"/>
                <a:ea typeface="Calibri" panose="020F0502020204030204" pitchFamily="34" charset="0"/>
                <a:cs typeface="Times New Roman" panose="02020603050405020304" pitchFamily="18" charset="0"/>
              </a:rPr>
              <a:t>Kuantan</a:t>
            </a:r>
            <a:r>
              <a:rPr lang="en-MY" sz="3400" dirty="0">
                <a:effectLst/>
                <a:latin typeface="+mj-lt"/>
                <a:ea typeface="Calibri" panose="020F0502020204030204" pitchFamily="34" charset="0"/>
                <a:cs typeface="Times New Roman" panose="02020603050405020304" pitchFamily="18" charset="0"/>
              </a:rPr>
              <a:t>. The most positive impact on employee’s performance when implement the ERM was employees have well known and understand to the nature of the assigned tasks of the project.</a:t>
            </a:r>
          </a:p>
        </p:txBody>
      </p:sp>
      <p:sp>
        <p:nvSpPr>
          <p:cNvPr id="31" name="Text Box 248"/>
          <p:cNvSpPr txBox="1">
            <a:spLocks noChangeArrowheads="1"/>
          </p:cNvSpPr>
          <p:nvPr/>
        </p:nvSpPr>
        <p:spPr bwMode="auto">
          <a:xfrm>
            <a:off x="397151" y="40232617"/>
            <a:ext cx="13319999" cy="2468880"/>
          </a:xfrm>
          <a:prstGeom prst="round2DiagRect">
            <a:avLst/>
          </a:prstGeom>
          <a:solidFill>
            <a:schemeClr val="bg2">
              <a:lumMod val="20000"/>
              <a:lumOff val="80000"/>
            </a:schemeClr>
          </a:solidFill>
          <a:ln w="57150" cmpd="thinThick">
            <a:noFill/>
            <a:miter lim="800000"/>
            <a:headEnd/>
            <a:tailEnd/>
          </a:ln>
          <a:effectLs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685800" indent="-685800" eaLnBrk="1" hangingPunct="1">
              <a:lnSpc>
                <a:spcPct val="95000"/>
              </a:lnSpc>
              <a:buFont typeface="Arial" panose="020B0604020202020204" pitchFamily="34" charset="0"/>
              <a:buChar char="•"/>
            </a:pPr>
            <a:r>
              <a:rPr lang="fr-FR" sz="3400" dirty="0" smtClean="0">
                <a:effectLst/>
              </a:rPr>
              <a:t>Questionnaires</a:t>
            </a:r>
            <a:endParaRPr lang="fr-FR" sz="3400" dirty="0">
              <a:effectLst/>
            </a:endParaRPr>
          </a:p>
          <a:p>
            <a:pPr marL="685800" indent="-685800" eaLnBrk="1" hangingPunct="1">
              <a:lnSpc>
                <a:spcPct val="95000"/>
              </a:lnSpc>
              <a:buFont typeface="Arial" panose="020B0604020202020204" pitchFamily="34" charset="0"/>
              <a:buChar char="•"/>
            </a:pPr>
            <a:r>
              <a:rPr lang="fr-FR" sz="3400" dirty="0" err="1">
                <a:effectLst/>
              </a:rPr>
              <a:t>Personal</a:t>
            </a:r>
            <a:r>
              <a:rPr lang="fr-FR" sz="3400" dirty="0">
                <a:effectLst/>
              </a:rPr>
              <a:t> distribution</a:t>
            </a:r>
          </a:p>
          <a:p>
            <a:pPr marL="685800" indent="-685800" eaLnBrk="1" hangingPunct="1">
              <a:lnSpc>
                <a:spcPct val="95000"/>
              </a:lnSpc>
              <a:buFont typeface="Arial" panose="020B0604020202020204" pitchFamily="34" charset="0"/>
              <a:buChar char="•"/>
            </a:pPr>
            <a:r>
              <a:rPr lang="fr-FR" sz="3400" dirty="0">
                <a:effectLst/>
              </a:rPr>
              <a:t>SPSS Version 22</a:t>
            </a:r>
          </a:p>
          <a:p>
            <a:pPr marL="685800" indent="-685800" eaLnBrk="1" hangingPunct="1">
              <a:lnSpc>
                <a:spcPct val="95000"/>
              </a:lnSpc>
              <a:buFont typeface="Arial" panose="020B0604020202020204" pitchFamily="34" charset="0"/>
              <a:buChar char="•"/>
            </a:pPr>
            <a:r>
              <a:rPr lang="fr-FR" sz="3400" dirty="0">
                <a:effectLst/>
              </a:rPr>
              <a:t>Descriptive </a:t>
            </a:r>
            <a:r>
              <a:rPr lang="fr-FR" sz="3400" dirty="0" err="1" smtClean="0">
                <a:effectLst/>
              </a:rPr>
              <a:t>analysis</a:t>
            </a:r>
            <a:endParaRPr lang="fr-FR" sz="3400" dirty="0">
              <a:effectLst/>
            </a:endParaRPr>
          </a:p>
        </p:txBody>
      </p:sp>
      <p:sp>
        <p:nvSpPr>
          <p:cNvPr id="32" name="Text Box 249"/>
          <p:cNvSpPr txBox="1">
            <a:spLocks noChangeArrowheads="1"/>
          </p:cNvSpPr>
          <p:nvPr/>
        </p:nvSpPr>
        <p:spPr bwMode="auto">
          <a:xfrm>
            <a:off x="397151" y="39118508"/>
            <a:ext cx="13320000" cy="822960"/>
          </a:xfrm>
          <a:prstGeom prst="rect">
            <a:avLst/>
          </a:prstGeom>
          <a:solidFill>
            <a:srgbClr val="0070C0"/>
          </a:solidFill>
          <a:ln>
            <a:noFill/>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400" b="1" dirty="0">
                <a:solidFill>
                  <a:schemeClr val="bg1"/>
                </a:solidFill>
                <a:effectLst/>
              </a:rPr>
              <a:t>METHODS</a:t>
            </a:r>
          </a:p>
        </p:txBody>
      </p:sp>
      <p:pic>
        <p:nvPicPr>
          <p:cNvPr id="1026" name="Picture 2" descr="http://www.ump.edu.my/download/logo-rasmi-ump-(logo-sahaj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4175" y="1347799"/>
            <a:ext cx="2074863" cy="305898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Table 6"/>
          <p:cNvGraphicFramePr>
            <a:graphicFrameLocks noGrp="1"/>
          </p:cNvGraphicFramePr>
          <p:nvPr>
            <p:extLst>
              <p:ext uri="{D42A27DB-BD31-4B8C-83A1-F6EECF244321}">
                <p14:modId xmlns:p14="http://schemas.microsoft.com/office/powerpoint/2010/main" val="3518427526"/>
              </p:ext>
            </p:extLst>
          </p:nvPr>
        </p:nvGraphicFramePr>
        <p:xfrm>
          <a:off x="14529644" y="14230967"/>
          <a:ext cx="17200319" cy="5487923"/>
        </p:xfrm>
        <a:graphic>
          <a:graphicData uri="http://schemas.openxmlformats.org/drawingml/2006/table">
            <a:tbl>
              <a:tblPr firstRow="1" firstCol="1" bandRow="1">
                <a:tableStyleId>{10A1B5D5-9B99-4C35-A422-299274C87663}</a:tableStyleId>
              </a:tblPr>
              <a:tblGrid>
                <a:gridCol w="2929846"/>
                <a:gridCol w="8928585"/>
                <a:gridCol w="1694330"/>
                <a:gridCol w="1694330"/>
                <a:gridCol w="1953228"/>
              </a:tblGrid>
              <a:tr h="1601723">
                <a:tc>
                  <a:txBody>
                    <a:bodyPr/>
                    <a:lstStyle/>
                    <a:p>
                      <a:pPr algn="ctr">
                        <a:lnSpc>
                          <a:spcPct val="150000"/>
                        </a:lnSpc>
                        <a:spcAft>
                          <a:spcPts val="1000"/>
                        </a:spcAft>
                      </a:pPr>
                      <a:r>
                        <a:rPr lang="en-US" sz="3400" dirty="0">
                          <a:effectLst/>
                        </a:rPr>
                        <a:t>SECTION B</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US" sz="3400" dirty="0">
                          <a:effectLst/>
                        </a:rPr>
                        <a:t>Employee Relationship Management (ERM) Components</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MY" sz="3400" dirty="0" smtClean="0">
                          <a:effectLst/>
                          <a:latin typeface="+mj-lt"/>
                          <a:ea typeface="Calibri" panose="020F0502020204030204" pitchFamily="34" charset="0"/>
                          <a:cs typeface="Times New Roman" panose="02020603050405020304" pitchFamily="18" charset="0"/>
                        </a:rPr>
                        <a:t>N</a:t>
                      </a:r>
                      <a:endParaRPr lang="en-MY" sz="3400" dirty="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US" sz="3400" dirty="0">
                          <a:effectLst/>
                        </a:rPr>
                        <a:t>Mean</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MY" sz="3400" dirty="0" smtClean="0">
                          <a:effectLst/>
                          <a:latin typeface="+mj-lt"/>
                          <a:ea typeface="Calibri" panose="020F0502020204030204" pitchFamily="34" charset="0"/>
                          <a:cs typeface="Times New Roman" panose="02020603050405020304" pitchFamily="18" charset="0"/>
                        </a:rPr>
                        <a:t>Ranked</a:t>
                      </a:r>
                      <a:endParaRPr lang="en-MY" sz="3400" dirty="0">
                        <a:effectLst/>
                        <a:latin typeface="+mj-lt"/>
                        <a:ea typeface="Calibri" panose="020F0502020204030204" pitchFamily="34" charset="0"/>
                        <a:cs typeface="Times New Roman" panose="02020603050405020304" pitchFamily="18" charset="0"/>
                      </a:endParaRPr>
                    </a:p>
                  </a:txBody>
                  <a:tcPr marL="68580" marR="68580" marT="0" marB="0" anchor="ctr"/>
                </a:tc>
              </a:tr>
              <a:tr h="766855">
                <a:tc>
                  <a:txBody>
                    <a:bodyPr/>
                    <a:lstStyle/>
                    <a:p>
                      <a:pPr algn="ctr">
                        <a:lnSpc>
                          <a:spcPct val="150000"/>
                        </a:lnSpc>
                        <a:spcAft>
                          <a:spcPts val="1000"/>
                        </a:spcAft>
                      </a:pPr>
                      <a:r>
                        <a:rPr lang="en-US" sz="3400" dirty="0">
                          <a:effectLst/>
                        </a:rPr>
                        <a:t>1</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US" sz="3400" dirty="0">
                          <a:effectLst/>
                        </a:rPr>
                        <a:t>Human Resource Practice</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73</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US" sz="3400" dirty="0">
                          <a:effectLst/>
                        </a:rPr>
                        <a:t>3.58</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4</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66855">
                <a:tc>
                  <a:txBody>
                    <a:bodyPr/>
                    <a:lstStyle/>
                    <a:p>
                      <a:pPr algn="ctr">
                        <a:lnSpc>
                          <a:spcPct val="150000"/>
                        </a:lnSpc>
                        <a:spcAft>
                          <a:spcPts val="1000"/>
                        </a:spcAft>
                      </a:pPr>
                      <a:r>
                        <a:rPr lang="en-US" sz="3400">
                          <a:effectLst/>
                        </a:rPr>
                        <a:t>2</a:t>
                      </a:r>
                      <a:endParaRPr lang="en-MY" sz="3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US" sz="3400" dirty="0">
                          <a:effectLst/>
                        </a:rPr>
                        <a:t>Communication</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73</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US" sz="3400" dirty="0">
                          <a:effectLst/>
                        </a:rPr>
                        <a:t>3.79</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1</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66855">
                <a:tc>
                  <a:txBody>
                    <a:bodyPr/>
                    <a:lstStyle/>
                    <a:p>
                      <a:pPr algn="ctr">
                        <a:lnSpc>
                          <a:spcPct val="150000"/>
                        </a:lnSpc>
                        <a:spcAft>
                          <a:spcPts val="1000"/>
                        </a:spcAft>
                      </a:pPr>
                      <a:r>
                        <a:rPr lang="en-US" sz="3400">
                          <a:effectLst/>
                        </a:rPr>
                        <a:t>3</a:t>
                      </a:r>
                      <a:endParaRPr lang="en-MY" sz="3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US" sz="3400" dirty="0">
                          <a:effectLst/>
                        </a:rPr>
                        <a:t>Trust</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73</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US" sz="3400" dirty="0">
                          <a:effectLst/>
                        </a:rPr>
                        <a:t>3.65</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2</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66855">
                <a:tc>
                  <a:txBody>
                    <a:bodyPr/>
                    <a:lstStyle/>
                    <a:p>
                      <a:pPr algn="ctr">
                        <a:lnSpc>
                          <a:spcPct val="150000"/>
                        </a:lnSpc>
                        <a:spcAft>
                          <a:spcPts val="1000"/>
                        </a:spcAft>
                      </a:pPr>
                      <a:r>
                        <a:rPr lang="en-US" sz="3400">
                          <a:effectLst/>
                        </a:rPr>
                        <a:t>4</a:t>
                      </a:r>
                      <a:endParaRPr lang="en-MY" sz="3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US" sz="3400" dirty="0">
                          <a:effectLst/>
                        </a:rPr>
                        <a:t>Share Goal</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73</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US" sz="3400" dirty="0">
                          <a:effectLst/>
                        </a:rPr>
                        <a:t>3.59</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3</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66855">
                <a:tc>
                  <a:txBody>
                    <a:bodyPr/>
                    <a:lstStyle/>
                    <a:p>
                      <a:pPr algn="ctr">
                        <a:lnSpc>
                          <a:spcPct val="150000"/>
                        </a:lnSpc>
                        <a:spcAft>
                          <a:spcPts val="1000"/>
                        </a:spcAft>
                      </a:pPr>
                      <a:r>
                        <a:rPr lang="en-US" sz="3400" dirty="0">
                          <a:effectLst/>
                        </a:rPr>
                        <a:t>5</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US" sz="3400" dirty="0">
                          <a:effectLst/>
                        </a:rPr>
                        <a:t>Leadership Style</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73</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US" sz="3400" dirty="0">
                          <a:effectLst/>
                        </a:rPr>
                        <a:t>3.52</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5</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67120583"/>
              </p:ext>
            </p:extLst>
          </p:nvPr>
        </p:nvGraphicFramePr>
        <p:xfrm>
          <a:off x="14554200" y="20776707"/>
          <a:ext cx="17280001" cy="9177172"/>
        </p:xfrm>
        <a:graphic>
          <a:graphicData uri="http://schemas.openxmlformats.org/drawingml/2006/table">
            <a:tbl>
              <a:tblPr firstRow="1" firstCol="1" bandRow="1">
                <a:tableStyleId>{10A1B5D5-9B99-4C35-A422-299274C87663}</a:tableStyleId>
              </a:tblPr>
              <a:tblGrid>
                <a:gridCol w="2717572"/>
                <a:gridCol w="9822219"/>
                <a:gridCol w="1446684"/>
                <a:gridCol w="1446684"/>
                <a:gridCol w="1846842"/>
              </a:tblGrid>
              <a:tr h="1404772">
                <a:tc>
                  <a:txBody>
                    <a:bodyPr/>
                    <a:lstStyle/>
                    <a:p>
                      <a:pPr algn="ctr">
                        <a:lnSpc>
                          <a:spcPct val="150000"/>
                        </a:lnSpc>
                        <a:spcAft>
                          <a:spcPts val="1000"/>
                        </a:spcAft>
                      </a:pPr>
                      <a:r>
                        <a:rPr lang="en-US" sz="3400" dirty="0">
                          <a:effectLst/>
                        </a:rPr>
                        <a:t>SECTION C</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US" sz="3400" dirty="0">
                          <a:effectLst/>
                        </a:rPr>
                        <a:t>Employee Performance Statement</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MY" sz="3400" dirty="0" smtClean="0">
                          <a:effectLst/>
                          <a:latin typeface="+mj-lt"/>
                          <a:ea typeface="Calibri" panose="020F0502020204030204" pitchFamily="34" charset="0"/>
                          <a:cs typeface="Times New Roman" panose="02020603050405020304" pitchFamily="18" charset="0"/>
                        </a:rPr>
                        <a:t>N</a:t>
                      </a:r>
                      <a:endParaRPr lang="en-MY" sz="3400" dirty="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US" sz="3400" dirty="0">
                          <a:effectLst/>
                        </a:rPr>
                        <a:t>Mean</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MY" sz="3400" dirty="0" smtClean="0">
                          <a:effectLst/>
                          <a:latin typeface="+mj-lt"/>
                          <a:ea typeface="Calibri" panose="020F0502020204030204" pitchFamily="34" charset="0"/>
                          <a:cs typeface="Times New Roman" panose="02020603050405020304" pitchFamily="18" charset="0"/>
                        </a:rPr>
                        <a:t>Ranked</a:t>
                      </a:r>
                    </a:p>
                  </a:txBody>
                  <a:tcPr marL="68580" marR="68580" marT="0" marB="0" anchor="ctr"/>
                </a:tc>
              </a:tr>
              <a:tr h="1550613">
                <a:tc>
                  <a:txBody>
                    <a:bodyPr/>
                    <a:lstStyle/>
                    <a:p>
                      <a:pPr algn="ctr">
                        <a:lnSpc>
                          <a:spcPct val="150000"/>
                        </a:lnSpc>
                        <a:spcAft>
                          <a:spcPts val="1000"/>
                        </a:spcAft>
                      </a:pPr>
                      <a:r>
                        <a:rPr lang="en-MY" sz="3400" dirty="0" smtClean="0">
                          <a:effectLst/>
                          <a:latin typeface="+mj-lt"/>
                          <a:ea typeface="Calibri" panose="020F0502020204030204" pitchFamily="34" charset="0"/>
                          <a:cs typeface="Times New Roman" panose="02020603050405020304" pitchFamily="18" charset="0"/>
                        </a:rPr>
                        <a:t>1</a:t>
                      </a:r>
                      <a:endParaRPr lang="en-MY" sz="34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en-US" sz="3400" dirty="0">
                          <a:effectLst/>
                        </a:rPr>
                        <a:t>Employees make their effort to achieve their tasks in the required time</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73</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US" sz="3400" dirty="0">
                          <a:effectLst/>
                        </a:rPr>
                        <a:t>3.68</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3</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550613">
                <a:tc>
                  <a:txBody>
                    <a:bodyPr/>
                    <a:lstStyle/>
                    <a:p>
                      <a:pPr algn="ctr">
                        <a:lnSpc>
                          <a:spcPct val="150000"/>
                        </a:lnSpc>
                        <a:spcAft>
                          <a:spcPts val="1000"/>
                        </a:spcAft>
                      </a:pPr>
                      <a:r>
                        <a:rPr lang="en-MY" sz="3400" dirty="0" smtClean="0">
                          <a:effectLst/>
                          <a:latin typeface="+mj-lt"/>
                          <a:ea typeface="Calibri" panose="020F0502020204030204" pitchFamily="34" charset="0"/>
                          <a:cs typeface="Times New Roman" panose="02020603050405020304" pitchFamily="18" charset="0"/>
                        </a:rPr>
                        <a:t>2</a:t>
                      </a:r>
                      <a:endParaRPr lang="en-MY" sz="34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en-US" sz="3400" dirty="0">
                          <a:effectLst/>
                        </a:rPr>
                        <a:t>Employees have well known and understand to the nature of the assigned tasks</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73</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US" sz="3400" dirty="0">
                          <a:effectLst/>
                        </a:rPr>
                        <a:t>3.79</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1</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550613">
                <a:tc>
                  <a:txBody>
                    <a:bodyPr/>
                    <a:lstStyle/>
                    <a:p>
                      <a:pPr algn="ctr">
                        <a:lnSpc>
                          <a:spcPct val="150000"/>
                        </a:lnSpc>
                        <a:spcAft>
                          <a:spcPts val="1000"/>
                        </a:spcAft>
                      </a:pPr>
                      <a:r>
                        <a:rPr lang="en-MY" sz="3400" dirty="0" smtClean="0">
                          <a:effectLst/>
                          <a:latin typeface="+mj-lt"/>
                          <a:ea typeface="Calibri" panose="020F0502020204030204" pitchFamily="34" charset="0"/>
                          <a:cs typeface="Times New Roman" panose="02020603050405020304" pitchFamily="18" charset="0"/>
                        </a:rPr>
                        <a:t>3</a:t>
                      </a:r>
                      <a:endParaRPr lang="en-MY" sz="34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en-US" sz="3400" dirty="0">
                          <a:effectLst/>
                        </a:rPr>
                        <a:t>There is ability for employees to take responsibility for the daily burden of work</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73</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US" sz="3400" dirty="0">
                          <a:effectLst/>
                        </a:rPr>
                        <a:t>3.59</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4</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468398">
                <a:tc>
                  <a:txBody>
                    <a:bodyPr/>
                    <a:lstStyle/>
                    <a:p>
                      <a:pPr algn="ctr">
                        <a:lnSpc>
                          <a:spcPct val="150000"/>
                        </a:lnSpc>
                        <a:spcAft>
                          <a:spcPts val="1000"/>
                        </a:spcAft>
                      </a:pPr>
                      <a:r>
                        <a:rPr lang="en-MY" sz="3400" dirty="0" smtClean="0">
                          <a:effectLst/>
                          <a:latin typeface="+mj-lt"/>
                          <a:ea typeface="Calibri" panose="020F0502020204030204" pitchFamily="34" charset="0"/>
                          <a:cs typeface="Times New Roman" panose="02020603050405020304" pitchFamily="18" charset="0"/>
                        </a:rPr>
                        <a:t>4</a:t>
                      </a:r>
                      <a:endParaRPr lang="en-MY" sz="34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en-US" sz="3400" dirty="0">
                          <a:effectLst/>
                        </a:rPr>
                        <a:t>Direct supervision and constant follow-up of the managers leads to improve the employees performance</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73</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US" sz="3400" dirty="0">
                          <a:effectLst/>
                        </a:rPr>
                        <a:t>3.58</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5</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550613">
                <a:tc>
                  <a:txBody>
                    <a:bodyPr/>
                    <a:lstStyle/>
                    <a:p>
                      <a:pPr algn="ctr">
                        <a:lnSpc>
                          <a:spcPct val="150000"/>
                        </a:lnSpc>
                        <a:spcAft>
                          <a:spcPts val="1000"/>
                        </a:spcAft>
                      </a:pPr>
                      <a:r>
                        <a:rPr lang="en-MY" sz="3400" dirty="0" smtClean="0">
                          <a:effectLst/>
                          <a:latin typeface="+mj-lt"/>
                          <a:ea typeface="Calibri" panose="020F0502020204030204" pitchFamily="34" charset="0"/>
                          <a:cs typeface="Times New Roman" panose="02020603050405020304" pitchFamily="18" charset="0"/>
                        </a:rPr>
                        <a:t>5</a:t>
                      </a:r>
                      <a:endParaRPr lang="en-MY" sz="34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en-US" sz="3400" dirty="0">
                          <a:effectLst/>
                        </a:rPr>
                        <a:t>Employees have the ability to creativity, innovation and job development</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73</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US" sz="3400" dirty="0">
                          <a:effectLst/>
                        </a:rPr>
                        <a:t>3.78</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n-MY" sz="3400" dirty="0" smtClean="0">
                          <a:effectLst/>
                          <a:latin typeface="Calibri" panose="020F0502020204030204" pitchFamily="34" charset="0"/>
                          <a:ea typeface="Calibri" panose="020F0502020204030204" pitchFamily="34" charset="0"/>
                          <a:cs typeface="Times New Roman" panose="02020603050405020304" pitchFamily="18" charset="0"/>
                        </a:rPr>
                        <a:t>2</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27" name="Text Box 236"/>
          <p:cNvSpPr txBox="1">
            <a:spLocks noChangeArrowheads="1"/>
          </p:cNvSpPr>
          <p:nvPr/>
        </p:nvSpPr>
        <p:spPr bwMode="auto">
          <a:xfrm>
            <a:off x="13805927" y="40232617"/>
            <a:ext cx="18439940" cy="2383864"/>
          </a:xfrm>
          <a:prstGeom prst="round2DiagRect">
            <a:avLst/>
          </a:prstGeom>
          <a:solidFill>
            <a:schemeClr val="accent5">
              <a:lumMod val="40000"/>
              <a:lumOff val="60000"/>
            </a:schemeClr>
          </a:solidFill>
          <a:ln w="57150" cmpd="thinThick">
            <a:solidFill>
              <a:schemeClr val="tx1"/>
            </a:solidFill>
            <a:miter lim="800000"/>
            <a:headEnd/>
            <a:tailEnd/>
          </a:ln>
          <a:effectLs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342900" lvl="0" indent="-342900" defTabSz="914400" eaLnBrk="1" fontAlgn="auto" hangingPunct="1">
              <a:spcBef>
                <a:spcPts val="0"/>
              </a:spcBef>
              <a:spcAft>
                <a:spcPts val="0"/>
              </a:spcAft>
              <a:buFont typeface="Courier New" panose="02070309020205020404" pitchFamily="49" charset="0"/>
              <a:buChar char="o"/>
            </a:pPr>
            <a:r>
              <a:rPr lang="en-MY" sz="3400" dirty="0" smtClean="0">
                <a:solidFill>
                  <a:srgbClr val="000000"/>
                </a:solidFill>
                <a:effectLst/>
                <a:ea typeface="Calibri" panose="020F0502020204030204" pitchFamily="34" charset="0"/>
                <a:cs typeface="Times New Roman" panose="02020603050405020304" pitchFamily="18" charset="0"/>
              </a:rPr>
              <a:t>Implemented </a:t>
            </a:r>
            <a:r>
              <a:rPr lang="en-MY" sz="3400" dirty="0">
                <a:solidFill>
                  <a:srgbClr val="000000"/>
                </a:solidFill>
                <a:effectLst/>
                <a:ea typeface="Calibri" panose="020F0502020204030204" pitchFamily="34" charset="0"/>
                <a:cs typeface="Times New Roman" panose="02020603050405020304" pitchFamily="18" charset="0"/>
              </a:rPr>
              <a:t>of ERM’s component</a:t>
            </a:r>
          </a:p>
          <a:p>
            <a:pPr marL="342900" lvl="0" indent="-342900" defTabSz="914400" eaLnBrk="1" fontAlgn="auto" hangingPunct="1">
              <a:spcBef>
                <a:spcPts val="0"/>
              </a:spcBef>
              <a:spcAft>
                <a:spcPts val="0"/>
              </a:spcAft>
              <a:buFont typeface="Courier New" panose="02070309020205020404" pitchFamily="49" charset="0"/>
              <a:buChar char="o"/>
            </a:pPr>
            <a:r>
              <a:rPr lang="en-MY" sz="3400" dirty="0">
                <a:solidFill>
                  <a:srgbClr val="000000"/>
                </a:solidFill>
                <a:effectLst/>
                <a:ea typeface="Calibri" panose="020F0502020204030204" pitchFamily="34" charset="0"/>
                <a:cs typeface="Times New Roman" panose="02020603050405020304" pitchFamily="18" charset="0"/>
              </a:rPr>
              <a:t>Build better communication within organization</a:t>
            </a:r>
          </a:p>
          <a:p>
            <a:pPr marL="342900" lvl="0" indent="-342900" defTabSz="914400" eaLnBrk="1" fontAlgn="auto" hangingPunct="1">
              <a:spcBef>
                <a:spcPts val="0"/>
              </a:spcBef>
              <a:spcAft>
                <a:spcPts val="0"/>
              </a:spcAft>
              <a:buFont typeface="Courier New" panose="02070309020205020404" pitchFamily="49" charset="0"/>
              <a:buChar char="o"/>
            </a:pPr>
            <a:r>
              <a:rPr lang="en-MY" sz="3400" dirty="0">
                <a:solidFill>
                  <a:srgbClr val="000000"/>
                </a:solidFill>
                <a:effectLst/>
                <a:ea typeface="Calibri" panose="020F0502020204030204" pitchFamily="34" charset="0"/>
                <a:cs typeface="Times New Roman" panose="02020603050405020304" pitchFamily="18" charset="0"/>
              </a:rPr>
              <a:t>Ensure employee more understand about the </a:t>
            </a:r>
            <a:r>
              <a:rPr lang="en-MY" sz="3400" dirty="0" smtClean="0">
                <a:solidFill>
                  <a:srgbClr val="000000"/>
                </a:solidFill>
                <a:effectLst/>
                <a:ea typeface="Calibri" panose="020F0502020204030204" pitchFamily="34" charset="0"/>
                <a:cs typeface="Times New Roman" panose="02020603050405020304" pitchFamily="18" charset="0"/>
              </a:rPr>
              <a:t>task</a:t>
            </a:r>
            <a:endParaRPr lang="en-MY" sz="3400" dirty="0">
              <a:solidFill>
                <a:srgbClr val="000000"/>
              </a:solidFill>
              <a:effectLst/>
              <a:ea typeface="Calibri" panose="020F0502020204030204" pitchFamily="34" charset="0"/>
              <a:cs typeface="Times New Roman" panose="02020603050405020304" pitchFamily="18" charset="0"/>
            </a:endParaRPr>
          </a:p>
          <a:p>
            <a:pPr marL="342900" lvl="0" indent="-342900" defTabSz="914400" eaLnBrk="1" fontAlgn="auto" hangingPunct="1">
              <a:spcBef>
                <a:spcPts val="0"/>
              </a:spcBef>
              <a:spcAft>
                <a:spcPts val="800"/>
              </a:spcAft>
              <a:buFont typeface="Courier New" panose="02070309020205020404" pitchFamily="49" charset="0"/>
              <a:buChar char="o"/>
            </a:pPr>
            <a:r>
              <a:rPr lang="en-MY" sz="3400" dirty="0">
                <a:solidFill>
                  <a:srgbClr val="000000"/>
                </a:solidFill>
                <a:effectLst/>
                <a:ea typeface="Calibri" panose="020F0502020204030204" pitchFamily="34" charset="0"/>
                <a:cs typeface="Times New Roman" panose="02020603050405020304" pitchFamily="18" charset="0"/>
              </a:rPr>
              <a:t>Focus on relationship between employees and employer</a:t>
            </a:r>
          </a:p>
        </p:txBody>
      </p:sp>
      <p:sp>
        <p:nvSpPr>
          <p:cNvPr id="30" name="Text Box 239"/>
          <p:cNvSpPr txBox="1">
            <a:spLocks noChangeArrowheads="1"/>
          </p:cNvSpPr>
          <p:nvPr/>
        </p:nvSpPr>
        <p:spPr bwMode="auto">
          <a:xfrm>
            <a:off x="13921070" y="39363595"/>
            <a:ext cx="18439940" cy="615553"/>
          </a:xfrm>
          <a:prstGeom prst="rect">
            <a:avLst/>
          </a:prstGeom>
          <a:solidFill>
            <a:srgbClr val="0070C0"/>
          </a:solidFill>
          <a:ln>
            <a:noFill/>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400" b="1" dirty="0" smtClean="0">
                <a:solidFill>
                  <a:schemeClr val="bg1"/>
                </a:solidFill>
                <a:effectLst/>
              </a:rPr>
              <a:t>RECOMMENDATION</a:t>
            </a:r>
            <a:r>
              <a:rPr lang="en-US" sz="3400" b="1" dirty="0" smtClean="0">
                <a:solidFill>
                  <a:schemeClr val="bg1"/>
                </a:solidFill>
                <a:effectLst>
                  <a:outerShdw blurRad="38100" dist="38100" dir="2700000" algn="tl">
                    <a:srgbClr val="000000"/>
                  </a:outerShdw>
                </a:effectLst>
              </a:rPr>
              <a:t> </a:t>
            </a:r>
            <a:endParaRPr lang="en-US" sz="3400" b="1" dirty="0">
              <a:solidFill>
                <a:schemeClr val="bg1"/>
              </a:solidFill>
              <a:effectLst>
                <a:outerShdw blurRad="38100" dist="38100" dir="2700000" algn="tl">
                  <a:srgbClr val="000000"/>
                </a:outerShdw>
              </a:effectLst>
            </a:endParaRPr>
          </a:p>
        </p:txBody>
      </p:sp>
      <p:sp>
        <p:nvSpPr>
          <p:cNvPr id="4" name="Round Diagonal Corner Rectangle 3"/>
          <p:cNvSpPr/>
          <p:nvPr/>
        </p:nvSpPr>
        <p:spPr bwMode="auto">
          <a:xfrm>
            <a:off x="280616" y="26930030"/>
            <a:ext cx="13320000" cy="2194560"/>
          </a:xfrm>
          <a:prstGeom prst="round2Diag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342900" marR="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q"/>
              <a:tabLst/>
            </a:pPr>
            <a:r>
              <a:rPr lang="en-MY" sz="3600" dirty="0" smtClean="0"/>
              <a:t>  </a:t>
            </a:r>
            <a:r>
              <a:rPr kumimoji="0" lang="en-MY" sz="3400" b="0" i="0" u="none" strike="noStrike" cap="none" normalizeH="0" baseline="0" dirty="0" smtClean="0">
                <a:ln>
                  <a:noFill/>
                </a:ln>
                <a:solidFill>
                  <a:schemeClr val="tx1"/>
                </a:solidFill>
                <a:effectLst/>
              </a:rPr>
              <a:t>Researchers</a:t>
            </a:r>
          </a:p>
          <a:p>
            <a:pPr marL="342900" marR="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q"/>
              <a:tabLst/>
            </a:pPr>
            <a:r>
              <a:rPr lang="en-MY" sz="3400" dirty="0" smtClean="0">
                <a:effectLst/>
              </a:rPr>
              <a:t>  Manager</a:t>
            </a:r>
          </a:p>
          <a:p>
            <a:pPr marL="342900" marR="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q"/>
              <a:tabLst/>
            </a:pPr>
            <a:r>
              <a:rPr lang="en-MY" sz="3400" dirty="0" smtClean="0">
                <a:effectLst/>
              </a:rPr>
              <a:t>  Employee</a:t>
            </a:r>
          </a:p>
          <a:p>
            <a:pPr marL="342900" marR="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q"/>
              <a:tabLst/>
            </a:pPr>
            <a:endParaRPr kumimoji="0" lang="en-MY" sz="36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grpSp>
        <p:nvGrpSpPr>
          <p:cNvPr id="5" name="Group 4"/>
          <p:cNvGrpSpPr/>
          <p:nvPr/>
        </p:nvGrpSpPr>
        <p:grpSpPr>
          <a:xfrm>
            <a:off x="308690" y="30269867"/>
            <a:ext cx="13337670" cy="8686800"/>
            <a:chOff x="-16479821" y="21338205"/>
            <a:chExt cx="15565421" cy="9418765"/>
          </a:xfrm>
        </p:grpSpPr>
        <p:sp>
          <p:nvSpPr>
            <p:cNvPr id="6" name="Round Diagonal Corner Rectangle 5"/>
            <p:cNvSpPr/>
            <p:nvPr/>
          </p:nvSpPr>
          <p:spPr bwMode="auto">
            <a:xfrm>
              <a:off x="-16479821" y="21338205"/>
              <a:ext cx="15565421" cy="9418765"/>
            </a:xfrm>
            <a:prstGeom prst="round2DiagRect">
              <a:avLst/>
            </a:prstGeom>
            <a:solidFill>
              <a:schemeClr val="accent1">
                <a:lumMod val="40000"/>
                <a:lumOff val="6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MY"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9" name="Oval 8"/>
            <p:cNvSpPr/>
            <p:nvPr/>
          </p:nvSpPr>
          <p:spPr bwMode="auto">
            <a:xfrm>
              <a:off x="-12350388" y="25079055"/>
              <a:ext cx="5905500" cy="1992792"/>
            </a:xfrm>
            <a:prstGeom prst="ellipse">
              <a:avLst/>
            </a:prstGeom>
            <a:solidFill>
              <a:schemeClr val="accent3">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MY" sz="3400" b="0" i="0" u="none" strike="noStrike" cap="none" normalizeH="0" baseline="0" dirty="0" smtClean="0">
                  <a:ln>
                    <a:noFill/>
                  </a:ln>
                  <a:solidFill>
                    <a:schemeClr val="tx1"/>
                  </a:solidFill>
                  <a:effectLst/>
                  <a:latin typeface="Times New Roman" pitchFamily="18" charset="0"/>
                </a:rPr>
                <a:t>EMPLOYEES PERFORMANCE</a:t>
              </a:r>
            </a:p>
          </p:txBody>
        </p:sp>
        <p:sp>
          <p:nvSpPr>
            <p:cNvPr id="10" name="Oval 9"/>
            <p:cNvSpPr/>
            <p:nvPr/>
          </p:nvSpPr>
          <p:spPr bwMode="auto">
            <a:xfrm>
              <a:off x="-16324788" y="22285731"/>
              <a:ext cx="4495800" cy="3035123"/>
            </a:xfrm>
            <a:prstGeom prst="ellipse">
              <a:avLst/>
            </a:prstGeom>
            <a:solidFill>
              <a:schemeClr val="accent3">
                <a:lumMod val="9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MY" sz="3400" b="0" i="0" u="none" strike="noStrike" cap="none" normalizeH="0" baseline="0" dirty="0" smtClean="0">
                  <a:ln>
                    <a:noFill/>
                  </a:ln>
                  <a:solidFill>
                    <a:schemeClr val="tx1"/>
                  </a:solidFill>
                  <a:effectLst/>
                  <a:latin typeface="Times New Roman" pitchFamily="18" charset="0"/>
                </a:rPr>
                <a:t>HUMAN RESOURCE PRACTICE</a:t>
              </a:r>
            </a:p>
          </p:txBody>
        </p:sp>
        <p:sp>
          <p:nvSpPr>
            <p:cNvPr id="16" name="Oval 15"/>
            <p:cNvSpPr/>
            <p:nvPr/>
          </p:nvSpPr>
          <p:spPr bwMode="auto">
            <a:xfrm>
              <a:off x="-6062785" y="23169308"/>
              <a:ext cx="4630070" cy="2094966"/>
            </a:xfrm>
            <a:prstGeom prst="ellipse">
              <a:avLst/>
            </a:prstGeom>
            <a:solidFill>
              <a:schemeClr val="accent3">
                <a:lumMod val="9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lvl="0" algn="ctr"/>
              <a:r>
                <a:rPr lang="en-MY" sz="3400" dirty="0">
                  <a:solidFill>
                    <a:srgbClr val="000000"/>
                  </a:solidFill>
                  <a:effectLst/>
                </a:rPr>
                <a:t>LEADERSHIP STLYE</a:t>
              </a:r>
            </a:p>
          </p:txBody>
        </p:sp>
        <p:sp>
          <p:nvSpPr>
            <p:cNvPr id="17" name="Oval 16"/>
            <p:cNvSpPr/>
            <p:nvPr/>
          </p:nvSpPr>
          <p:spPr bwMode="auto">
            <a:xfrm>
              <a:off x="-7437979" y="27195395"/>
              <a:ext cx="5105400" cy="3136526"/>
            </a:xfrm>
            <a:prstGeom prst="ellipse">
              <a:avLst/>
            </a:prstGeom>
            <a:solidFill>
              <a:schemeClr val="accent3">
                <a:lumMod val="9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lvl="0" algn="ctr"/>
              <a:r>
                <a:rPr lang="en-MY" sz="3400" dirty="0">
                  <a:solidFill>
                    <a:srgbClr val="000000"/>
                  </a:solidFill>
                  <a:effectLst/>
                </a:rPr>
                <a:t>SHARE </a:t>
              </a:r>
              <a:r>
                <a:rPr lang="en-MY" sz="3400" dirty="0" smtClean="0">
                  <a:solidFill>
                    <a:srgbClr val="000000"/>
                  </a:solidFill>
                  <a:effectLst/>
                </a:rPr>
                <a:t>GOAL AND </a:t>
              </a:r>
              <a:r>
                <a:rPr lang="en-MY" sz="3400" dirty="0">
                  <a:solidFill>
                    <a:srgbClr val="000000"/>
                  </a:solidFill>
                  <a:effectLst/>
                </a:rPr>
                <a:t>VALUE</a:t>
              </a:r>
            </a:p>
          </p:txBody>
        </p:sp>
        <p:sp>
          <p:nvSpPr>
            <p:cNvPr id="18" name="Oval 17"/>
            <p:cNvSpPr/>
            <p:nvPr/>
          </p:nvSpPr>
          <p:spPr bwMode="auto">
            <a:xfrm>
              <a:off x="-15569312" y="27495068"/>
              <a:ext cx="6543361" cy="2509866"/>
            </a:xfrm>
            <a:prstGeom prst="ellipse">
              <a:avLst/>
            </a:prstGeom>
            <a:solidFill>
              <a:schemeClr val="accent3">
                <a:lumMod val="9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MY" sz="3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rPr>
                <a:t>COMMUNICATION</a:t>
              </a:r>
            </a:p>
          </p:txBody>
        </p:sp>
        <p:sp>
          <p:nvSpPr>
            <p:cNvPr id="19" name="Oval 18"/>
            <p:cNvSpPr/>
            <p:nvPr/>
          </p:nvSpPr>
          <p:spPr bwMode="auto">
            <a:xfrm>
              <a:off x="-10835898" y="21797434"/>
              <a:ext cx="3397918" cy="2387215"/>
            </a:xfrm>
            <a:prstGeom prst="ellipse">
              <a:avLst/>
            </a:prstGeom>
            <a:solidFill>
              <a:schemeClr val="accent3">
                <a:lumMod val="9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MY" sz="3400" b="0" i="0" u="none" strike="noStrike" cap="none" normalizeH="0" baseline="0" dirty="0" smtClean="0">
                  <a:ln>
                    <a:noFill/>
                  </a:ln>
                  <a:solidFill>
                    <a:schemeClr val="tx1"/>
                  </a:solidFill>
                  <a:effectLst/>
                  <a:latin typeface="Times New Roman" pitchFamily="18" charset="0"/>
                </a:rPr>
                <a:t>TRUST</a:t>
              </a:r>
            </a:p>
          </p:txBody>
        </p:sp>
      </p:grpSp>
      <p:cxnSp>
        <p:nvCxnSpPr>
          <p:cNvPr id="23" name="Straight Arrow Connector 22"/>
          <p:cNvCxnSpPr>
            <a:stCxn id="19" idx="4"/>
          </p:cNvCxnSpPr>
          <p:nvPr/>
        </p:nvCxnSpPr>
        <p:spPr bwMode="auto">
          <a:xfrm>
            <a:off x="6600646" y="32895104"/>
            <a:ext cx="0" cy="767088"/>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72" name="Straight Arrow Connector 2271"/>
          <p:cNvCxnSpPr/>
          <p:nvPr/>
        </p:nvCxnSpPr>
        <p:spPr bwMode="auto">
          <a:xfrm>
            <a:off x="4049089" y="33196286"/>
            <a:ext cx="776500" cy="64008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74" name="Straight Arrow Connector 2273"/>
          <p:cNvCxnSpPr/>
          <p:nvPr/>
        </p:nvCxnSpPr>
        <p:spPr bwMode="auto">
          <a:xfrm flipV="1">
            <a:off x="3601976" y="35006686"/>
            <a:ext cx="365760" cy="9144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76" name="Straight Arrow Connector 2275"/>
          <p:cNvCxnSpPr/>
          <p:nvPr/>
        </p:nvCxnSpPr>
        <p:spPr bwMode="auto">
          <a:xfrm flipH="1" flipV="1">
            <a:off x="8239367" y="29124590"/>
            <a:ext cx="271965" cy="588016"/>
          </a:xfrm>
          <a:prstGeom prst="straightConnector1">
            <a:avLst/>
          </a:prstGeom>
          <a:ln>
            <a:headEnd type="none" w="med" len="med"/>
            <a:tailEnd type="triangle"/>
          </a:ln>
          <a:extLst/>
        </p:spPr>
        <p:style>
          <a:lnRef idx="1">
            <a:schemeClr val="dk1"/>
          </a:lnRef>
          <a:fillRef idx="0">
            <a:schemeClr val="dk1"/>
          </a:fillRef>
          <a:effectRef idx="0">
            <a:schemeClr val="dk1"/>
          </a:effectRef>
          <a:fontRef idx="minor">
            <a:schemeClr val="tx1"/>
          </a:fontRef>
        </p:style>
      </p:cxnSp>
      <p:cxnSp>
        <p:nvCxnSpPr>
          <p:cNvPr id="2282" name="Straight Arrow Connector 2281"/>
          <p:cNvCxnSpPr/>
          <p:nvPr/>
        </p:nvCxnSpPr>
        <p:spPr bwMode="auto">
          <a:xfrm flipH="1">
            <a:off x="8601259" y="33395524"/>
            <a:ext cx="731520" cy="82296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88" name="Rectangle 2287"/>
          <p:cNvSpPr/>
          <p:nvPr/>
        </p:nvSpPr>
        <p:spPr bwMode="auto">
          <a:xfrm>
            <a:off x="13909834" y="30867450"/>
            <a:ext cx="18491588" cy="4788000"/>
          </a:xfrm>
          <a:prstGeom prst="rect">
            <a:avLst/>
          </a:prstGeom>
          <a:solidFill>
            <a:schemeClr val="bg1">
              <a:lumMod val="8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MY" dirty="0"/>
          </a:p>
          <a:p>
            <a:pPr marL="0" marR="0" indent="0" algn="l" defTabSz="914400" rtl="0" eaLnBrk="0" fontAlgn="base" latinLnBrk="0" hangingPunct="0">
              <a:lnSpc>
                <a:spcPct val="100000"/>
              </a:lnSpc>
              <a:spcBef>
                <a:spcPct val="0"/>
              </a:spcBef>
              <a:spcAft>
                <a:spcPct val="0"/>
              </a:spcAft>
              <a:buClrTx/>
              <a:buSzTx/>
              <a:buFontTx/>
              <a:buNone/>
              <a:tabLst/>
            </a:pPr>
            <a:endParaRPr kumimoji="0" lang="en-MY"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MY" dirty="0"/>
          </a:p>
          <a:p>
            <a:pPr marL="0" marR="0" indent="0" algn="l" defTabSz="914400" rtl="0" eaLnBrk="0" fontAlgn="base" latinLnBrk="0" hangingPunct="0">
              <a:lnSpc>
                <a:spcPct val="100000"/>
              </a:lnSpc>
              <a:spcBef>
                <a:spcPct val="0"/>
              </a:spcBef>
              <a:spcAft>
                <a:spcPct val="0"/>
              </a:spcAft>
              <a:buClrTx/>
              <a:buSzTx/>
              <a:buFontTx/>
              <a:buNone/>
              <a:tabLst/>
            </a:pPr>
            <a:endParaRPr kumimoji="0" lang="en-MY"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MY" dirty="0"/>
          </a:p>
          <a:p>
            <a:pPr marL="0" marR="0" indent="0" algn="l" defTabSz="914400" rtl="0" eaLnBrk="0" fontAlgn="base" latinLnBrk="0" hangingPunct="0">
              <a:lnSpc>
                <a:spcPct val="100000"/>
              </a:lnSpc>
              <a:spcBef>
                <a:spcPct val="0"/>
              </a:spcBef>
              <a:spcAft>
                <a:spcPct val="0"/>
              </a:spcAft>
              <a:buClrTx/>
              <a:buSzTx/>
              <a:buFontTx/>
              <a:buNone/>
              <a:tabLst/>
            </a:pPr>
            <a:endParaRPr kumimoji="0" lang="en-MY"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MY" dirty="0"/>
          </a:p>
          <a:p>
            <a:pPr marL="0" marR="0" indent="0" algn="l" defTabSz="914400" rtl="0" eaLnBrk="0" fontAlgn="base" latinLnBrk="0" hangingPunct="0">
              <a:lnSpc>
                <a:spcPct val="100000"/>
              </a:lnSpc>
              <a:spcBef>
                <a:spcPct val="0"/>
              </a:spcBef>
              <a:spcAft>
                <a:spcPct val="0"/>
              </a:spcAft>
              <a:buClrTx/>
              <a:buSzTx/>
              <a:buFontTx/>
              <a:buNone/>
              <a:tabLst/>
            </a:pPr>
            <a:endParaRPr lang="en-MY" sz="3400" dirty="0"/>
          </a:p>
          <a:p>
            <a:pPr marL="0" marR="0" indent="0" algn="ctr" defTabSz="914400" rtl="0" eaLnBrk="0" fontAlgn="base" latinLnBrk="0" hangingPunct="0">
              <a:spcBef>
                <a:spcPct val="0"/>
              </a:spcBef>
              <a:spcAft>
                <a:spcPct val="0"/>
              </a:spcAft>
              <a:buClrTx/>
              <a:buSzTx/>
              <a:buFontTx/>
              <a:buNone/>
              <a:tabLst/>
            </a:pPr>
            <a:r>
              <a:rPr lang="en-MY" sz="3400" dirty="0" smtClean="0">
                <a:effectLst/>
              </a:rPr>
              <a:t>The </a:t>
            </a:r>
            <a:r>
              <a:rPr lang="en-MY" sz="3400" dirty="0" err="1" smtClean="0">
                <a:effectLst/>
              </a:rPr>
              <a:t>cronbach’s</a:t>
            </a:r>
            <a:r>
              <a:rPr lang="en-MY" sz="3400" dirty="0" smtClean="0">
                <a:effectLst/>
              </a:rPr>
              <a:t> Alpha for the items are 0.819, note that a </a:t>
            </a:r>
            <a:r>
              <a:rPr lang="en-MY" sz="3400" dirty="0" err="1" smtClean="0">
                <a:effectLst/>
              </a:rPr>
              <a:t>cronbach’s</a:t>
            </a:r>
            <a:r>
              <a:rPr lang="en-MY" sz="3400" dirty="0" smtClean="0">
                <a:effectLst/>
              </a:rPr>
              <a:t> Alpha of 0.70 or higher is considered “acceptable” in most social science research situation. Its mean that the scale has a consistency or reliabilities as a measurement tool (Hair et al., 2006)</a:t>
            </a:r>
            <a:endParaRPr kumimoji="0" lang="en-MY" sz="3400" b="0" i="0" u="none" strike="noStrike" cap="none" normalizeH="0" baseline="0" dirty="0" smtClean="0">
              <a:ln>
                <a:noFill/>
              </a:ln>
              <a:solidFill>
                <a:schemeClr val="tx1"/>
              </a:solidFill>
              <a:effectLst/>
            </a:endParaRPr>
          </a:p>
        </p:txBody>
      </p:sp>
      <p:graphicFrame>
        <p:nvGraphicFramePr>
          <p:cNvPr id="2283" name="Table 2282"/>
          <p:cNvGraphicFramePr>
            <a:graphicFrameLocks noGrp="1"/>
          </p:cNvGraphicFramePr>
          <p:nvPr>
            <p:extLst>
              <p:ext uri="{D42A27DB-BD31-4B8C-83A1-F6EECF244321}">
                <p14:modId xmlns:p14="http://schemas.microsoft.com/office/powerpoint/2010/main" val="2767407078"/>
              </p:ext>
            </p:extLst>
          </p:nvPr>
        </p:nvGraphicFramePr>
        <p:xfrm>
          <a:off x="18485040" y="31127370"/>
          <a:ext cx="9312000" cy="2448000"/>
        </p:xfrm>
        <a:graphic>
          <a:graphicData uri="http://schemas.openxmlformats.org/drawingml/2006/table">
            <a:tbl>
              <a:tblPr/>
              <a:tblGrid>
                <a:gridCol w="4656000"/>
                <a:gridCol w="4656000"/>
              </a:tblGrid>
              <a:tr h="1531343">
                <a:tc>
                  <a:txBody>
                    <a:bodyPr/>
                    <a:lstStyle/>
                    <a:p>
                      <a:pPr algn="ctr">
                        <a:lnSpc>
                          <a:spcPct val="150000"/>
                        </a:lnSpc>
                        <a:spcAft>
                          <a:spcPts val="0"/>
                        </a:spcAft>
                      </a:pPr>
                      <a:r>
                        <a:rPr lang="en-MY" sz="3400" dirty="0">
                          <a:effectLst/>
                          <a:latin typeface="Times New Roman" panose="02020603050405020304" pitchFamily="18" charset="0"/>
                          <a:ea typeface="Calibri" panose="020F0502020204030204" pitchFamily="34" charset="0"/>
                          <a:cs typeface="Times New Roman" panose="02020603050405020304" pitchFamily="18" charset="0"/>
                        </a:rPr>
                        <a:t>Cronbach's Alpha</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n-MY" sz="3400" dirty="0">
                          <a:effectLst/>
                          <a:latin typeface="Times New Roman" panose="02020603050405020304" pitchFamily="18" charset="0"/>
                          <a:ea typeface="Calibri" panose="020F0502020204030204" pitchFamily="34" charset="0"/>
                          <a:cs typeface="Times New Roman" panose="02020603050405020304" pitchFamily="18" charset="0"/>
                        </a:rPr>
                        <a:t>N of Items</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916657">
                <a:tc>
                  <a:txBody>
                    <a:bodyPr/>
                    <a:lstStyle/>
                    <a:p>
                      <a:pPr algn="ctr">
                        <a:lnSpc>
                          <a:spcPct val="150000"/>
                        </a:lnSpc>
                        <a:spcAft>
                          <a:spcPts val="0"/>
                        </a:spcAft>
                      </a:pPr>
                      <a:r>
                        <a:rPr lang="en-MY" sz="3400" dirty="0">
                          <a:effectLst/>
                          <a:latin typeface="Times New Roman" panose="02020603050405020304" pitchFamily="18" charset="0"/>
                          <a:ea typeface="Calibri" panose="020F0502020204030204" pitchFamily="34" charset="0"/>
                          <a:cs typeface="Times New Roman" panose="02020603050405020304" pitchFamily="18" charset="0"/>
                        </a:rPr>
                        <a:t>.819</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n-MY" sz="3400" dirty="0">
                          <a:effectLst/>
                          <a:latin typeface="Times New Roman" panose="02020603050405020304" pitchFamily="18" charset="0"/>
                          <a:ea typeface="Calibri" panose="020F0502020204030204" pitchFamily="34" charset="0"/>
                          <a:cs typeface="Times New Roman" panose="02020603050405020304" pitchFamily="18" charset="0"/>
                        </a:rPr>
                        <a:t>56</a:t>
                      </a:r>
                      <a:endParaRPr lang="en-MY"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bl>
          </a:graphicData>
        </a:graphic>
      </p:graphicFrame>
      <p:sp>
        <p:nvSpPr>
          <p:cNvPr id="64" name="Text Box 249"/>
          <p:cNvSpPr txBox="1">
            <a:spLocks noChangeArrowheads="1"/>
          </p:cNvSpPr>
          <p:nvPr/>
        </p:nvSpPr>
        <p:spPr bwMode="auto">
          <a:xfrm>
            <a:off x="260563" y="29418597"/>
            <a:ext cx="13320000" cy="640080"/>
          </a:xfrm>
          <a:prstGeom prst="rect">
            <a:avLst/>
          </a:prstGeom>
          <a:solidFill>
            <a:srgbClr val="0070C0"/>
          </a:solidFill>
          <a:ln>
            <a:noFill/>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400" b="1" dirty="0" smtClean="0">
                <a:solidFill>
                  <a:schemeClr val="bg1"/>
                </a:solidFill>
                <a:effectLst/>
              </a:rPr>
              <a:t>FRAMEWORK</a:t>
            </a:r>
            <a:endParaRPr lang="en-US" sz="3400" b="1" dirty="0">
              <a:solidFill>
                <a:schemeClr val="bg1"/>
              </a:solidFill>
              <a:effectLst/>
            </a:endParaRPr>
          </a:p>
        </p:txBody>
      </p:sp>
      <p:sp>
        <p:nvSpPr>
          <p:cNvPr id="72" name="Text Box 249"/>
          <p:cNvSpPr txBox="1">
            <a:spLocks noChangeArrowheads="1"/>
          </p:cNvSpPr>
          <p:nvPr/>
        </p:nvSpPr>
        <p:spPr bwMode="auto">
          <a:xfrm>
            <a:off x="260563" y="26081403"/>
            <a:ext cx="13320000" cy="731520"/>
          </a:xfrm>
          <a:prstGeom prst="rect">
            <a:avLst/>
          </a:prstGeom>
          <a:solidFill>
            <a:srgbClr val="0070C0"/>
          </a:solidFill>
          <a:ln>
            <a:noFill/>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400" b="1" dirty="0" smtClean="0">
                <a:solidFill>
                  <a:schemeClr val="bg1"/>
                </a:solidFill>
                <a:effectLst/>
              </a:rPr>
              <a:t>SIGNIFICANT</a:t>
            </a:r>
            <a:endParaRPr lang="en-US" sz="3400" b="1" dirty="0">
              <a:solidFill>
                <a:schemeClr val="bg1"/>
              </a:solidFill>
              <a:effectLst/>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21110" y="1849006"/>
            <a:ext cx="2090141" cy="3146449"/>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870399" y="1849005"/>
            <a:ext cx="2090141" cy="3146449"/>
          </a:xfrm>
          <a:prstGeom prst="rect">
            <a:avLst/>
          </a:prstGeom>
        </p:spPr>
      </p:pic>
      <p:sp>
        <p:nvSpPr>
          <p:cNvPr id="46" name="Text Box 249"/>
          <p:cNvSpPr txBox="1">
            <a:spLocks noChangeArrowheads="1"/>
          </p:cNvSpPr>
          <p:nvPr/>
        </p:nvSpPr>
        <p:spPr bwMode="auto">
          <a:xfrm>
            <a:off x="280616" y="21436337"/>
            <a:ext cx="13320000" cy="731520"/>
          </a:xfrm>
          <a:prstGeom prst="rect">
            <a:avLst/>
          </a:prstGeom>
          <a:solidFill>
            <a:srgbClr val="0070C0"/>
          </a:solidFill>
          <a:ln>
            <a:noFill/>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400" b="1" dirty="0" smtClean="0">
                <a:solidFill>
                  <a:schemeClr val="bg1"/>
                </a:solidFill>
                <a:effectLst/>
              </a:rPr>
              <a:t>PROBLEM STATEMENT</a:t>
            </a:r>
            <a:endParaRPr lang="en-US" sz="3400" b="1" dirty="0">
              <a:solidFill>
                <a:schemeClr val="bg1"/>
              </a:solidFill>
              <a:effectLst/>
            </a:endParaRPr>
          </a:p>
        </p:txBody>
      </p:sp>
      <p:sp>
        <p:nvSpPr>
          <p:cNvPr id="47" name="Text Box 248"/>
          <p:cNvSpPr txBox="1">
            <a:spLocks noChangeArrowheads="1"/>
          </p:cNvSpPr>
          <p:nvPr/>
        </p:nvSpPr>
        <p:spPr bwMode="auto">
          <a:xfrm>
            <a:off x="332753" y="22289387"/>
            <a:ext cx="13310843" cy="3562059"/>
          </a:xfrm>
          <a:prstGeom prst="round2DiagRect">
            <a:avLst/>
          </a:prstGeom>
          <a:solidFill>
            <a:schemeClr val="accent1">
              <a:lumMod val="20000"/>
              <a:lumOff val="80000"/>
            </a:schemeClr>
          </a:solidFill>
          <a:ln w="57150" cmpd="thinThick">
            <a:noFill/>
            <a:miter lim="800000"/>
            <a:headEnd/>
            <a:tailEnd/>
          </a:ln>
          <a:effectLs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571500" indent="-571500" eaLnBrk="1" hangingPunct="1">
              <a:lnSpc>
                <a:spcPct val="95000"/>
              </a:lnSpc>
              <a:buFont typeface="Wingdings" panose="05000000000000000000" pitchFamily="2" charset="2"/>
              <a:buChar char="q"/>
            </a:pPr>
            <a:r>
              <a:rPr lang="en-US" sz="3600" dirty="0">
                <a:effectLst/>
              </a:rPr>
              <a:t>U</a:t>
            </a:r>
            <a:r>
              <a:rPr lang="en-US" sz="3600" dirty="0" smtClean="0">
                <a:effectLst/>
              </a:rPr>
              <a:t>nhealthy </a:t>
            </a:r>
            <a:r>
              <a:rPr lang="en-US" sz="3600" dirty="0">
                <a:effectLst/>
              </a:rPr>
              <a:t>relationship between </a:t>
            </a:r>
            <a:r>
              <a:rPr lang="en-US" sz="3600" dirty="0" smtClean="0">
                <a:effectLst/>
              </a:rPr>
              <a:t>employees </a:t>
            </a:r>
            <a:r>
              <a:rPr lang="en-US" sz="3600" dirty="0">
                <a:effectLst/>
              </a:rPr>
              <a:t>and their </a:t>
            </a:r>
            <a:r>
              <a:rPr lang="en-US" sz="3600" dirty="0" smtClean="0">
                <a:effectLst/>
              </a:rPr>
              <a:t>employer</a:t>
            </a:r>
          </a:p>
          <a:p>
            <a:pPr marL="571500" indent="-571500" eaLnBrk="1" hangingPunct="1">
              <a:lnSpc>
                <a:spcPct val="95000"/>
              </a:lnSpc>
              <a:buFont typeface="Wingdings" panose="05000000000000000000" pitchFamily="2" charset="2"/>
              <a:buChar char="q"/>
            </a:pPr>
            <a:r>
              <a:rPr lang="en-US" sz="3600" dirty="0">
                <a:effectLst/>
              </a:rPr>
              <a:t>A</a:t>
            </a:r>
            <a:r>
              <a:rPr lang="en-US" sz="3600" dirty="0" smtClean="0">
                <a:effectLst/>
              </a:rPr>
              <a:t>im </a:t>
            </a:r>
            <a:r>
              <a:rPr lang="en-US" sz="3600" dirty="0">
                <a:effectLst/>
              </a:rPr>
              <a:t>of improving productivity rather than interacting with employees (</a:t>
            </a:r>
            <a:r>
              <a:rPr lang="en-US" sz="3600" dirty="0" err="1">
                <a:effectLst/>
              </a:rPr>
              <a:t>Debaawy</a:t>
            </a:r>
            <a:r>
              <a:rPr lang="en-US" sz="3600" dirty="0">
                <a:effectLst/>
              </a:rPr>
              <a:t>, 2011</a:t>
            </a:r>
            <a:r>
              <a:rPr lang="en-US" sz="3600" dirty="0" smtClean="0">
                <a:effectLst/>
              </a:rPr>
              <a:t>).</a:t>
            </a:r>
          </a:p>
          <a:p>
            <a:pPr marL="571500" indent="-571500" eaLnBrk="1" hangingPunct="1">
              <a:lnSpc>
                <a:spcPct val="95000"/>
              </a:lnSpc>
              <a:buFont typeface="Wingdings" panose="05000000000000000000" pitchFamily="2" charset="2"/>
              <a:buChar char="q"/>
            </a:pPr>
            <a:r>
              <a:rPr lang="en-US" sz="3600" dirty="0">
                <a:effectLst/>
              </a:rPr>
              <a:t>A majority at 71% have revealed that the main cause for this problem is due to poor quality management in companies. (</a:t>
            </a:r>
            <a:r>
              <a:rPr lang="en-US" sz="3600" dirty="0" err="1">
                <a:effectLst/>
              </a:rPr>
              <a:t>Jobstreet</a:t>
            </a:r>
            <a:r>
              <a:rPr lang="en-US" sz="3600" dirty="0">
                <a:effectLst/>
              </a:rPr>
              <a:t>, 2015</a:t>
            </a:r>
            <a:r>
              <a:rPr lang="en-US" sz="3600" dirty="0" smtClean="0">
                <a:effectLst/>
              </a:rPr>
              <a:t>).</a:t>
            </a:r>
          </a:p>
        </p:txBody>
      </p:sp>
      <p:cxnSp>
        <p:nvCxnSpPr>
          <p:cNvPr id="48" name="Straight Arrow Connector 47"/>
          <p:cNvCxnSpPr/>
          <p:nvPr/>
        </p:nvCxnSpPr>
        <p:spPr bwMode="auto">
          <a:xfrm flipV="1">
            <a:off x="8679805" y="35019025"/>
            <a:ext cx="0" cy="9144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p:cNvSpPr/>
          <p:nvPr/>
        </p:nvSpPr>
        <p:spPr bwMode="auto">
          <a:xfrm>
            <a:off x="27279600" y="42862500"/>
            <a:ext cx="5121822" cy="822960"/>
          </a:xfrm>
          <a:prstGeom prst="rect">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3269</TotalTime>
  <Words>700</Words>
  <Application>Microsoft Office PowerPoint</Application>
  <PresentationFormat>Custom</PresentationFormat>
  <Paragraphs>153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Company>P&amp;D Graphics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to:_x000d_
www.posters4research.com_x000d_
copyright of P&amp;D Display Graphics, LLC</dc:description>
  <cp:lastModifiedBy>user</cp:lastModifiedBy>
  <cp:revision>118</cp:revision>
  <cp:lastPrinted>2000-08-03T00:31:24Z</cp:lastPrinted>
  <dcterms:created xsi:type="dcterms:W3CDTF">2000-02-09T15:01:13Z</dcterms:created>
  <dcterms:modified xsi:type="dcterms:W3CDTF">2016-11-26T20:42:56Z</dcterms:modified>
</cp:coreProperties>
</file>