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1.xml" ContentType="application/vnd.openxmlformats-officedocument.drawingml.diagramColors+xml"/>
  <Override PartName="/ppt/charts/style2.xml" ContentType="application/vnd.ms-office.chartstyle+xml"/>
  <Override PartName="/ppt/charts/style1.xml" ContentType="application/vnd.ms-office.chartstyl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charts/colors2.xml" ContentType="application/vnd.ms-office.chartcolorstyl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olors1.xml" ContentType="application/vnd.ms-office.chartcolorstyle+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2918400" cy="43891200"/>
  <p:notesSz cx="6716713" cy="9239250"/>
  <p:defaultTex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p:defaultTextStyle>
  <p:extLst>
    <p:ext uri="{EFAFB233-063F-42B5-8137-9DF3F51BA10A}">
      <p15:sldGuideLst xmlns:p15="http://schemas.microsoft.com/office/powerpoint/2012/main" xmlns="">
        <p15:guide id="1" orient="horz" pos="10944">
          <p15:clr>
            <a:srgbClr val="A4A3A4"/>
          </p15:clr>
        </p15:guide>
        <p15:guide id="2" pos="10368">
          <p15:clr>
            <a:srgbClr val="A4A3A4"/>
          </p15:clr>
        </p15:guide>
      </p15:sldGuideLst>
    </p:ext>
    <p:ext uri="{2D200454-40CA-4A62-9FC3-DE9A4176ACB9}">
      <p15:notesGuideLst xmlns:p15="http://schemas.microsoft.com/office/powerpoint/2012/main" xmlns="">
        <p15:guide id="1" orient="horz" pos="2910">
          <p15:clr>
            <a:srgbClr val="A4A3A4"/>
          </p15:clr>
        </p15:guide>
        <p15:guide id="2" pos="211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933FF"/>
    <a:srgbClr val="EA4CEE"/>
    <a:srgbClr val="CC99FF"/>
    <a:srgbClr val="FF0000"/>
    <a:srgbClr val="0066FF"/>
    <a:srgbClr val="66CCFF"/>
    <a:srgbClr val="F9F18F"/>
    <a:srgbClr val="9CFFE6"/>
    <a:srgbClr val="CCCCFF"/>
    <a:srgbClr val="3399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p:scale>
          <a:sx n="10" d="100"/>
          <a:sy n="10" d="100"/>
        </p:scale>
        <p:origin x="-2766" y="-264"/>
      </p:cViewPr>
      <p:guideLst>
        <p:guide orient="horz" pos="10944"/>
        <p:guide pos="103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7" d="100"/>
          <a:sy n="37" d="100"/>
        </p:scale>
        <p:origin x="-1488" y="-84"/>
      </p:cViewPr>
      <p:guideLst>
        <p:guide orient="horz" pos="2910"/>
        <p:guide pos="2115"/>
      </p:guideLst>
    </p:cSldViewPr>
  </p:notes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US"/>
  <c:chart>
    <c:title>
      <c:tx>
        <c:rich>
          <a:bodyPr rot="0" vert="horz"/>
          <a:lstStyle/>
          <a:p>
            <a:pPr>
              <a:defRPr/>
            </a:pPr>
            <a:r>
              <a:rPr lang="en-GB"/>
              <a:t>Best ways to satisfy customers based on income level</a:t>
            </a:r>
          </a:p>
        </c:rich>
      </c:tx>
      <c:layout/>
      <c:spPr>
        <a:solidFill>
          <a:srgbClr val="FFC000"/>
        </a:solidFill>
        <a:ln>
          <a:noFill/>
        </a:ln>
        <a:effectLst/>
      </c:spPr>
    </c:title>
    <c:plotArea>
      <c:layout/>
      <c:barChart>
        <c:barDir val="col"/>
        <c:grouping val="clustered"/>
        <c:ser>
          <c:idx val="0"/>
          <c:order val="0"/>
          <c:tx>
            <c:strRef>
              <c:f>Sheet1!$B$3</c:f>
              <c:strCache>
                <c:ptCount val="1"/>
                <c:pt idx="0">
                  <c:v>Higher class</c:v>
                </c:pt>
              </c:strCache>
            </c:strRef>
          </c:tx>
          <c:spPr>
            <a:solidFill>
              <a:schemeClr val="accent1"/>
            </a:solidFill>
            <a:ln>
              <a:noFill/>
            </a:ln>
            <a:effectLst/>
          </c:spPr>
          <c:dLbls>
            <c:spPr>
              <a:noFill/>
              <a:ln>
                <a:noFill/>
              </a:ln>
              <a:effectLst/>
            </c:spPr>
            <c:txPr>
              <a:bodyPr rot="-5400000" vert="horz"/>
              <a:lstStyle/>
              <a:p>
                <a:pPr>
                  <a:defRPr/>
                </a:pPr>
                <a:endParaRPr lang="en-US"/>
              </a:p>
            </c:txPr>
            <c:dLblPos val="outEnd"/>
            <c:showVal val="1"/>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Sheet1!$A$4:$A$13</c:f>
              <c:strCache>
                <c:ptCount val="10"/>
                <c:pt idx="0">
                  <c:v>Rules and regulation set by the government.</c:v>
                </c:pt>
                <c:pt idx="1">
                  <c:v>Unfair treatment</c:v>
                </c:pt>
                <c:pt idx="2">
                  <c:v>Vehicle maintenance process took a longer time to be done</c:v>
                </c:pt>
                <c:pt idx="3">
                  <c:v>Product recall (brakes, vehicle lights, tyres, ignition switches or airbags.)</c:v>
                </c:pt>
                <c:pt idx="4">
                  <c:v>Poor communication between service advisor and customers</c:v>
                </c:pt>
                <c:pt idx="5">
                  <c:v>Lack of customer loyalty programme</c:v>
                </c:pt>
                <c:pt idx="6">
                  <c:v>Manufacturing defect</c:v>
                </c:pt>
                <c:pt idx="7">
                  <c:v>Wear and tear (at a higher rate)</c:v>
                </c:pt>
                <c:pt idx="8">
                  <c:v>Poor vehicle inspection</c:v>
                </c:pt>
                <c:pt idx="9">
                  <c:v>Product warranty issues</c:v>
                </c:pt>
              </c:strCache>
            </c:strRef>
          </c:cat>
          <c:val>
            <c:numRef>
              <c:f>Sheet1!$B$4:$B$13</c:f>
              <c:numCache>
                <c:formatCode>General</c:formatCode>
                <c:ptCount val="10"/>
                <c:pt idx="0">
                  <c:v>3.6</c:v>
                </c:pt>
                <c:pt idx="1">
                  <c:v>3.4</c:v>
                </c:pt>
                <c:pt idx="2">
                  <c:v>3.9</c:v>
                </c:pt>
                <c:pt idx="3">
                  <c:v>2.7</c:v>
                </c:pt>
                <c:pt idx="4">
                  <c:v>3</c:v>
                </c:pt>
                <c:pt idx="5">
                  <c:v>3.3</c:v>
                </c:pt>
                <c:pt idx="6">
                  <c:v>3.4</c:v>
                </c:pt>
                <c:pt idx="7">
                  <c:v>2.7</c:v>
                </c:pt>
                <c:pt idx="8">
                  <c:v>3.3</c:v>
                </c:pt>
                <c:pt idx="9">
                  <c:v>3.3</c:v>
                </c:pt>
              </c:numCache>
            </c:numRef>
          </c:val>
        </c:ser>
        <c:ser>
          <c:idx val="1"/>
          <c:order val="1"/>
          <c:tx>
            <c:strRef>
              <c:f>Sheet1!$C$3</c:f>
              <c:strCache>
                <c:ptCount val="1"/>
                <c:pt idx="0">
                  <c:v>Middle class</c:v>
                </c:pt>
              </c:strCache>
            </c:strRef>
          </c:tx>
          <c:spPr>
            <a:solidFill>
              <a:schemeClr val="accent2"/>
            </a:solidFill>
            <a:ln>
              <a:noFill/>
            </a:ln>
            <a:effectLst/>
          </c:spPr>
          <c:dLbls>
            <c:spPr>
              <a:noFill/>
              <a:ln>
                <a:noFill/>
              </a:ln>
              <a:effectLst/>
            </c:spPr>
            <c:txPr>
              <a:bodyPr rot="-5400000" vert="horz"/>
              <a:lstStyle/>
              <a:p>
                <a:pPr>
                  <a:defRPr/>
                </a:pPr>
                <a:endParaRPr lang="en-US"/>
              </a:p>
            </c:txPr>
            <c:dLblPos val="outEnd"/>
            <c:showVal val="1"/>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Sheet1!$A$4:$A$13</c:f>
              <c:strCache>
                <c:ptCount val="10"/>
                <c:pt idx="0">
                  <c:v>Rules and regulation set by the government.</c:v>
                </c:pt>
                <c:pt idx="1">
                  <c:v>Unfair treatment</c:v>
                </c:pt>
                <c:pt idx="2">
                  <c:v>Vehicle maintenance process took a longer time to be done</c:v>
                </c:pt>
                <c:pt idx="3">
                  <c:v>Product recall (brakes, vehicle lights, tyres, ignition switches or airbags.)</c:v>
                </c:pt>
                <c:pt idx="4">
                  <c:v>Poor communication between service advisor and customers</c:v>
                </c:pt>
                <c:pt idx="5">
                  <c:v>Lack of customer loyalty programme</c:v>
                </c:pt>
                <c:pt idx="6">
                  <c:v>Manufacturing defect</c:v>
                </c:pt>
                <c:pt idx="7">
                  <c:v>Wear and tear (at a higher rate)</c:v>
                </c:pt>
                <c:pt idx="8">
                  <c:v>Poor vehicle inspection</c:v>
                </c:pt>
                <c:pt idx="9">
                  <c:v>Product warranty issues</c:v>
                </c:pt>
              </c:strCache>
            </c:strRef>
          </c:cat>
          <c:val>
            <c:numRef>
              <c:f>Sheet1!$C$4:$C$13</c:f>
              <c:numCache>
                <c:formatCode>General</c:formatCode>
                <c:ptCount val="10"/>
                <c:pt idx="0">
                  <c:v>3.2</c:v>
                </c:pt>
                <c:pt idx="1">
                  <c:v>3.6</c:v>
                </c:pt>
                <c:pt idx="2">
                  <c:v>3.68</c:v>
                </c:pt>
                <c:pt idx="3">
                  <c:v>3.2800000000000002</c:v>
                </c:pt>
                <c:pt idx="4">
                  <c:v>3.68</c:v>
                </c:pt>
                <c:pt idx="5">
                  <c:v>3.88</c:v>
                </c:pt>
                <c:pt idx="6">
                  <c:v>3.2</c:v>
                </c:pt>
                <c:pt idx="7">
                  <c:v>3.48</c:v>
                </c:pt>
                <c:pt idx="8">
                  <c:v>3.6</c:v>
                </c:pt>
                <c:pt idx="9">
                  <c:v>3.7600000000000002</c:v>
                </c:pt>
              </c:numCache>
            </c:numRef>
          </c:val>
        </c:ser>
        <c:ser>
          <c:idx val="2"/>
          <c:order val="2"/>
          <c:tx>
            <c:strRef>
              <c:f>Sheet1!$D$3</c:f>
              <c:strCache>
                <c:ptCount val="1"/>
                <c:pt idx="0">
                  <c:v>Lower class</c:v>
                </c:pt>
              </c:strCache>
            </c:strRef>
          </c:tx>
          <c:spPr>
            <a:solidFill>
              <a:schemeClr val="accent3"/>
            </a:solidFill>
            <a:ln>
              <a:noFill/>
            </a:ln>
            <a:effectLst/>
          </c:spPr>
          <c:dLbls>
            <c:spPr>
              <a:noFill/>
              <a:ln>
                <a:noFill/>
              </a:ln>
              <a:effectLst/>
            </c:spPr>
            <c:txPr>
              <a:bodyPr rot="-5400000" vert="horz"/>
              <a:lstStyle/>
              <a:p>
                <a:pPr>
                  <a:defRPr/>
                </a:pPr>
                <a:endParaRPr lang="en-US"/>
              </a:p>
            </c:txPr>
            <c:dLblPos val="outEnd"/>
            <c:showVal val="1"/>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Sheet1!$A$4:$A$13</c:f>
              <c:strCache>
                <c:ptCount val="10"/>
                <c:pt idx="0">
                  <c:v>Rules and regulation set by the government.</c:v>
                </c:pt>
                <c:pt idx="1">
                  <c:v>Unfair treatment</c:v>
                </c:pt>
                <c:pt idx="2">
                  <c:v>Vehicle maintenance process took a longer time to be done</c:v>
                </c:pt>
                <c:pt idx="3">
                  <c:v>Product recall (brakes, vehicle lights, tyres, ignition switches or airbags.)</c:v>
                </c:pt>
                <c:pt idx="4">
                  <c:v>Poor communication between service advisor and customers</c:v>
                </c:pt>
                <c:pt idx="5">
                  <c:v>Lack of customer loyalty programme</c:v>
                </c:pt>
                <c:pt idx="6">
                  <c:v>Manufacturing defect</c:v>
                </c:pt>
                <c:pt idx="7">
                  <c:v>Wear and tear (at a higher rate)</c:v>
                </c:pt>
                <c:pt idx="8">
                  <c:v>Poor vehicle inspection</c:v>
                </c:pt>
                <c:pt idx="9">
                  <c:v>Product warranty issues</c:v>
                </c:pt>
              </c:strCache>
            </c:strRef>
          </c:cat>
          <c:val>
            <c:numRef>
              <c:f>Sheet1!$D$4:$D$13</c:f>
              <c:numCache>
                <c:formatCode>General</c:formatCode>
                <c:ptCount val="10"/>
                <c:pt idx="0">
                  <c:v>3.9670000000000001</c:v>
                </c:pt>
                <c:pt idx="1">
                  <c:v>3.2669999999999999</c:v>
                </c:pt>
                <c:pt idx="2">
                  <c:v>3.6</c:v>
                </c:pt>
                <c:pt idx="3">
                  <c:v>3.0670000000000002</c:v>
                </c:pt>
                <c:pt idx="4">
                  <c:v>3.6669999999999998</c:v>
                </c:pt>
                <c:pt idx="5">
                  <c:v>3.7330000000000001</c:v>
                </c:pt>
                <c:pt idx="6">
                  <c:v>3.133</c:v>
                </c:pt>
                <c:pt idx="7">
                  <c:v>4</c:v>
                </c:pt>
                <c:pt idx="8">
                  <c:v>3.5329999999999995</c:v>
                </c:pt>
                <c:pt idx="9">
                  <c:v>3.2669999999999999</c:v>
                </c:pt>
              </c:numCache>
            </c:numRef>
          </c:val>
        </c:ser>
        <c:dLbls>
          <c:showVal val="1"/>
        </c:dLbls>
        <c:gapWidth val="444"/>
        <c:overlap val="-90"/>
        <c:axId val="62196352"/>
        <c:axId val="62226816"/>
      </c:barChart>
      <c:catAx>
        <c:axId val="62196352"/>
        <c:scaling>
          <c:orientation val="minMax"/>
        </c:scaling>
        <c:axPos val="b"/>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en-US"/>
          </a:p>
        </c:txPr>
        <c:crossAx val="62226816"/>
        <c:crosses val="autoZero"/>
        <c:auto val="1"/>
        <c:lblAlgn val="ctr"/>
        <c:lblOffset val="100"/>
      </c:catAx>
      <c:valAx>
        <c:axId val="62226816"/>
        <c:scaling>
          <c:orientation val="minMax"/>
        </c:scaling>
        <c:delete val="1"/>
        <c:axPos val="l"/>
        <c:numFmt formatCode="General" sourceLinked="1"/>
        <c:majorTickMark val="none"/>
        <c:tickLblPos val="nextTo"/>
        <c:crossAx val="62196352"/>
        <c:crosses val="autoZero"/>
        <c:crossBetween val="between"/>
      </c:valAx>
      <c:spPr>
        <a:noFill/>
        <a:ln>
          <a:noFill/>
        </a:ln>
        <a:effectLst/>
      </c:spPr>
    </c:plotArea>
    <c:legend>
      <c:legendPos val="t"/>
      <c:layout/>
      <c:spPr>
        <a:solidFill>
          <a:schemeClr val="bg1"/>
        </a:solidFill>
        <a:ln>
          <a:noFill/>
        </a:ln>
        <a:effectLst/>
      </c:spPr>
      <c:txPr>
        <a:bodyPr rot="0" vert="horz"/>
        <a:lstStyle/>
        <a:p>
          <a:pPr>
            <a:defRPr/>
          </a:pPr>
          <a:endParaRPr lang="en-US"/>
        </a:p>
      </c:txPr>
    </c:legend>
    <c:plotVisOnly val="1"/>
    <c:dispBlanksAs val="gap"/>
  </c:chart>
  <c:spPr>
    <a:solidFill>
      <a:srgbClr val="9933FF">
        <a:alpha val="33000"/>
      </a:srgbClr>
    </a:solidFill>
    <a:ln>
      <a:solidFill>
        <a:schemeClr val="tx1"/>
      </a:solidFill>
    </a:ln>
    <a:effectLst/>
  </c:spPr>
  <c:txPr>
    <a:bodyPr/>
    <a:lstStyle/>
    <a:p>
      <a:pPr>
        <a:defRPr sz="12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title>
      <c:tx>
        <c:rich>
          <a:bodyPr rot="0" vert="horz"/>
          <a:lstStyle/>
          <a:p>
            <a:pPr>
              <a:defRPr/>
            </a:pPr>
            <a:r>
              <a:rPr lang="en-GB"/>
              <a:t>Factors that influences customer satisfaction based on income level</a:t>
            </a:r>
          </a:p>
        </c:rich>
      </c:tx>
      <c:layout/>
      <c:spPr>
        <a:solidFill>
          <a:srgbClr val="FFC000"/>
        </a:solidFill>
        <a:ln>
          <a:noFill/>
        </a:ln>
        <a:effectLst/>
      </c:spPr>
    </c:title>
    <c:plotArea>
      <c:layout>
        <c:manualLayout>
          <c:layoutTarget val="inner"/>
          <c:xMode val="edge"/>
          <c:yMode val="edge"/>
          <c:x val="1.2458154379273128E-2"/>
          <c:y val="7.5096005701298069E-2"/>
          <c:w val="0.97508369124145378"/>
          <c:h val="0.59195271187871412"/>
        </c:manualLayout>
      </c:layout>
      <c:barChart>
        <c:barDir val="col"/>
        <c:grouping val="clustered"/>
        <c:ser>
          <c:idx val="0"/>
          <c:order val="0"/>
          <c:tx>
            <c:strRef>
              <c:f>Sheet1!$B$3</c:f>
              <c:strCache>
                <c:ptCount val="1"/>
                <c:pt idx="0">
                  <c:v>Higher class</c:v>
                </c:pt>
              </c:strCache>
            </c:strRef>
          </c:tx>
          <c:spPr>
            <a:solidFill>
              <a:schemeClr val="accent1"/>
            </a:solidFill>
            <a:ln>
              <a:noFill/>
            </a:ln>
            <a:effectLst/>
          </c:spPr>
          <c:dLbls>
            <c:spPr>
              <a:noFill/>
              <a:ln>
                <a:noFill/>
              </a:ln>
              <a:effectLst/>
            </c:spPr>
            <c:txPr>
              <a:bodyPr rot="-5400000" vert="horz"/>
              <a:lstStyle/>
              <a:p>
                <a:pPr>
                  <a:defRPr/>
                </a:pPr>
                <a:endParaRPr lang="en-US"/>
              </a:p>
            </c:txPr>
            <c:dLblPos val="outEnd"/>
            <c:showVal val="1"/>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Sheet1!$A$4:$A$13</c:f>
              <c:strCache>
                <c:ptCount val="10"/>
                <c:pt idx="0">
                  <c:v>Rules and regulation set by the government.</c:v>
                </c:pt>
                <c:pt idx="1">
                  <c:v>Unfair treatment</c:v>
                </c:pt>
                <c:pt idx="2">
                  <c:v>Vehicle maintenance process took a longer time to be done</c:v>
                </c:pt>
                <c:pt idx="3">
                  <c:v>Product recall (brakes, vehicle lights, tyres, ignition switches or airbags.)</c:v>
                </c:pt>
                <c:pt idx="4">
                  <c:v>Poor communication between service advisor and customers</c:v>
                </c:pt>
                <c:pt idx="5">
                  <c:v>Lack of customer loyalty programme</c:v>
                </c:pt>
                <c:pt idx="6">
                  <c:v>Manufacturing defect</c:v>
                </c:pt>
                <c:pt idx="7">
                  <c:v>Wear and tear (at a higher rate)</c:v>
                </c:pt>
                <c:pt idx="8">
                  <c:v>Poor vehicle inspection</c:v>
                </c:pt>
                <c:pt idx="9">
                  <c:v>Product warranty issues</c:v>
                </c:pt>
              </c:strCache>
            </c:strRef>
          </c:cat>
          <c:val>
            <c:numRef>
              <c:f>Sheet1!$B$4:$B$13</c:f>
              <c:numCache>
                <c:formatCode>General</c:formatCode>
                <c:ptCount val="10"/>
                <c:pt idx="0">
                  <c:v>3.6</c:v>
                </c:pt>
                <c:pt idx="1">
                  <c:v>3.4</c:v>
                </c:pt>
                <c:pt idx="2">
                  <c:v>3.9</c:v>
                </c:pt>
                <c:pt idx="3">
                  <c:v>2.7</c:v>
                </c:pt>
                <c:pt idx="4">
                  <c:v>3</c:v>
                </c:pt>
                <c:pt idx="5">
                  <c:v>3.3</c:v>
                </c:pt>
                <c:pt idx="6">
                  <c:v>3.4</c:v>
                </c:pt>
                <c:pt idx="7">
                  <c:v>2.7</c:v>
                </c:pt>
                <c:pt idx="8">
                  <c:v>3.3</c:v>
                </c:pt>
                <c:pt idx="9">
                  <c:v>3.3</c:v>
                </c:pt>
              </c:numCache>
            </c:numRef>
          </c:val>
        </c:ser>
        <c:ser>
          <c:idx val="1"/>
          <c:order val="1"/>
          <c:tx>
            <c:strRef>
              <c:f>Sheet1!$C$3</c:f>
              <c:strCache>
                <c:ptCount val="1"/>
                <c:pt idx="0">
                  <c:v>Middle class</c:v>
                </c:pt>
              </c:strCache>
            </c:strRef>
          </c:tx>
          <c:spPr>
            <a:solidFill>
              <a:schemeClr val="accent2"/>
            </a:solidFill>
            <a:ln>
              <a:noFill/>
            </a:ln>
            <a:effectLst/>
          </c:spPr>
          <c:dLbls>
            <c:spPr>
              <a:noFill/>
              <a:ln>
                <a:noFill/>
              </a:ln>
              <a:effectLst/>
            </c:spPr>
            <c:txPr>
              <a:bodyPr rot="-5400000" vert="horz"/>
              <a:lstStyle/>
              <a:p>
                <a:pPr>
                  <a:defRPr/>
                </a:pPr>
                <a:endParaRPr lang="en-US"/>
              </a:p>
            </c:txPr>
            <c:dLblPos val="outEnd"/>
            <c:showVal val="1"/>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Sheet1!$A$4:$A$13</c:f>
              <c:strCache>
                <c:ptCount val="10"/>
                <c:pt idx="0">
                  <c:v>Rules and regulation set by the government.</c:v>
                </c:pt>
                <c:pt idx="1">
                  <c:v>Unfair treatment</c:v>
                </c:pt>
                <c:pt idx="2">
                  <c:v>Vehicle maintenance process took a longer time to be done</c:v>
                </c:pt>
                <c:pt idx="3">
                  <c:v>Product recall (brakes, vehicle lights, tyres, ignition switches or airbags.)</c:v>
                </c:pt>
                <c:pt idx="4">
                  <c:v>Poor communication between service advisor and customers</c:v>
                </c:pt>
                <c:pt idx="5">
                  <c:v>Lack of customer loyalty programme</c:v>
                </c:pt>
                <c:pt idx="6">
                  <c:v>Manufacturing defect</c:v>
                </c:pt>
                <c:pt idx="7">
                  <c:v>Wear and tear (at a higher rate)</c:v>
                </c:pt>
                <c:pt idx="8">
                  <c:v>Poor vehicle inspection</c:v>
                </c:pt>
                <c:pt idx="9">
                  <c:v>Product warranty issues</c:v>
                </c:pt>
              </c:strCache>
            </c:strRef>
          </c:cat>
          <c:val>
            <c:numRef>
              <c:f>Sheet1!$C$4:$C$13</c:f>
              <c:numCache>
                <c:formatCode>General</c:formatCode>
                <c:ptCount val="10"/>
                <c:pt idx="0">
                  <c:v>3.2</c:v>
                </c:pt>
                <c:pt idx="1">
                  <c:v>3.6</c:v>
                </c:pt>
                <c:pt idx="2">
                  <c:v>3.68</c:v>
                </c:pt>
                <c:pt idx="3">
                  <c:v>3.2800000000000002</c:v>
                </c:pt>
                <c:pt idx="4">
                  <c:v>3.68</c:v>
                </c:pt>
                <c:pt idx="5">
                  <c:v>3.88</c:v>
                </c:pt>
                <c:pt idx="6">
                  <c:v>3.2</c:v>
                </c:pt>
                <c:pt idx="7">
                  <c:v>3.48</c:v>
                </c:pt>
                <c:pt idx="8">
                  <c:v>3.6</c:v>
                </c:pt>
                <c:pt idx="9">
                  <c:v>3.7600000000000002</c:v>
                </c:pt>
              </c:numCache>
            </c:numRef>
          </c:val>
        </c:ser>
        <c:ser>
          <c:idx val="2"/>
          <c:order val="2"/>
          <c:tx>
            <c:strRef>
              <c:f>Sheet1!$D$3</c:f>
              <c:strCache>
                <c:ptCount val="1"/>
                <c:pt idx="0">
                  <c:v>Lower class</c:v>
                </c:pt>
              </c:strCache>
            </c:strRef>
          </c:tx>
          <c:spPr>
            <a:solidFill>
              <a:schemeClr val="accent3"/>
            </a:solidFill>
            <a:ln>
              <a:noFill/>
            </a:ln>
            <a:effectLst/>
          </c:spPr>
          <c:dLbls>
            <c:spPr>
              <a:noFill/>
              <a:ln>
                <a:noFill/>
              </a:ln>
              <a:effectLst/>
            </c:spPr>
            <c:txPr>
              <a:bodyPr rot="-5400000" vert="horz"/>
              <a:lstStyle/>
              <a:p>
                <a:pPr>
                  <a:defRPr/>
                </a:pPr>
                <a:endParaRPr lang="en-US"/>
              </a:p>
            </c:txPr>
            <c:dLblPos val="outEnd"/>
            <c:showVal val="1"/>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Sheet1!$A$4:$A$13</c:f>
              <c:strCache>
                <c:ptCount val="10"/>
                <c:pt idx="0">
                  <c:v>Rules and regulation set by the government.</c:v>
                </c:pt>
                <c:pt idx="1">
                  <c:v>Unfair treatment</c:v>
                </c:pt>
                <c:pt idx="2">
                  <c:v>Vehicle maintenance process took a longer time to be done</c:v>
                </c:pt>
                <c:pt idx="3">
                  <c:v>Product recall (brakes, vehicle lights, tyres, ignition switches or airbags.)</c:v>
                </c:pt>
                <c:pt idx="4">
                  <c:v>Poor communication between service advisor and customers</c:v>
                </c:pt>
                <c:pt idx="5">
                  <c:v>Lack of customer loyalty programme</c:v>
                </c:pt>
                <c:pt idx="6">
                  <c:v>Manufacturing defect</c:v>
                </c:pt>
                <c:pt idx="7">
                  <c:v>Wear and tear (at a higher rate)</c:v>
                </c:pt>
                <c:pt idx="8">
                  <c:v>Poor vehicle inspection</c:v>
                </c:pt>
                <c:pt idx="9">
                  <c:v>Product warranty issues</c:v>
                </c:pt>
              </c:strCache>
            </c:strRef>
          </c:cat>
          <c:val>
            <c:numRef>
              <c:f>Sheet1!$D$4:$D$13</c:f>
              <c:numCache>
                <c:formatCode>General</c:formatCode>
                <c:ptCount val="10"/>
                <c:pt idx="0">
                  <c:v>3.9670000000000001</c:v>
                </c:pt>
                <c:pt idx="1">
                  <c:v>3.2669999999999999</c:v>
                </c:pt>
                <c:pt idx="2">
                  <c:v>3.6</c:v>
                </c:pt>
                <c:pt idx="3">
                  <c:v>3.0670000000000002</c:v>
                </c:pt>
                <c:pt idx="4">
                  <c:v>3.6669999999999998</c:v>
                </c:pt>
                <c:pt idx="5">
                  <c:v>3.7330000000000001</c:v>
                </c:pt>
                <c:pt idx="6">
                  <c:v>3.133</c:v>
                </c:pt>
                <c:pt idx="7">
                  <c:v>4</c:v>
                </c:pt>
                <c:pt idx="8">
                  <c:v>3.5329999999999995</c:v>
                </c:pt>
                <c:pt idx="9">
                  <c:v>3.2669999999999999</c:v>
                </c:pt>
              </c:numCache>
            </c:numRef>
          </c:val>
        </c:ser>
        <c:dLbls>
          <c:showVal val="1"/>
        </c:dLbls>
        <c:gapWidth val="444"/>
        <c:overlap val="-90"/>
        <c:axId val="65957248"/>
        <c:axId val="65959040"/>
      </c:barChart>
      <c:catAx>
        <c:axId val="65957248"/>
        <c:scaling>
          <c:orientation val="minMax"/>
        </c:scaling>
        <c:axPos val="b"/>
        <c:majorGridlines>
          <c:spPr>
            <a:ln w="9525" cap="flat" cmpd="sng" algn="ctr">
              <a:solidFill>
                <a:schemeClr val="tx1">
                  <a:lumMod val="15000"/>
                  <a:lumOff val="85000"/>
                </a:schemeClr>
              </a:solidFill>
              <a:round/>
            </a:ln>
            <a:effectLst/>
          </c:spPr>
        </c:majorGridlines>
        <c:numFmt formatCode="General" sourceLinked="1"/>
        <c:majorTickMark val="none"/>
        <c:tickLblPos val="nextTo"/>
        <c:spPr>
          <a:noFill/>
          <a:ln w="9525" cap="flat" cmpd="sng" algn="ctr">
            <a:solidFill>
              <a:schemeClr val="tx1">
                <a:lumMod val="15000"/>
                <a:lumOff val="85000"/>
              </a:schemeClr>
            </a:solidFill>
            <a:round/>
          </a:ln>
          <a:effectLst/>
        </c:spPr>
        <c:txPr>
          <a:bodyPr rot="-60000000" vert="horz"/>
          <a:lstStyle/>
          <a:p>
            <a:pPr>
              <a:defRPr sz="1200" b="0">
                <a:solidFill>
                  <a:srgbClr val="7030A0"/>
                </a:solidFill>
              </a:defRPr>
            </a:pPr>
            <a:endParaRPr lang="en-US"/>
          </a:p>
        </c:txPr>
        <c:crossAx val="65959040"/>
        <c:crosses val="autoZero"/>
        <c:auto val="1"/>
        <c:lblAlgn val="ctr"/>
        <c:lblOffset val="100"/>
      </c:catAx>
      <c:valAx>
        <c:axId val="65959040"/>
        <c:scaling>
          <c:orientation val="minMax"/>
        </c:scaling>
        <c:delete val="1"/>
        <c:axPos val="l"/>
        <c:numFmt formatCode="General" sourceLinked="1"/>
        <c:majorTickMark val="none"/>
        <c:tickLblPos val="nextTo"/>
        <c:crossAx val="65957248"/>
        <c:crosses val="autoZero"/>
        <c:crossBetween val="between"/>
      </c:valAx>
      <c:spPr>
        <a:noFill/>
        <a:ln>
          <a:noFill/>
        </a:ln>
        <a:effectLst/>
      </c:spPr>
    </c:plotArea>
    <c:legend>
      <c:legendPos val="t"/>
      <c:layout/>
      <c:spPr>
        <a:solidFill>
          <a:schemeClr val="bg1"/>
        </a:solidFill>
        <a:ln>
          <a:noFill/>
        </a:ln>
        <a:effectLst/>
      </c:spPr>
      <c:txPr>
        <a:bodyPr rot="0" vert="horz"/>
        <a:lstStyle/>
        <a:p>
          <a:pPr>
            <a:defRPr/>
          </a:pPr>
          <a:endParaRPr lang="en-US"/>
        </a:p>
      </c:txPr>
    </c:legend>
    <c:plotVisOnly val="1"/>
    <c:dispBlanksAs val="gap"/>
  </c:chart>
  <c:spPr>
    <a:noFill/>
    <a:ln>
      <a:noFill/>
    </a:ln>
    <a:effectLst/>
  </c:spPr>
  <c:txPr>
    <a:bodyPr/>
    <a:lstStyle/>
    <a:p>
      <a:pPr>
        <a:defRPr>
          <a:solidFill>
            <a:srgbClr val="7030A0"/>
          </a:solidFill>
        </a:defRPr>
      </a:pPr>
      <a:endParaRPr lang="en-US"/>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BF3F09-CF00-4425-942E-71FA2700CDDA}" type="doc">
      <dgm:prSet loTypeId="urn:microsoft.com/office/officeart/2005/8/layout/process2" loCatId="process" qsTypeId="urn:microsoft.com/office/officeart/2005/8/quickstyle/simple1" qsCatId="simple" csTypeId="urn:microsoft.com/office/officeart/2005/8/colors/accent2_4" csCatId="accent2" phldr="1"/>
      <dgm:spPr/>
    </dgm:pt>
    <dgm:pt modelId="{65D1D2E5-1406-4E7E-9EF2-A37D56A18A42}">
      <dgm:prSet phldrT="[Text]"/>
      <dgm:spPr/>
      <dgm:t>
        <a:bodyPr/>
        <a:lstStyle/>
        <a:p>
          <a:r>
            <a:rPr lang="en-GB" dirty="0" smtClean="0"/>
            <a:t>Literature review on related information from journal, online news, articles and etc.</a:t>
          </a:r>
          <a:endParaRPr lang="en-GB" dirty="0"/>
        </a:p>
      </dgm:t>
    </dgm:pt>
    <dgm:pt modelId="{87A11EE6-14AD-4139-91FB-DDBDC5F93A19}" type="parTrans" cxnId="{BF2B917C-B2B2-48B8-A5F6-F0B47A1C543C}">
      <dgm:prSet/>
      <dgm:spPr/>
      <dgm:t>
        <a:bodyPr/>
        <a:lstStyle/>
        <a:p>
          <a:endParaRPr lang="en-GB"/>
        </a:p>
      </dgm:t>
    </dgm:pt>
    <dgm:pt modelId="{D0BA9CFF-1FB2-41DB-908F-5DCA0C9CC7B1}" type="sibTrans" cxnId="{BF2B917C-B2B2-48B8-A5F6-F0B47A1C543C}">
      <dgm:prSet/>
      <dgm:spPr/>
      <dgm:t>
        <a:bodyPr/>
        <a:lstStyle/>
        <a:p>
          <a:endParaRPr lang="en-GB"/>
        </a:p>
      </dgm:t>
    </dgm:pt>
    <dgm:pt modelId="{FFE0E349-1A22-4079-94B9-FDF8D71ECDAC}">
      <dgm:prSet phldrT="[Text]"/>
      <dgm:spPr/>
      <dgm:t>
        <a:bodyPr/>
        <a:lstStyle/>
        <a:p>
          <a:r>
            <a:rPr lang="en-GB" dirty="0" smtClean="0"/>
            <a:t>Conduct interviews with automotive industry managers</a:t>
          </a:r>
          <a:endParaRPr lang="en-GB" dirty="0"/>
        </a:p>
      </dgm:t>
    </dgm:pt>
    <dgm:pt modelId="{0E259F5E-DFBD-4B27-9018-4F237529B7BC}" type="parTrans" cxnId="{3CB8338D-77EA-4AAF-9EF0-EB526C23F7CB}">
      <dgm:prSet/>
      <dgm:spPr/>
      <dgm:t>
        <a:bodyPr/>
        <a:lstStyle/>
        <a:p>
          <a:endParaRPr lang="en-GB"/>
        </a:p>
      </dgm:t>
    </dgm:pt>
    <dgm:pt modelId="{61A6132E-255C-43D5-A0E6-B239D7C0A8A5}" type="sibTrans" cxnId="{3CB8338D-77EA-4AAF-9EF0-EB526C23F7CB}">
      <dgm:prSet/>
      <dgm:spPr/>
      <dgm:t>
        <a:bodyPr/>
        <a:lstStyle/>
        <a:p>
          <a:endParaRPr lang="en-GB"/>
        </a:p>
      </dgm:t>
    </dgm:pt>
    <dgm:pt modelId="{788ED1C5-06D7-4568-913C-1F2C59C99558}">
      <dgm:prSet phldrT="[Text]"/>
      <dgm:spPr/>
      <dgm:t>
        <a:bodyPr/>
        <a:lstStyle/>
        <a:p>
          <a:r>
            <a:rPr lang="en-GB" dirty="0" smtClean="0"/>
            <a:t>Identify and list out the factors and possible ways to satisfy customers</a:t>
          </a:r>
          <a:endParaRPr lang="en-GB" dirty="0"/>
        </a:p>
      </dgm:t>
    </dgm:pt>
    <dgm:pt modelId="{D63AF163-204C-474B-91BF-BD656FD56DA4}" type="parTrans" cxnId="{147014E6-2F97-4C61-90B9-8A61F5D615AA}">
      <dgm:prSet/>
      <dgm:spPr/>
      <dgm:t>
        <a:bodyPr/>
        <a:lstStyle/>
        <a:p>
          <a:endParaRPr lang="en-GB"/>
        </a:p>
      </dgm:t>
    </dgm:pt>
    <dgm:pt modelId="{D7CB7200-600B-41AC-B6CD-11B0D256A0E5}" type="sibTrans" cxnId="{147014E6-2F97-4C61-90B9-8A61F5D615AA}">
      <dgm:prSet/>
      <dgm:spPr/>
      <dgm:t>
        <a:bodyPr/>
        <a:lstStyle/>
        <a:p>
          <a:endParaRPr lang="en-GB"/>
        </a:p>
      </dgm:t>
    </dgm:pt>
    <dgm:pt modelId="{8E54499B-D4AC-424C-9D4D-40AF9CA5C44A}">
      <dgm:prSet/>
      <dgm:spPr>
        <a:solidFill>
          <a:schemeClr val="accent6">
            <a:lumMod val="60000"/>
            <a:lumOff val="40000"/>
          </a:schemeClr>
        </a:solidFill>
      </dgm:spPr>
      <dgm:t>
        <a:bodyPr/>
        <a:lstStyle/>
        <a:p>
          <a:r>
            <a:rPr lang="en-GB" dirty="0" smtClean="0"/>
            <a:t>Develop questionnaire and distribute it to respondents</a:t>
          </a:r>
          <a:endParaRPr lang="en-GB" dirty="0"/>
        </a:p>
      </dgm:t>
    </dgm:pt>
    <dgm:pt modelId="{130BBA06-AC60-4ECD-8302-1EAC64F6370B}" type="parTrans" cxnId="{C76313BC-EE24-4BC7-9226-5A35355D7AFD}">
      <dgm:prSet/>
      <dgm:spPr/>
      <dgm:t>
        <a:bodyPr/>
        <a:lstStyle/>
        <a:p>
          <a:endParaRPr lang="en-GB"/>
        </a:p>
      </dgm:t>
    </dgm:pt>
    <dgm:pt modelId="{F7653C42-59C1-4F6A-95BA-96234D998BB5}" type="sibTrans" cxnId="{C76313BC-EE24-4BC7-9226-5A35355D7AFD}">
      <dgm:prSet/>
      <dgm:spPr/>
      <dgm:t>
        <a:bodyPr/>
        <a:lstStyle/>
        <a:p>
          <a:endParaRPr lang="en-GB"/>
        </a:p>
      </dgm:t>
    </dgm:pt>
    <dgm:pt modelId="{49FEF345-AE77-4EF8-8A83-4200D972B3AC}">
      <dgm:prSet/>
      <dgm:spPr/>
      <dgm:t>
        <a:bodyPr/>
        <a:lstStyle/>
        <a:p>
          <a:r>
            <a:rPr lang="en-GB" dirty="0" smtClean="0"/>
            <a:t>Collection of data and analysed the results by using SPSS</a:t>
          </a:r>
          <a:endParaRPr lang="en-GB" dirty="0"/>
        </a:p>
      </dgm:t>
    </dgm:pt>
    <dgm:pt modelId="{5400ED5C-B3EF-4299-A514-A059BFD86BD6}" type="parTrans" cxnId="{267613F2-1EB2-4200-B38D-B03C68E656E1}">
      <dgm:prSet/>
      <dgm:spPr/>
      <dgm:t>
        <a:bodyPr/>
        <a:lstStyle/>
        <a:p>
          <a:endParaRPr lang="en-GB"/>
        </a:p>
      </dgm:t>
    </dgm:pt>
    <dgm:pt modelId="{4C8224D3-7F67-4DC9-8710-7DE3811565BD}" type="sibTrans" cxnId="{267613F2-1EB2-4200-B38D-B03C68E656E1}">
      <dgm:prSet/>
      <dgm:spPr/>
      <dgm:t>
        <a:bodyPr/>
        <a:lstStyle/>
        <a:p>
          <a:endParaRPr lang="en-GB"/>
        </a:p>
      </dgm:t>
    </dgm:pt>
    <dgm:pt modelId="{596DF4E4-A0FC-4BE7-ABE2-365380AFB9A2}">
      <dgm:prSet/>
      <dgm:spPr/>
      <dgm:t>
        <a:bodyPr/>
        <a:lstStyle/>
        <a:p>
          <a:r>
            <a:rPr lang="en-GB" dirty="0" smtClean="0"/>
            <a:t>Develop a framework that categorized and compared the factors and solutions according to ranking</a:t>
          </a:r>
          <a:endParaRPr lang="en-GB" dirty="0"/>
        </a:p>
      </dgm:t>
    </dgm:pt>
    <dgm:pt modelId="{D573C3A4-ED9B-48AE-B20A-4F4315CF4481}" type="parTrans" cxnId="{3A917154-CD4E-481A-8ACF-E2C16CB80BF0}">
      <dgm:prSet/>
      <dgm:spPr/>
      <dgm:t>
        <a:bodyPr/>
        <a:lstStyle/>
        <a:p>
          <a:endParaRPr lang="en-GB"/>
        </a:p>
      </dgm:t>
    </dgm:pt>
    <dgm:pt modelId="{E97DB036-A05C-498E-8D2F-D0230C473D5C}" type="sibTrans" cxnId="{3A917154-CD4E-481A-8ACF-E2C16CB80BF0}">
      <dgm:prSet/>
      <dgm:spPr/>
      <dgm:t>
        <a:bodyPr/>
        <a:lstStyle/>
        <a:p>
          <a:endParaRPr lang="en-GB"/>
        </a:p>
      </dgm:t>
    </dgm:pt>
    <dgm:pt modelId="{C93FEEEF-283B-4862-8AD5-BDDFFFC74FC5}" type="pres">
      <dgm:prSet presAssocID="{FBBF3F09-CF00-4425-942E-71FA2700CDDA}" presName="linearFlow" presStyleCnt="0">
        <dgm:presLayoutVars>
          <dgm:resizeHandles val="exact"/>
        </dgm:presLayoutVars>
      </dgm:prSet>
      <dgm:spPr/>
    </dgm:pt>
    <dgm:pt modelId="{DA7E6E8F-FDFA-4EAA-ACF6-508C41582F60}" type="pres">
      <dgm:prSet presAssocID="{65D1D2E5-1406-4E7E-9EF2-A37D56A18A42}" presName="node" presStyleLbl="node1" presStyleIdx="0" presStyleCnt="6" custScaleX="180669" custLinFactNeighborX="-1849" custLinFactNeighborY="-788">
        <dgm:presLayoutVars>
          <dgm:bulletEnabled val="1"/>
        </dgm:presLayoutVars>
      </dgm:prSet>
      <dgm:spPr/>
      <dgm:t>
        <a:bodyPr/>
        <a:lstStyle/>
        <a:p>
          <a:endParaRPr lang="en-GB"/>
        </a:p>
      </dgm:t>
    </dgm:pt>
    <dgm:pt modelId="{DE1FB017-72F9-408C-AAFC-A65678C3A5E2}" type="pres">
      <dgm:prSet presAssocID="{D0BA9CFF-1FB2-41DB-908F-5DCA0C9CC7B1}" presName="sibTrans" presStyleLbl="sibTrans2D1" presStyleIdx="0" presStyleCnt="5"/>
      <dgm:spPr/>
      <dgm:t>
        <a:bodyPr/>
        <a:lstStyle/>
        <a:p>
          <a:endParaRPr lang="en-GB"/>
        </a:p>
      </dgm:t>
    </dgm:pt>
    <dgm:pt modelId="{AE546529-19DF-49A9-A244-C4A1D17C3AB4}" type="pres">
      <dgm:prSet presAssocID="{D0BA9CFF-1FB2-41DB-908F-5DCA0C9CC7B1}" presName="connectorText" presStyleLbl="sibTrans2D1" presStyleIdx="0" presStyleCnt="5"/>
      <dgm:spPr/>
      <dgm:t>
        <a:bodyPr/>
        <a:lstStyle/>
        <a:p>
          <a:endParaRPr lang="en-GB"/>
        </a:p>
      </dgm:t>
    </dgm:pt>
    <dgm:pt modelId="{0DED9A74-DCA5-488F-BDD4-D4F7274C3058}" type="pres">
      <dgm:prSet presAssocID="{FFE0E349-1A22-4079-94B9-FDF8D71ECDAC}" presName="node" presStyleLbl="node1" presStyleIdx="1" presStyleCnt="6" custScaleX="188032">
        <dgm:presLayoutVars>
          <dgm:bulletEnabled val="1"/>
        </dgm:presLayoutVars>
      </dgm:prSet>
      <dgm:spPr/>
      <dgm:t>
        <a:bodyPr/>
        <a:lstStyle/>
        <a:p>
          <a:endParaRPr lang="en-GB"/>
        </a:p>
      </dgm:t>
    </dgm:pt>
    <dgm:pt modelId="{FD820D34-4869-47F5-B65F-C7AF75F1890D}" type="pres">
      <dgm:prSet presAssocID="{61A6132E-255C-43D5-A0E6-B239D7C0A8A5}" presName="sibTrans" presStyleLbl="sibTrans2D1" presStyleIdx="1" presStyleCnt="5"/>
      <dgm:spPr/>
      <dgm:t>
        <a:bodyPr/>
        <a:lstStyle/>
        <a:p>
          <a:endParaRPr lang="en-GB"/>
        </a:p>
      </dgm:t>
    </dgm:pt>
    <dgm:pt modelId="{EC4B7622-A18D-4ED0-9819-F2289C1646DE}" type="pres">
      <dgm:prSet presAssocID="{61A6132E-255C-43D5-A0E6-B239D7C0A8A5}" presName="connectorText" presStyleLbl="sibTrans2D1" presStyleIdx="1" presStyleCnt="5"/>
      <dgm:spPr/>
      <dgm:t>
        <a:bodyPr/>
        <a:lstStyle/>
        <a:p>
          <a:endParaRPr lang="en-GB"/>
        </a:p>
      </dgm:t>
    </dgm:pt>
    <dgm:pt modelId="{EBE7631D-8669-4829-BBA9-14D3038C334D}" type="pres">
      <dgm:prSet presAssocID="{788ED1C5-06D7-4568-913C-1F2C59C99558}" presName="node" presStyleLbl="node1" presStyleIdx="2" presStyleCnt="6" custScaleX="182502">
        <dgm:presLayoutVars>
          <dgm:bulletEnabled val="1"/>
        </dgm:presLayoutVars>
      </dgm:prSet>
      <dgm:spPr/>
      <dgm:t>
        <a:bodyPr/>
        <a:lstStyle/>
        <a:p>
          <a:endParaRPr lang="en-GB"/>
        </a:p>
      </dgm:t>
    </dgm:pt>
    <dgm:pt modelId="{8FC40128-49E0-4F14-BAB9-318831625A9B}" type="pres">
      <dgm:prSet presAssocID="{D7CB7200-600B-41AC-B6CD-11B0D256A0E5}" presName="sibTrans" presStyleLbl="sibTrans2D1" presStyleIdx="2" presStyleCnt="5"/>
      <dgm:spPr/>
      <dgm:t>
        <a:bodyPr/>
        <a:lstStyle/>
        <a:p>
          <a:endParaRPr lang="en-GB"/>
        </a:p>
      </dgm:t>
    </dgm:pt>
    <dgm:pt modelId="{969C72D0-9D59-4A0B-AD88-6F78DCE7A09B}" type="pres">
      <dgm:prSet presAssocID="{D7CB7200-600B-41AC-B6CD-11B0D256A0E5}" presName="connectorText" presStyleLbl="sibTrans2D1" presStyleIdx="2" presStyleCnt="5"/>
      <dgm:spPr/>
      <dgm:t>
        <a:bodyPr/>
        <a:lstStyle/>
        <a:p>
          <a:endParaRPr lang="en-GB"/>
        </a:p>
      </dgm:t>
    </dgm:pt>
    <dgm:pt modelId="{FBAD3073-A69D-449D-BCEE-EEBF57818736}" type="pres">
      <dgm:prSet presAssocID="{8E54499B-D4AC-424C-9D4D-40AF9CA5C44A}" presName="node" presStyleLbl="node1" presStyleIdx="3" presStyleCnt="6" custScaleX="176971">
        <dgm:presLayoutVars>
          <dgm:bulletEnabled val="1"/>
        </dgm:presLayoutVars>
      </dgm:prSet>
      <dgm:spPr/>
      <dgm:t>
        <a:bodyPr/>
        <a:lstStyle/>
        <a:p>
          <a:endParaRPr lang="en-GB"/>
        </a:p>
      </dgm:t>
    </dgm:pt>
    <dgm:pt modelId="{892091CF-1812-436F-AB6A-7DBE6A1877DE}" type="pres">
      <dgm:prSet presAssocID="{F7653C42-59C1-4F6A-95BA-96234D998BB5}" presName="sibTrans" presStyleLbl="sibTrans2D1" presStyleIdx="3" presStyleCnt="5"/>
      <dgm:spPr/>
      <dgm:t>
        <a:bodyPr/>
        <a:lstStyle/>
        <a:p>
          <a:endParaRPr lang="en-GB"/>
        </a:p>
      </dgm:t>
    </dgm:pt>
    <dgm:pt modelId="{6DC18339-21EF-46E1-8B5B-94ED2120EBB2}" type="pres">
      <dgm:prSet presAssocID="{F7653C42-59C1-4F6A-95BA-96234D998BB5}" presName="connectorText" presStyleLbl="sibTrans2D1" presStyleIdx="3" presStyleCnt="5"/>
      <dgm:spPr/>
      <dgm:t>
        <a:bodyPr/>
        <a:lstStyle/>
        <a:p>
          <a:endParaRPr lang="en-GB"/>
        </a:p>
      </dgm:t>
    </dgm:pt>
    <dgm:pt modelId="{6BCD08B1-32DD-43CF-A01C-2E8CDDC03F86}" type="pres">
      <dgm:prSet presAssocID="{49FEF345-AE77-4EF8-8A83-4200D972B3AC}" presName="node" presStyleLbl="node1" presStyleIdx="4" presStyleCnt="6" custScaleX="182502">
        <dgm:presLayoutVars>
          <dgm:bulletEnabled val="1"/>
        </dgm:presLayoutVars>
      </dgm:prSet>
      <dgm:spPr/>
      <dgm:t>
        <a:bodyPr/>
        <a:lstStyle/>
        <a:p>
          <a:endParaRPr lang="en-GB"/>
        </a:p>
      </dgm:t>
    </dgm:pt>
    <dgm:pt modelId="{757BEB06-7585-4406-947B-BB9B33DCD01E}" type="pres">
      <dgm:prSet presAssocID="{4C8224D3-7F67-4DC9-8710-7DE3811565BD}" presName="sibTrans" presStyleLbl="sibTrans2D1" presStyleIdx="4" presStyleCnt="5"/>
      <dgm:spPr/>
      <dgm:t>
        <a:bodyPr/>
        <a:lstStyle/>
        <a:p>
          <a:endParaRPr lang="en-GB"/>
        </a:p>
      </dgm:t>
    </dgm:pt>
    <dgm:pt modelId="{11776092-1FC9-4A8A-B4EE-1357351B081B}" type="pres">
      <dgm:prSet presAssocID="{4C8224D3-7F67-4DC9-8710-7DE3811565BD}" presName="connectorText" presStyleLbl="sibTrans2D1" presStyleIdx="4" presStyleCnt="5"/>
      <dgm:spPr/>
      <dgm:t>
        <a:bodyPr/>
        <a:lstStyle/>
        <a:p>
          <a:endParaRPr lang="en-GB"/>
        </a:p>
      </dgm:t>
    </dgm:pt>
    <dgm:pt modelId="{261C6BF2-CFD3-4DC3-A6F6-F5BD5EDCA304}" type="pres">
      <dgm:prSet presAssocID="{596DF4E4-A0FC-4BE7-ABE2-365380AFB9A2}" presName="node" presStyleLbl="node1" presStyleIdx="5" presStyleCnt="6" custScaleX="182502">
        <dgm:presLayoutVars>
          <dgm:bulletEnabled val="1"/>
        </dgm:presLayoutVars>
      </dgm:prSet>
      <dgm:spPr/>
      <dgm:t>
        <a:bodyPr/>
        <a:lstStyle/>
        <a:p>
          <a:endParaRPr lang="en-GB"/>
        </a:p>
      </dgm:t>
    </dgm:pt>
  </dgm:ptLst>
  <dgm:cxnLst>
    <dgm:cxn modelId="{3CB8338D-77EA-4AAF-9EF0-EB526C23F7CB}" srcId="{FBBF3F09-CF00-4425-942E-71FA2700CDDA}" destId="{FFE0E349-1A22-4079-94B9-FDF8D71ECDAC}" srcOrd="1" destOrd="0" parTransId="{0E259F5E-DFBD-4B27-9018-4F237529B7BC}" sibTransId="{61A6132E-255C-43D5-A0E6-B239D7C0A8A5}"/>
    <dgm:cxn modelId="{34A30671-1271-4E34-AAD5-B2E772C7CDE7}" type="presOf" srcId="{4C8224D3-7F67-4DC9-8710-7DE3811565BD}" destId="{11776092-1FC9-4A8A-B4EE-1357351B081B}" srcOrd="1" destOrd="0" presId="urn:microsoft.com/office/officeart/2005/8/layout/process2"/>
    <dgm:cxn modelId="{0AEEFDF6-DB98-4BE8-A9D6-1E35706135BE}" type="presOf" srcId="{8E54499B-D4AC-424C-9D4D-40AF9CA5C44A}" destId="{FBAD3073-A69D-449D-BCEE-EEBF57818736}" srcOrd="0" destOrd="0" presId="urn:microsoft.com/office/officeart/2005/8/layout/process2"/>
    <dgm:cxn modelId="{267613F2-1EB2-4200-B38D-B03C68E656E1}" srcId="{FBBF3F09-CF00-4425-942E-71FA2700CDDA}" destId="{49FEF345-AE77-4EF8-8A83-4200D972B3AC}" srcOrd="4" destOrd="0" parTransId="{5400ED5C-B3EF-4299-A514-A059BFD86BD6}" sibTransId="{4C8224D3-7F67-4DC9-8710-7DE3811565BD}"/>
    <dgm:cxn modelId="{C9FE9430-7A4D-4E58-862D-0E96CB4FAEAE}" type="presOf" srcId="{D0BA9CFF-1FB2-41DB-908F-5DCA0C9CC7B1}" destId="{AE546529-19DF-49A9-A244-C4A1D17C3AB4}" srcOrd="1" destOrd="0" presId="urn:microsoft.com/office/officeart/2005/8/layout/process2"/>
    <dgm:cxn modelId="{3A0B40FD-12D3-43BD-946C-56DF40FE9E63}" type="presOf" srcId="{FFE0E349-1A22-4079-94B9-FDF8D71ECDAC}" destId="{0DED9A74-DCA5-488F-BDD4-D4F7274C3058}" srcOrd="0" destOrd="0" presId="urn:microsoft.com/office/officeart/2005/8/layout/process2"/>
    <dgm:cxn modelId="{5EFBC6A8-8485-40BA-AEFE-E18815B41AEF}" type="presOf" srcId="{61A6132E-255C-43D5-A0E6-B239D7C0A8A5}" destId="{FD820D34-4869-47F5-B65F-C7AF75F1890D}" srcOrd="0" destOrd="0" presId="urn:microsoft.com/office/officeart/2005/8/layout/process2"/>
    <dgm:cxn modelId="{5667A3C3-12D7-46BB-B4F3-4936680AC494}" type="presOf" srcId="{596DF4E4-A0FC-4BE7-ABE2-365380AFB9A2}" destId="{261C6BF2-CFD3-4DC3-A6F6-F5BD5EDCA304}" srcOrd="0" destOrd="0" presId="urn:microsoft.com/office/officeart/2005/8/layout/process2"/>
    <dgm:cxn modelId="{78730171-4D78-417B-9578-69A7C9286A89}" type="presOf" srcId="{65D1D2E5-1406-4E7E-9EF2-A37D56A18A42}" destId="{DA7E6E8F-FDFA-4EAA-ACF6-508C41582F60}" srcOrd="0" destOrd="0" presId="urn:microsoft.com/office/officeart/2005/8/layout/process2"/>
    <dgm:cxn modelId="{C76313BC-EE24-4BC7-9226-5A35355D7AFD}" srcId="{FBBF3F09-CF00-4425-942E-71FA2700CDDA}" destId="{8E54499B-D4AC-424C-9D4D-40AF9CA5C44A}" srcOrd="3" destOrd="0" parTransId="{130BBA06-AC60-4ECD-8302-1EAC64F6370B}" sibTransId="{F7653C42-59C1-4F6A-95BA-96234D998BB5}"/>
    <dgm:cxn modelId="{980B637E-811F-47E6-B11A-5D8C8D629E1D}" type="presOf" srcId="{D7CB7200-600B-41AC-B6CD-11B0D256A0E5}" destId="{969C72D0-9D59-4A0B-AD88-6F78DCE7A09B}" srcOrd="1" destOrd="0" presId="urn:microsoft.com/office/officeart/2005/8/layout/process2"/>
    <dgm:cxn modelId="{821A83B1-F11F-4ABE-90FA-4C09493EBA71}" type="presOf" srcId="{788ED1C5-06D7-4568-913C-1F2C59C99558}" destId="{EBE7631D-8669-4829-BBA9-14D3038C334D}" srcOrd="0" destOrd="0" presId="urn:microsoft.com/office/officeart/2005/8/layout/process2"/>
    <dgm:cxn modelId="{50ABB9A6-C4CE-495F-8D2A-52765AD1693A}" type="presOf" srcId="{49FEF345-AE77-4EF8-8A83-4200D972B3AC}" destId="{6BCD08B1-32DD-43CF-A01C-2E8CDDC03F86}" srcOrd="0" destOrd="0" presId="urn:microsoft.com/office/officeart/2005/8/layout/process2"/>
    <dgm:cxn modelId="{147014E6-2F97-4C61-90B9-8A61F5D615AA}" srcId="{FBBF3F09-CF00-4425-942E-71FA2700CDDA}" destId="{788ED1C5-06D7-4568-913C-1F2C59C99558}" srcOrd="2" destOrd="0" parTransId="{D63AF163-204C-474B-91BF-BD656FD56DA4}" sibTransId="{D7CB7200-600B-41AC-B6CD-11B0D256A0E5}"/>
    <dgm:cxn modelId="{2490ABBE-B2FB-454D-A86C-8E8EFE010E05}" type="presOf" srcId="{D7CB7200-600B-41AC-B6CD-11B0D256A0E5}" destId="{8FC40128-49E0-4F14-BAB9-318831625A9B}" srcOrd="0" destOrd="0" presId="urn:microsoft.com/office/officeart/2005/8/layout/process2"/>
    <dgm:cxn modelId="{5FD9D2F9-59F7-47A8-B694-C136381606F1}" type="presOf" srcId="{F7653C42-59C1-4F6A-95BA-96234D998BB5}" destId="{892091CF-1812-436F-AB6A-7DBE6A1877DE}" srcOrd="0" destOrd="0" presId="urn:microsoft.com/office/officeart/2005/8/layout/process2"/>
    <dgm:cxn modelId="{BF2B917C-B2B2-48B8-A5F6-F0B47A1C543C}" srcId="{FBBF3F09-CF00-4425-942E-71FA2700CDDA}" destId="{65D1D2E5-1406-4E7E-9EF2-A37D56A18A42}" srcOrd="0" destOrd="0" parTransId="{87A11EE6-14AD-4139-91FB-DDBDC5F93A19}" sibTransId="{D0BA9CFF-1FB2-41DB-908F-5DCA0C9CC7B1}"/>
    <dgm:cxn modelId="{D9C1D2D4-5E05-4135-89C7-BD7182746475}" type="presOf" srcId="{FBBF3F09-CF00-4425-942E-71FA2700CDDA}" destId="{C93FEEEF-283B-4862-8AD5-BDDFFFC74FC5}" srcOrd="0" destOrd="0" presId="urn:microsoft.com/office/officeart/2005/8/layout/process2"/>
    <dgm:cxn modelId="{BEA4E61A-F0EC-4B76-B8F4-5B2F320DDFD4}" type="presOf" srcId="{F7653C42-59C1-4F6A-95BA-96234D998BB5}" destId="{6DC18339-21EF-46E1-8B5B-94ED2120EBB2}" srcOrd="1" destOrd="0" presId="urn:microsoft.com/office/officeart/2005/8/layout/process2"/>
    <dgm:cxn modelId="{D06BB140-E1A5-48E6-95DF-0DB8EFD0F3BB}" type="presOf" srcId="{61A6132E-255C-43D5-A0E6-B239D7C0A8A5}" destId="{EC4B7622-A18D-4ED0-9819-F2289C1646DE}" srcOrd="1" destOrd="0" presId="urn:microsoft.com/office/officeart/2005/8/layout/process2"/>
    <dgm:cxn modelId="{3A917154-CD4E-481A-8ACF-E2C16CB80BF0}" srcId="{FBBF3F09-CF00-4425-942E-71FA2700CDDA}" destId="{596DF4E4-A0FC-4BE7-ABE2-365380AFB9A2}" srcOrd="5" destOrd="0" parTransId="{D573C3A4-ED9B-48AE-B20A-4F4315CF4481}" sibTransId="{E97DB036-A05C-498E-8D2F-D0230C473D5C}"/>
    <dgm:cxn modelId="{96142380-C701-4E36-8A9F-2CE06366CAA7}" type="presOf" srcId="{4C8224D3-7F67-4DC9-8710-7DE3811565BD}" destId="{757BEB06-7585-4406-947B-BB9B33DCD01E}" srcOrd="0" destOrd="0" presId="urn:microsoft.com/office/officeart/2005/8/layout/process2"/>
    <dgm:cxn modelId="{AF81658C-D1CF-45D2-B5E5-4F4C48B16ADC}" type="presOf" srcId="{D0BA9CFF-1FB2-41DB-908F-5DCA0C9CC7B1}" destId="{DE1FB017-72F9-408C-AAFC-A65678C3A5E2}" srcOrd="0" destOrd="0" presId="urn:microsoft.com/office/officeart/2005/8/layout/process2"/>
    <dgm:cxn modelId="{F439A98A-F0A0-47A2-8512-8DCBE99712EF}" type="presParOf" srcId="{C93FEEEF-283B-4862-8AD5-BDDFFFC74FC5}" destId="{DA7E6E8F-FDFA-4EAA-ACF6-508C41582F60}" srcOrd="0" destOrd="0" presId="urn:microsoft.com/office/officeart/2005/8/layout/process2"/>
    <dgm:cxn modelId="{4C4E0146-5651-45A2-974C-B3F0DFBFDCCA}" type="presParOf" srcId="{C93FEEEF-283B-4862-8AD5-BDDFFFC74FC5}" destId="{DE1FB017-72F9-408C-AAFC-A65678C3A5E2}" srcOrd="1" destOrd="0" presId="urn:microsoft.com/office/officeart/2005/8/layout/process2"/>
    <dgm:cxn modelId="{182F859E-8254-4F51-A5CB-EB43450FFA1A}" type="presParOf" srcId="{DE1FB017-72F9-408C-AAFC-A65678C3A5E2}" destId="{AE546529-19DF-49A9-A244-C4A1D17C3AB4}" srcOrd="0" destOrd="0" presId="urn:microsoft.com/office/officeart/2005/8/layout/process2"/>
    <dgm:cxn modelId="{2C16D474-200A-4463-9F3C-7C8DBBA4AC20}" type="presParOf" srcId="{C93FEEEF-283B-4862-8AD5-BDDFFFC74FC5}" destId="{0DED9A74-DCA5-488F-BDD4-D4F7274C3058}" srcOrd="2" destOrd="0" presId="urn:microsoft.com/office/officeart/2005/8/layout/process2"/>
    <dgm:cxn modelId="{11F4BF9F-8634-4B41-91FE-781139867298}" type="presParOf" srcId="{C93FEEEF-283B-4862-8AD5-BDDFFFC74FC5}" destId="{FD820D34-4869-47F5-B65F-C7AF75F1890D}" srcOrd="3" destOrd="0" presId="urn:microsoft.com/office/officeart/2005/8/layout/process2"/>
    <dgm:cxn modelId="{FCDEDAE2-1A08-4FC9-A839-984410D205CC}" type="presParOf" srcId="{FD820D34-4869-47F5-B65F-C7AF75F1890D}" destId="{EC4B7622-A18D-4ED0-9819-F2289C1646DE}" srcOrd="0" destOrd="0" presId="urn:microsoft.com/office/officeart/2005/8/layout/process2"/>
    <dgm:cxn modelId="{15EA4009-00BE-4028-978F-49FC130FD40C}" type="presParOf" srcId="{C93FEEEF-283B-4862-8AD5-BDDFFFC74FC5}" destId="{EBE7631D-8669-4829-BBA9-14D3038C334D}" srcOrd="4" destOrd="0" presId="urn:microsoft.com/office/officeart/2005/8/layout/process2"/>
    <dgm:cxn modelId="{F76A25D2-34FE-430B-8791-E0F601292094}" type="presParOf" srcId="{C93FEEEF-283B-4862-8AD5-BDDFFFC74FC5}" destId="{8FC40128-49E0-4F14-BAB9-318831625A9B}" srcOrd="5" destOrd="0" presId="urn:microsoft.com/office/officeart/2005/8/layout/process2"/>
    <dgm:cxn modelId="{EEA89A50-C623-4654-A8D4-6E3EFEB8843B}" type="presParOf" srcId="{8FC40128-49E0-4F14-BAB9-318831625A9B}" destId="{969C72D0-9D59-4A0B-AD88-6F78DCE7A09B}" srcOrd="0" destOrd="0" presId="urn:microsoft.com/office/officeart/2005/8/layout/process2"/>
    <dgm:cxn modelId="{4761CE37-A621-4A06-AA1B-B9233E565890}" type="presParOf" srcId="{C93FEEEF-283B-4862-8AD5-BDDFFFC74FC5}" destId="{FBAD3073-A69D-449D-BCEE-EEBF57818736}" srcOrd="6" destOrd="0" presId="urn:microsoft.com/office/officeart/2005/8/layout/process2"/>
    <dgm:cxn modelId="{F7F616C4-CF09-4083-ABFA-E7FDAC4854A6}" type="presParOf" srcId="{C93FEEEF-283B-4862-8AD5-BDDFFFC74FC5}" destId="{892091CF-1812-436F-AB6A-7DBE6A1877DE}" srcOrd="7" destOrd="0" presId="urn:microsoft.com/office/officeart/2005/8/layout/process2"/>
    <dgm:cxn modelId="{C7C8D595-E16B-491E-8DEA-B03898C9D3B7}" type="presParOf" srcId="{892091CF-1812-436F-AB6A-7DBE6A1877DE}" destId="{6DC18339-21EF-46E1-8B5B-94ED2120EBB2}" srcOrd="0" destOrd="0" presId="urn:microsoft.com/office/officeart/2005/8/layout/process2"/>
    <dgm:cxn modelId="{9386C49C-F6ED-4F9E-AF97-433CD5D64BDE}" type="presParOf" srcId="{C93FEEEF-283B-4862-8AD5-BDDFFFC74FC5}" destId="{6BCD08B1-32DD-43CF-A01C-2E8CDDC03F86}" srcOrd="8" destOrd="0" presId="urn:microsoft.com/office/officeart/2005/8/layout/process2"/>
    <dgm:cxn modelId="{119AAF5C-E42C-41FB-8576-FC8FF4057BEF}" type="presParOf" srcId="{C93FEEEF-283B-4862-8AD5-BDDFFFC74FC5}" destId="{757BEB06-7585-4406-947B-BB9B33DCD01E}" srcOrd="9" destOrd="0" presId="urn:microsoft.com/office/officeart/2005/8/layout/process2"/>
    <dgm:cxn modelId="{803C9F2E-585D-46A0-91B1-75F4B494FA34}" type="presParOf" srcId="{757BEB06-7585-4406-947B-BB9B33DCD01E}" destId="{11776092-1FC9-4A8A-B4EE-1357351B081B}" srcOrd="0" destOrd="0" presId="urn:microsoft.com/office/officeart/2005/8/layout/process2"/>
    <dgm:cxn modelId="{A624F011-84B0-4D74-B053-1EE18D5B1267}" type="presParOf" srcId="{C93FEEEF-283B-4862-8AD5-BDDFFFC74FC5}" destId="{261C6BF2-CFD3-4DC3-A6F6-F5BD5EDCA304}" srcOrd="10" destOrd="0" presId="urn:microsoft.com/office/officeart/2005/8/layout/process2"/>
  </dgm:cxnLst>
  <dgm:bg>
    <a:solidFill>
      <a:schemeClr val="accent6">
        <a:lumMod val="60000"/>
        <a:lumOff val="40000"/>
        <a:alpha val="76000"/>
      </a:schemeClr>
    </a:solidFill>
  </dgm:bg>
  <dgm:whole>
    <a:ln w="31750">
      <a:solidFill>
        <a:schemeClr val="tx1"/>
      </a:solidFill>
    </a:ln>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7E6E8F-FDFA-4EAA-ACF6-508C41582F60}">
      <dsp:nvSpPr>
        <dsp:cNvPr id="0" name=""/>
        <dsp:cNvSpPr/>
      </dsp:nvSpPr>
      <dsp:spPr>
        <a:xfrm>
          <a:off x="2294641" y="0"/>
          <a:ext cx="5060731" cy="155617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smtClean="0"/>
            <a:t>Literature review on related information from journal, online news, articles and etc.</a:t>
          </a:r>
          <a:endParaRPr lang="en-GB" sz="2200" kern="1200" dirty="0"/>
        </a:p>
      </dsp:txBody>
      <dsp:txXfrm>
        <a:off x="2340220" y="45579"/>
        <a:ext cx="4969573" cy="1465012"/>
      </dsp:txXfrm>
    </dsp:sp>
    <dsp:sp modelId="{DE1FB017-72F9-408C-AAFC-A65678C3A5E2}">
      <dsp:nvSpPr>
        <dsp:cNvPr id="0" name=""/>
        <dsp:cNvSpPr/>
      </dsp:nvSpPr>
      <dsp:spPr>
        <a:xfrm rot="5323907">
          <a:off x="4557080" y="1597700"/>
          <a:ext cx="587646" cy="70027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GB" sz="1700" kern="1200"/>
        </a:p>
      </dsp:txBody>
      <dsp:txXfrm rot="-5400000">
        <a:off x="4638869" y="1654037"/>
        <a:ext cx="420166" cy="411352"/>
      </dsp:txXfrm>
    </dsp:sp>
    <dsp:sp modelId="{0DED9A74-DCA5-488F-BDD4-D4F7274C3058}">
      <dsp:nvSpPr>
        <dsp:cNvPr id="0" name=""/>
        <dsp:cNvSpPr/>
      </dsp:nvSpPr>
      <dsp:spPr>
        <a:xfrm>
          <a:off x="2243311" y="2339507"/>
          <a:ext cx="5266977" cy="155617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smtClean="0"/>
            <a:t>Conduct interviews with automotive industry managers</a:t>
          </a:r>
          <a:endParaRPr lang="en-GB" sz="2200" kern="1200" dirty="0"/>
        </a:p>
      </dsp:txBody>
      <dsp:txXfrm>
        <a:off x="2288890" y="2385086"/>
        <a:ext cx="5175819" cy="1465012"/>
      </dsp:txXfrm>
    </dsp:sp>
    <dsp:sp modelId="{FD820D34-4869-47F5-B65F-C7AF75F1890D}">
      <dsp:nvSpPr>
        <dsp:cNvPr id="0" name=""/>
        <dsp:cNvSpPr/>
      </dsp:nvSpPr>
      <dsp:spPr>
        <a:xfrm rot="5400000">
          <a:off x="4585018" y="3934582"/>
          <a:ext cx="583563" cy="70027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GB" sz="1700" kern="1200"/>
        </a:p>
      </dsp:txBody>
      <dsp:txXfrm rot="-5400000">
        <a:off x="4666717" y="3992939"/>
        <a:ext cx="420166" cy="408494"/>
      </dsp:txXfrm>
    </dsp:sp>
    <dsp:sp modelId="{EBE7631D-8669-4829-BBA9-14D3038C334D}">
      <dsp:nvSpPr>
        <dsp:cNvPr id="0" name=""/>
        <dsp:cNvSpPr/>
      </dsp:nvSpPr>
      <dsp:spPr>
        <a:xfrm>
          <a:off x="2320761" y="4673763"/>
          <a:ext cx="5112076" cy="155617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smtClean="0"/>
            <a:t>Identify and list out the factors and possible ways to satisfy customers</a:t>
          </a:r>
          <a:endParaRPr lang="en-GB" sz="2200" kern="1200" dirty="0"/>
        </a:p>
      </dsp:txBody>
      <dsp:txXfrm>
        <a:off x="2366340" y="4719342"/>
        <a:ext cx="5020918" cy="1465012"/>
      </dsp:txXfrm>
    </dsp:sp>
    <dsp:sp modelId="{8FC40128-49E0-4F14-BAB9-318831625A9B}">
      <dsp:nvSpPr>
        <dsp:cNvPr id="0" name=""/>
        <dsp:cNvSpPr/>
      </dsp:nvSpPr>
      <dsp:spPr>
        <a:xfrm rot="5400000">
          <a:off x="4585018" y="6268838"/>
          <a:ext cx="583563" cy="70027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GB" sz="1700" kern="1200"/>
        </a:p>
      </dsp:txBody>
      <dsp:txXfrm rot="-5400000">
        <a:off x="4666717" y="6327195"/>
        <a:ext cx="420166" cy="408494"/>
      </dsp:txXfrm>
    </dsp:sp>
    <dsp:sp modelId="{FBAD3073-A69D-449D-BCEE-EEBF57818736}">
      <dsp:nvSpPr>
        <dsp:cNvPr id="0" name=""/>
        <dsp:cNvSpPr/>
      </dsp:nvSpPr>
      <dsp:spPr>
        <a:xfrm>
          <a:off x="2398226" y="7008019"/>
          <a:ext cx="4957146" cy="155617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smtClean="0"/>
            <a:t>Develop questionnaire and distribute it to respondents</a:t>
          </a:r>
          <a:endParaRPr lang="en-GB" sz="2200" kern="1200" dirty="0"/>
        </a:p>
      </dsp:txBody>
      <dsp:txXfrm>
        <a:off x="2443805" y="7053598"/>
        <a:ext cx="4865988" cy="1465012"/>
      </dsp:txXfrm>
    </dsp:sp>
    <dsp:sp modelId="{892091CF-1812-436F-AB6A-7DBE6A1877DE}">
      <dsp:nvSpPr>
        <dsp:cNvPr id="0" name=""/>
        <dsp:cNvSpPr/>
      </dsp:nvSpPr>
      <dsp:spPr>
        <a:xfrm rot="5400000">
          <a:off x="4585018" y="8603093"/>
          <a:ext cx="583563" cy="70027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GB" sz="1700" kern="1200"/>
        </a:p>
      </dsp:txBody>
      <dsp:txXfrm rot="-5400000">
        <a:off x="4666717" y="8661450"/>
        <a:ext cx="420166" cy="408494"/>
      </dsp:txXfrm>
    </dsp:sp>
    <dsp:sp modelId="{6BCD08B1-32DD-43CF-A01C-2E8CDDC03F86}">
      <dsp:nvSpPr>
        <dsp:cNvPr id="0" name=""/>
        <dsp:cNvSpPr/>
      </dsp:nvSpPr>
      <dsp:spPr>
        <a:xfrm>
          <a:off x="2320761" y="9342274"/>
          <a:ext cx="5112076" cy="155617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smtClean="0"/>
            <a:t>Collection of data and analysed the results by using SPSS</a:t>
          </a:r>
          <a:endParaRPr lang="en-GB" sz="2200" kern="1200" dirty="0"/>
        </a:p>
      </dsp:txBody>
      <dsp:txXfrm>
        <a:off x="2366340" y="9387853"/>
        <a:ext cx="5020918" cy="1465012"/>
      </dsp:txXfrm>
    </dsp:sp>
    <dsp:sp modelId="{757BEB06-7585-4406-947B-BB9B33DCD01E}">
      <dsp:nvSpPr>
        <dsp:cNvPr id="0" name=""/>
        <dsp:cNvSpPr/>
      </dsp:nvSpPr>
      <dsp:spPr>
        <a:xfrm rot="5400000">
          <a:off x="4585018" y="10937349"/>
          <a:ext cx="583563" cy="70027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GB" sz="1700" kern="1200"/>
        </a:p>
      </dsp:txBody>
      <dsp:txXfrm rot="-5400000">
        <a:off x="4666717" y="10995706"/>
        <a:ext cx="420166" cy="408494"/>
      </dsp:txXfrm>
    </dsp:sp>
    <dsp:sp modelId="{261C6BF2-CFD3-4DC3-A6F6-F5BD5EDCA304}">
      <dsp:nvSpPr>
        <dsp:cNvPr id="0" name=""/>
        <dsp:cNvSpPr/>
      </dsp:nvSpPr>
      <dsp:spPr>
        <a:xfrm>
          <a:off x="2320761" y="11676530"/>
          <a:ext cx="5112076" cy="155617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GB" sz="2200" kern="1200" dirty="0" smtClean="0"/>
            <a:t>Develop a framework that categorized and compared the factors and solutions according to ranking</a:t>
          </a:r>
          <a:endParaRPr lang="en-GB" sz="2200" kern="1200" dirty="0"/>
        </a:p>
      </dsp:txBody>
      <dsp:txXfrm>
        <a:off x="2366340" y="11722109"/>
        <a:ext cx="5020918" cy="1465012"/>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defRPr sz="1200">
                <a:effectLst/>
              </a:defRPr>
            </a:lvl1pPr>
          </a:lstStyle>
          <a:p>
            <a:endParaRPr lang="en-US"/>
          </a:p>
        </p:txBody>
      </p:sp>
      <p:sp>
        <p:nvSpPr>
          <p:cNvPr id="4099" name="Rectangle 3"/>
          <p:cNvSpPr>
            <a:spLocks noGrp="1" noChangeArrowheads="1"/>
          </p:cNvSpPr>
          <p:nvPr>
            <p:ph type="dt" idx="1"/>
          </p:nvPr>
        </p:nvSpPr>
        <p:spPr bwMode="auto">
          <a:xfrm>
            <a:off x="3810000" y="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lgn="r">
              <a:defRPr sz="1200">
                <a:effectLst/>
              </a:defRPr>
            </a:lvl1pPr>
          </a:lstStyle>
          <a:p>
            <a:endParaRPr lang="en-US"/>
          </a:p>
        </p:txBody>
      </p:sp>
      <p:sp>
        <p:nvSpPr>
          <p:cNvPr id="4100" name="Rectangle 4"/>
          <p:cNvSpPr>
            <a:spLocks noGrp="1" noRot="1" noChangeAspect="1" noChangeArrowheads="1" noTextEdit="1"/>
          </p:cNvSpPr>
          <p:nvPr>
            <p:ph type="sldImg" idx="2"/>
          </p:nvPr>
        </p:nvSpPr>
        <p:spPr bwMode="auto">
          <a:xfrm>
            <a:off x="2038350" y="685800"/>
            <a:ext cx="2628900" cy="35052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4101" name="Rectangle 5"/>
          <p:cNvSpPr>
            <a:spLocks noGrp="1" noChangeArrowheads="1"/>
          </p:cNvSpPr>
          <p:nvPr>
            <p:ph type="body" sz="quarter" idx="3"/>
          </p:nvPr>
        </p:nvSpPr>
        <p:spPr bwMode="auto">
          <a:xfrm>
            <a:off x="914400" y="4419600"/>
            <a:ext cx="48768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7630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defRPr sz="1200">
                <a:effectLst/>
              </a:defRPr>
            </a:lvl1pPr>
          </a:lstStyle>
          <a:p>
            <a:endParaRPr lang="en-US"/>
          </a:p>
        </p:txBody>
      </p:sp>
      <p:sp>
        <p:nvSpPr>
          <p:cNvPr id="4103" name="Rectangle 7"/>
          <p:cNvSpPr>
            <a:spLocks noGrp="1" noChangeArrowheads="1"/>
          </p:cNvSpPr>
          <p:nvPr>
            <p:ph type="sldNum" sz="quarter" idx="5"/>
          </p:nvPr>
        </p:nvSpPr>
        <p:spPr bwMode="auto">
          <a:xfrm>
            <a:off x="3810000" y="87630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lgn="r">
              <a:defRPr sz="1200">
                <a:effectLst/>
              </a:defRPr>
            </a:lvl1pPr>
          </a:lstStyle>
          <a:p>
            <a:fld id="{BAAD7A34-756E-4965-BC77-3F60E0C518E5}" type="slidenum">
              <a:rPr lang="en-US"/>
              <a:pPr/>
              <a:t>‹#›</a:t>
            </a:fld>
            <a:endParaRPr lang="en-US"/>
          </a:p>
        </p:txBody>
      </p:sp>
    </p:spTree>
    <p:extLst>
      <p:ext uri="{BB962C8B-B14F-4D97-AF65-F5344CB8AC3E}">
        <p14:creationId xmlns:p14="http://schemas.microsoft.com/office/powerpoint/2010/main" xmlns="" val="25294647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9E962C-3DDF-4AFC-9F04-F171CCAB388E}" type="slidenum">
              <a:rPr lang="en-US"/>
              <a:pPr/>
              <a:t>1</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xmlns="" val="29486347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563" y="13635038"/>
            <a:ext cx="27981275" cy="9407525"/>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125" y="24871363"/>
            <a:ext cx="23044150" cy="112172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BAD108-8105-439E-BDC9-BB3D1111E4CA}" type="slidenum">
              <a:rPr lang="en-US"/>
              <a:pPr/>
              <a:t>‹#›</a:t>
            </a:fld>
            <a:endParaRPr lang="en-US"/>
          </a:p>
        </p:txBody>
      </p:sp>
    </p:spTree>
    <p:extLst>
      <p:ext uri="{BB962C8B-B14F-4D97-AF65-F5344CB8AC3E}">
        <p14:creationId xmlns:p14="http://schemas.microsoft.com/office/powerpoint/2010/main" xmlns="" val="1607317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1B9290-448F-45E3-AA16-350B4AAE525D}" type="slidenum">
              <a:rPr lang="en-US"/>
              <a:pPr/>
              <a:t>‹#›</a:t>
            </a:fld>
            <a:endParaRPr lang="en-US"/>
          </a:p>
        </p:txBody>
      </p:sp>
    </p:spTree>
    <p:extLst>
      <p:ext uri="{BB962C8B-B14F-4D97-AF65-F5344CB8AC3E}">
        <p14:creationId xmlns:p14="http://schemas.microsoft.com/office/powerpoint/2010/main" xmlns="" val="363301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5313" y="3898900"/>
            <a:ext cx="6994525" cy="35115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8563" y="3898900"/>
            <a:ext cx="20834350" cy="35115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D69176-9502-4950-BCC5-4E71D7AB0EA7}" type="slidenum">
              <a:rPr lang="en-US"/>
              <a:pPr/>
              <a:t>‹#›</a:t>
            </a:fld>
            <a:endParaRPr lang="en-US"/>
          </a:p>
        </p:txBody>
      </p:sp>
    </p:spTree>
    <p:extLst>
      <p:ext uri="{BB962C8B-B14F-4D97-AF65-F5344CB8AC3E}">
        <p14:creationId xmlns:p14="http://schemas.microsoft.com/office/powerpoint/2010/main" xmlns="" val="132015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E1E1B01-EF64-4015-9EBF-9597360912BA}" type="slidenum">
              <a:rPr lang="en-US"/>
              <a:pPr/>
              <a:t>‹#›</a:t>
            </a:fld>
            <a:endParaRPr lang="en-US"/>
          </a:p>
        </p:txBody>
      </p:sp>
    </p:spTree>
    <p:extLst>
      <p:ext uri="{BB962C8B-B14F-4D97-AF65-F5344CB8AC3E}">
        <p14:creationId xmlns:p14="http://schemas.microsoft.com/office/powerpoint/2010/main" xmlns="" val="1316698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28203525"/>
            <a:ext cx="27981275" cy="87185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5" y="18602325"/>
            <a:ext cx="27981275" cy="96012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D05805-2C6C-43DF-A946-6D5592DFD883}" type="slidenum">
              <a:rPr lang="en-US"/>
              <a:pPr/>
              <a:t>‹#›</a:t>
            </a:fld>
            <a:endParaRPr lang="en-US"/>
          </a:p>
        </p:txBody>
      </p:sp>
    </p:spTree>
    <p:extLst>
      <p:ext uri="{BB962C8B-B14F-4D97-AF65-F5344CB8AC3E}">
        <p14:creationId xmlns:p14="http://schemas.microsoft.com/office/powerpoint/2010/main" xmlns="" val="635696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68563" y="12685713"/>
            <a:ext cx="13914437"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535400" y="12685713"/>
            <a:ext cx="13914438"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400958-4240-451C-8F93-0EF359996A84}" type="slidenum">
              <a:rPr lang="en-US"/>
              <a:pPr/>
              <a:t>‹#›</a:t>
            </a:fld>
            <a:endParaRPr lang="en-US"/>
          </a:p>
        </p:txBody>
      </p:sp>
    </p:spTree>
    <p:extLst>
      <p:ext uri="{BB962C8B-B14F-4D97-AF65-F5344CB8AC3E}">
        <p14:creationId xmlns:p14="http://schemas.microsoft.com/office/powerpoint/2010/main" xmlns="" val="134577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57363"/>
            <a:ext cx="29625925" cy="7315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6238" y="9825038"/>
            <a:ext cx="14544675"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46238" y="13919200"/>
            <a:ext cx="14544675"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725" y="9825038"/>
            <a:ext cx="14549438"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6722725" y="13919200"/>
            <a:ext cx="14549438"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B97DCB6-AAC2-42C9-BC39-BF579CE75A3E}" type="slidenum">
              <a:rPr lang="en-US"/>
              <a:pPr/>
              <a:t>‹#›</a:t>
            </a:fld>
            <a:endParaRPr lang="en-US"/>
          </a:p>
        </p:txBody>
      </p:sp>
    </p:spTree>
    <p:extLst>
      <p:ext uri="{BB962C8B-B14F-4D97-AF65-F5344CB8AC3E}">
        <p14:creationId xmlns:p14="http://schemas.microsoft.com/office/powerpoint/2010/main" xmlns="" val="2343494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61B3B53-CF4D-488D-912D-07386FEFB794}" type="slidenum">
              <a:rPr lang="en-US"/>
              <a:pPr/>
              <a:t>‹#›</a:t>
            </a:fld>
            <a:endParaRPr lang="en-US"/>
          </a:p>
        </p:txBody>
      </p:sp>
    </p:spTree>
    <p:extLst>
      <p:ext uri="{BB962C8B-B14F-4D97-AF65-F5344CB8AC3E}">
        <p14:creationId xmlns:p14="http://schemas.microsoft.com/office/powerpoint/2010/main" xmlns="" val="3266007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364EAA0-EEA6-45F9-B66E-BCC80338A960}" type="slidenum">
              <a:rPr lang="en-US"/>
              <a:pPr/>
              <a:t>‹#›</a:t>
            </a:fld>
            <a:endParaRPr lang="en-US"/>
          </a:p>
        </p:txBody>
      </p:sp>
    </p:spTree>
    <p:extLst>
      <p:ext uri="{BB962C8B-B14F-4D97-AF65-F5344CB8AC3E}">
        <p14:creationId xmlns:p14="http://schemas.microsoft.com/office/powerpoint/2010/main" xmlns="" val="844559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47838"/>
            <a:ext cx="10829925" cy="74374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2869863" y="1747838"/>
            <a:ext cx="18402300" cy="374602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6238" y="9185275"/>
            <a:ext cx="10829925" cy="30022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55C4FD-8D8F-4C81-BFFD-A439091A151F}" type="slidenum">
              <a:rPr lang="en-US"/>
              <a:pPr/>
              <a:t>‹#›</a:t>
            </a:fld>
            <a:endParaRPr lang="en-US"/>
          </a:p>
        </p:txBody>
      </p:sp>
    </p:spTree>
    <p:extLst>
      <p:ext uri="{BB962C8B-B14F-4D97-AF65-F5344CB8AC3E}">
        <p14:creationId xmlns:p14="http://schemas.microsoft.com/office/powerpoint/2010/main" xmlns="" val="1247709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600" y="30724475"/>
            <a:ext cx="19751675" cy="36258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6451600" y="3921125"/>
            <a:ext cx="19751675" cy="263350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451600" y="34350325"/>
            <a:ext cx="19751675" cy="51514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9187E99-0DE6-4249-BC83-F0163837A6B1}" type="slidenum">
              <a:rPr lang="en-US"/>
              <a:pPr/>
              <a:t>‹#›</a:t>
            </a:fld>
            <a:endParaRPr lang="en-US"/>
          </a:p>
        </p:txBody>
      </p:sp>
    </p:spTree>
    <p:extLst>
      <p:ext uri="{BB962C8B-B14F-4D97-AF65-F5344CB8AC3E}">
        <p14:creationId xmlns:p14="http://schemas.microsoft.com/office/powerpoint/2010/main" xmlns="" val="948557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8563" y="3898900"/>
            <a:ext cx="27981275" cy="7319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07594" tIns="153799" rIns="307594" bIns="15379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468563" y="12685713"/>
            <a:ext cx="27981275" cy="263286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468563" y="39992300"/>
            <a:ext cx="6858000" cy="2921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defTabSz="3074988">
              <a:defRPr sz="4700">
                <a:effectLst/>
              </a:defRPr>
            </a:lvl1pPr>
          </a:lstStyle>
          <a:p>
            <a:endParaRPr lang="en-US"/>
          </a:p>
        </p:txBody>
      </p:sp>
      <p:sp>
        <p:nvSpPr>
          <p:cNvPr id="1029" name="Rectangle 5"/>
          <p:cNvSpPr>
            <a:spLocks noGrp="1" noChangeArrowheads="1"/>
          </p:cNvSpPr>
          <p:nvPr>
            <p:ph type="ftr" sz="quarter" idx="3"/>
          </p:nvPr>
        </p:nvSpPr>
        <p:spPr bwMode="auto">
          <a:xfrm>
            <a:off x="11247438" y="39992300"/>
            <a:ext cx="10423525" cy="2921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ctr" defTabSz="3074988">
              <a:defRPr sz="4700">
                <a:effectLst/>
              </a:defRPr>
            </a:lvl1pPr>
          </a:lstStyle>
          <a:p>
            <a:endParaRPr lang="en-US"/>
          </a:p>
        </p:txBody>
      </p:sp>
      <p:sp>
        <p:nvSpPr>
          <p:cNvPr id="1030" name="Rectangle 6"/>
          <p:cNvSpPr>
            <a:spLocks noGrp="1" noChangeArrowheads="1"/>
          </p:cNvSpPr>
          <p:nvPr>
            <p:ph type="sldNum" sz="quarter" idx="4"/>
          </p:nvPr>
        </p:nvSpPr>
        <p:spPr bwMode="auto">
          <a:xfrm>
            <a:off x="23591838" y="39992300"/>
            <a:ext cx="6858000" cy="2921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r" defTabSz="3074988">
              <a:defRPr sz="4700">
                <a:effectLst/>
              </a:defRPr>
            </a:lvl1pPr>
          </a:lstStyle>
          <a:p>
            <a:fld id="{F08CEDC8-7894-4E1E-AEAF-95000915444B}" type="slidenum">
              <a:rPr lang="en-US"/>
              <a:pPr/>
              <a:t>‹#›</a:t>
            </a:fld>
            <a:endParaRPr lang="en-US"/>
          </a:p>
        </p:txBody>
      </p:sp>
      <p:sp>
        <p:nvSpPr>
          <p:cNvPr id="1031" name="Text Box 7"/>
          <p:cNvSpPr txBox="1">
            <a:spLocks noChangeArrowheads="1"/>
          </p:cNvSpPr>
          <p:nvPr userDrawn="1"/>
        </p:nvSpPr>
        <p:spPr bwMode="auto">
          <a:xfrm>
            <a:off x="28170188" y="43434000"/>
            <a:ext cx="4062412"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defTabSz="2978150">
              <a:defRPr sz="2400">
                <a:solidFill>
                  <a:schemeClr val="tx1"/>
                </a:solidFill>
                <a:latin typeface="Times New Roman" pitchFamily="18" charset="0"/>
              </a:defRPr>
            </a:lvl1pPr>
            <a:lvl2pPr defTabSz="2978150">
              <a:defRPr sz="2400">
                <a:solidFill>
                  <a:schemeClr val="tx1"/>
                </a:solidFill>
                <a:latin typeface="Times New Roman" pitchFamily="18" charset="0"/>
              </a:defRPr>
            </a:lvl2pPr>
            <a:lvl3pPr defTabSz="2978150">
              <a:defRPr sz="2400">
                <a:solidFill>
                  <a:schemeClr val="tx1"/>
                </a:solidFill>
                <a:latin typeface="Times New Roman" pitchFamily="18" charset="0"/>
              </a:defRPr>
            </a:lvl3pPr>
            <a:lvl4pPr defTabSz="2978150">
              <a:defRPr sz="2400">
                <a:solidFill>
                  <a:schemeClr val="tx1"/>
                </a:solidFill>
                <a:latin typeface="Times New Roman" pitchFamily="18" charset="0"/>
              </a:defRPr>
            </a:lvl4pPr>
            <a:lvl5pPr defTabSz="2978150">
              <a:defRPr sz="2400">
                <a:solidFill>
                  <a:schemeClr val="tx1"/>
                </a:solidFill>
                <a:latin typeface="Times New Roman" pitchFamily="18" charset="0"/>
              </a:defRPr>
            </a:lvl5pPr>
            <a:lvl6pPr defTabSz="2978150" eaLnBrk="0" fontAlgn="base" hangingPunct="0">
              <a:spcBef>
                <a:spcPct val="0"/>
              </a:spcBef>
              <a:spcAft>
                <a:spcPct val="0"/>
              </a:spcAft>
              <a:defRPr sz="2400">
                <a:solidFill>
                  <a:schemeClr val="tx1"/>
                </a:solidFill>
                <a:latin typeface="Times New Roman" pitchFamily="18" charset="0"/>
              </a:defRPr>
            </a:lvl6pPr>
            <a:lvl7pPr defTabSz="2978150" eaLnBrk="0" fontAlgn="base" hangingPunct="0">
              <a:spcBef>
                <a:spcPct val="0"/>
              </a:spcBef>
              <a:spcAft>
                <a:spcPct val="0"/>
              </a:spcAft>
              <a:defRPr sz="2400">
                <a:solidFill>
                  <a:schemeClr val="tx1"/>
                </a:solidFill>
                <a:latin typeface="Times New Roman" pitchFamily="18" charset="0"/>
              </a:defRPr>
            </a:lvl7pPr>
            <a:lvl8pPr defTabSz="2978150" eaLnBrk="0" fontAlgn="base" hangingPunct="0">
              <a:spcBef>
                <a:spcPct val="0"/>
              </a:spcBef>
              <a:spcAft>
                <a:spcPct val="0"/>
              </a:spcAft>
              <a:defRPr sz="2400">
                <a:solidFill>
                  <a:schemeClr val="tx1"/>
                </a:solidFill>
                <a:latin typeface="Times New Roman" pitchFamily="18" charset="0"/>
              </a:defRPr>
            </a:lvl8pPr>
            <a:lvl9pPr defTabSz="297815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400">
                <a:solidFill>
                  <a:srgbClr val="3333FF"/>
                </a:solidFill>
                <a:effectLst/>
                <a:latin typeface="Comic Sans MS" pitchFamily="66" charset="0"/>
              </a:rPr>
              <a:t>Template provided by: “posters4research.com”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74988" rtl="0" eaLnBrk="0" fontAlgn="base" hangingPunct="0">
        <a:spcBef>
          <a:spcPct val="0"/>
        </a:spcBef>
        <a:spcAft>
          <a:spcPct val="0"/>
        </a:spcAft>
        <a:defRPr sz="14800">
          <a:solidFill>
            <a:schemeClr val="tx2"/>
          </a:solidFill>
          <a:latin typeface="+mj-lt"/>
          <a:ea typeface="+mj-ea"/>
          <a:cs typeface="+mj-cs"/>
        </a:defRPr>
      </a:lvl1pPr>
      <a:lvl2pPr algn="ctr" defTabSz="3074988" rtl="0" eaLnBrk="0" fontAlgn="base" hangingPunct="0">
        <a:spcBef>
          <a:spcPct val="0"/>
        </a:spcBef>
        <a:spcAft>
          <a:spcPct val="0"/>
        </a:spcAft>
        <a:defRPr sz="14800">
          <a:solidFill>
            <a:schemeClr val="tx2"/>
          </a:solidFill>
          <a:latin typeface="Times New Roman" pitchFamily="18" charset="0"/>
        </a:defRPr>
      </a:lvl2pPr>
      <a:lvl3pPr algn="ctr" defTabSz="3074988" rtl="0" eaLnBrk="0" fontAlgn="base" hangingPunct="0">
        <a:spcBef>
          <a:spcPct val="0"/>
        </a:spcBef>
        <a:spcAft>
          <a:spcPct val="0"/>
        </a:spcAft>
        <a:defRPr sz="14800">
          <a:solidFill>
            <a:schemeClr val="tx2"/>
          </a:solidFill>
          <a:latin typeface="Times New Roman" pitchFamily="18" charset="0"/>
        </a:defRPr>
      </a:lvl3pPr>
      <a:lvl4pPr algn="ctr" defTabSz="3074988" rtl="0" eaLnBrk="0" fontAlgn="base" hangingPunct="0">
        <a:spcBef>
          <a:spcPct val="0"/>
        </a:spcBef>
        <a:spcAft>
          <a:spcPct val="0"/>
        </a:spcAft>
        <a:defRPr sz="14800">
          <a:solidFill>
            <a:schemeClr val="tx2"/>
          </a:solidFill>
          <a:latin typeface="Times New Roman" pitchFamily="18" charset="0"/>
        </a:defRPr>
      </a:lvl4pPr>
      <a:lvl5pPr algn="ctr" defTabSz="3074988" rtl="0" eaLnBrk="0" fontAlgn="base" hangingPunct="0">
        <a:spcBef>
          <a:spcPct val="0"/>
        </a:spcBef>
        <a:spcAft>
          <a:spcPct val="0"/>
        </a:spcAft>
        <a:defRPr sz="14800">
          <a:solidFill>
            <a:schemeClr val="tx2"/>
          </a:solidFill>
          <a:latin typeface="Times New Roman" pitchFamily="18" charset="0"/>
        </a:defRPr>
      </a:lvl5pPr>
      <a:lvl6pPr marL="457200" algn="ctr" defTabSz="3074988" rtl="0" eaLnBrk="0" fontAlgn="base" hangingPunct="0">
        <a:spcBef>
          <a:spcPct val="0"/>
        </a:spcBef>
        <a:spcAft>
          <a:spcPct val="0"/>
        </a:spcAft>
        <a:defRPr sz="14800">
          <a:solidFill>
            <a:schemeClr val="tx2"/>
          </a:solidFill>
          <a:latin typeface="Times New Roman" pitchFamily="18" charset="0"/>
        </a:defRPr>
      </a:lvl6pPr>
      <a:lvl7pPr marL="914400" algn="ctr" defTabSz="3074988" rtl="0" eaLnBrk="0" fontAlgn="base" hangingPunct="0">
        <a:spcBef>
          <a:spcPct val="0"/>
        </a:spcBef>
        <a:spcAft>
          <a:spcPct val="0"/>
        </a:spcAft>
        <a:defRPr sz="14800">
          <a:solidFill>
            <a:schemeClr val="tx2"/>
          </a:solidFill>
          <a:latin typeface="Times New Roman" pitchFamily="18" charset="0"/>
        </a:defRPr>
      </a:lvl7pPr>
      <a:lvl8pPr marL="1371600" algn="ctr" defTabSz="3074988" rtl="0" eaLnBrk="0" fontAlgn="base" hangingPunct="0">
        <a:spcBef>
          <a:spcPct val="0"/>
        </a:spcBef>
        <a:spcAft>
          <a:spcPct val="0"/>
        </a:spcAft>
        <a:defRPr sz="14800">
          <a:solidFill>
            <a:schemeClr val="tx2"/>
          </a:solidFill>
          <a:latin typeface="Times New Roman" pitchFamily="18" charset="0"/>
        </a:defRPr>
      </a:lvl8pPr>
      <a:lvl9pPr marL="1828800" algn="ctr" defTabSz="3074988" rtl="0" eaLnBrk="0" fontAlgn="base" hangingPunct="0">
        <a:spcBef>
          <a:spcPct val="0"/>
        </a:spcBef>
        <a:spcAft>
          <a:spcPct val="0"/>
        </a:spcAft>
        <a:defRPr sz="14800">
          <a:solidFill>
            <a:schemeClr val="tx2"/>
          </a:solidFill>
          <a:latin typeface="Times New Roman" pitchFamily="18" charset="0"/>
        </a:defRPr>
      </a:lvl9pPr>
    </p:titleStyle>
    <p:bodyStyle>
      <a:lvl1pPr marL="1150938" indent="-1150938" algn="l" defTabSz="3074988" rtl="0" eaLnBrk="0" fontAlgn="base" hangingPunct="0">
        <a:spcBef>
          <a:spcPct val="20000"/>
        </a:spcBef>
        <a:spcAft>
          <a:spcPct val="0"/>
        </a:spcAft>
        <a:buChar char="•"/>
        <a:defRPr sz="10700">
          <a:solidFill>
            <a:schemeClr val="tx1"/>
          </a:solidFill>
          <a:latin typeface="+mn-lt"/>
          <a:ea typeface="+mn-ea"/>
          <a:cs typeface="+mn-cs"/>
        </a:defRPr>
      </a:lvl1pPr>
      <a:lvl2pPr marL="2497138" indent="-960438" algn="l" defTabSz="3074988" rtl="0" eaLnBrk="0" fontAlgn="base" hangingPunct="0">
        <a:spcBef>
          <a:spcPct val="20000"/>
        </a:spcBef>
        <a:spcAft>
          <a:spcPct val="0"/>
        </a:spcAft>
        <a:buChar char="–"/>
        <a:defRPr sz="9500">
          <a:solidFill>
            <a:schemeClr val="tx1"/>
          </a:solidFill>
          <a:latin typeface="+mn-lt"/>
        </a:defRPr>
      </a:lvl2pPr>
      <a:lvl3pPr marL="3843338" indent="-768350" algn="l" defTabSz="3074988" rtl="0" eaLnBrk="0" fontAlgn="base" hangingPunct="0">
        <a:spcBef>
          <a:spcPct val="20000"/>
        </a:spcBef>
        <a:spcAft>
          <a:spcPct val="0"/>
        </a:spcAft>
        <a:buChar char="•"/>
        <a:defRPr sz="8100">
          <a:solidFill>
            <a:schemeClr val="tx1"/>
          </a:solidFill>
          <a:latin typeface="+mn-lt"/>
        </a:defRPr>
      </a:lvl3pPr>
      <a:lvl4pPr marL="5384800" indent="-773113" algn="l" defTabSz="3074988" rtl="0" eaLnBrk="0" fontAlgn="base" hangingPunct="0">
        <a:spcBef>
          <a:spcPct val="20000"/>
        </a:spcBef>
        <a:spcAft>
          <a:spcPct val="0"/>
        </a:spcAft>
        <a:buChar char="–"/>
        <a:defRPr sz="6500">
          <a:solidFill>
            <a:schemeClr val="tx1"/>
          </a:solidFill>
          <a:latin typeface="+mn-lt"/>
        </a:defRPr>
      </a:lvl4pPr>
      <a:lvl5pPr marL="6921500" indent="-768350" algn="l" defTabSz="3074988" rtl="0" eaLnBrk="0" fontAlgn="base" hangingPunct="0">
        <a:spcBef>
          <a:spcPct val="20000"/>
        </a:spcBef>
        <a:spcAft>
          <a:spcPct val="0"/>
        </a:spcAft>
        <a:buChar char="»"/>
        <a:defRPr sz="6500">
          <a:solidFill>
            <a:schemeClr val="tx1"/>
          </a:solidFill>
          <a:latin typeface="+mn-lt"/>
        </a:defRPr>
      </a:lvl5pPr>
      <a:lvl6pPr marL="7378700" indent="-768350" algn="l" defTabSz="3074988" rtl="0" eaLnBrk="0" fontAlgn="base" hangingPunct="0">
        <a:spcBef>
          <a:spcPct val="20000"/>
        </a:spcBef>
        <a:spcAft>
          <a:spcPct val="0"/>
        </a:spcAft>
        <a:buChar char="»"/>
        <a:defRPr sz="6500">
          <a:solidFill>
            <a:schemeClr val="tx1"/>
          </a:solidFill>
          <a:latin typeface="+mn-lt"/>
        </a:defRPr>
      </a:lvl6pPr>
      <a:lvl7pPr marL="7835900" indent="-768350" algn="l" defTabSz="3074988" rtl="0" eaLnBrk="0" fontAlgn="base" hangingPunct="0">
        <a:spcBef>
          <a:spcPct val="20000"/>
        </a:spcBef>
        <a:spcAft>
          <a:spcPct val="0"/>
        </a:spcAft>
        <a:buChar char="»"/>
        <a:defRPr sz="6500">
          <a:solidFill>
            <a:schemeClr val="tx1"/>
          </a:solidFill>
          <a:latin typeface="+mn-lt"/>
        </a:defRPr>
      </a:lvl7pPr>
      <a:lvl8pPr marL="8293100" indent="-768350" algn="l" defTabSz="3074988" rtl="0" eaLnBrk="0" fontAlgn="base" hangingPunct="0">
        <a:spcBef>
          <a:spcPct val="20000"/>
        </a:spcBef>
        <a:spcAft>
          <a:spcPct val="0"/>
        </a:spcAft>
        <a:buChar char="»"/>
        <a:defRPr sz="6500">
          <a:solidFill>
            <a:schemeClr val="tx1"/>
          </a:solidFill>
          <a:latin typeface="+mn-lt"/>
        </a:defRPr>
      </a:lvl8pPr>
      <a:lvl9pPr marL="8750300" indent="-768350" algn="l" defTabSz="3074988" rtl="0" eaLnBrk="0" fontAlgn="base" hangingPunct="0">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jpeg"/><Relationship Id="rId7" Type="http://schemas.openxmlformats.org/officeDocument/2006/relationships/diagramQuickStyle" Target="../diagrams/quickStyle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Layout" Target="../diagrams/layout1.xml"/><Relationship Id="rId11" Type="http://schemas.microsoft.com/office/2007/relationships/diagramDrawing" Target="../diagrams/drawing1.xml"/><Relationship Id="rId5" Type="http://schemas.openxmlformats.org/officeDocument/2006/relationships/diagramData" Target="../diagrams/data1.xml"/><Relationship Id="rId10" Type="http://schemas.openxmlformats.org/officeDocument/2006/relationships/chart" Target="../charts/chart2.xml"/><Relationship Id="rId4" Type="http://schemas.openxmlformats.org/officeDocument/2006/relationships/image" Target="../media/image2.png"/><Relationship Id="rId9"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280" name="Text Box 232"/>
          <p:cNvSpPr txBox="1">
            <a:spLocks noChangeArrowheads="1"/>
          </p:cNvSpPr>
          <p:nvPr/>
        </p:nvSpPr>
        <p:spPr bwMode="auto">
          <a:xfrm>
            <a:off x="11791950" y="3216275"/>
            <a:ext cx="276225" cy="1084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215405" tIns="107703" rIns="215405" bIns="107703">
            <a:spAutoFit/>
          </a:bodyPr>
          <a:lstStyle>
            <a:lvl1pPr defTabSz="2154238">
              <a:defRPr sz="2400">
                <a:solidFill>
                  <a:schemeClr val="tx1"/>
                </a:solidFill>
                <a:latin typeface="Times New Roman" pitchFamily="18" charset="0"/>
              </a:defRPr>
            </a:lvl1pPr>
            <a:lvl2pPr marL="1076325" defTabSz="2154238">
              <a:defRPr sz="2400">
                <a:solidFill>
                  <a:schemeClr val="tx1"/>
                </a:solidFill>
                <a:latin typeface="Times New Roman" pitchFamily="18" charset="0"/>
              </a:defRPr>
            </a:lvl2pPr>
            <a:lvl3pPr marL="2154238" defTabSz="2154238">
              <a:defRPr sz="2400">
                <a:solidFill>
                  <a:schemeClr val="tx1"/>
                </a:solidFill>
                <a:latin typeface="Times New Roman" pitchFamily="18" charset="0"/>
              </a:defRPr>
            </a:lvl3pPr>
            <a:lvl4pPr marL="3230563" defTabSz="2154238">
              <a:defRPr sz="2400">
                <a:solidFill>
                  <a:schemeClr val="tx1"/>
                </a:solidFill>
                <a:latin typeface="Times New Roman" pitchFamily="18" charset="0"/>
              </a:defRPr>
            </a:lvl4pPr>
            <a:lvl5pPr marL="4308475" defTabSz="2154238">
              <a:defRPr sz="2400">
                <a:solidFill>
                  <a:schemeClr val="tx1"/>
                </a:solidFill>
                <a:latin typeface="Times New Roman" pitchFamily="18" charset="0"/>
              </a:defRPr>
            </a:lvl5pPr>
            <a:lvl6pPr marL="4765675" defTabSz="2154238" eaLnBrk="0" fontAlgn="base" hangingPunct="0">
              <a:spcBef>
                <a:spcPct val="0"/>
              </a:spcBef>
              <a:spcAft>
                <a:spcPct val="0"/>
              </a:spcAft>
              <a:defRPr sz="2400">
                <a:solidFill>
                  <a:schemeClr val="tx1"/>
                </a:solidFill>
                <a:latin typeface="Times New Roman" pitchFamily="18" charset="0"/>
              </a:defRPr>
            </a:lvl6pPr>
            <a:lvl7pPr marL="5222875" defTabSz="2154238" eaLnBrk="0" fontAlgn="base" hangingPunct="0">
              <a:spcBef>
                <a:spcPct val="0"/>
              </a:spcBef>
              <a:spcAft>
                <a:spcPct val="0"/>
              </a:spcAft>
              <a:defRPr sz="2400">
                <a:solidFill>
                  <a:schemeClr val="tx1"/>
                </a:solidFill>
                <a:latin typeface="Times New Roman" pitchFamily="18" charset="0"/>
              </a:defRPr>
            </a:lvl7pPr>
            <a:lvl8pPr marL="5680075" defTabSz="2154238" eaLnBrk="0" fontAlgn="base" hangingPunct="0">
              <a:spcBef>
                <a:spcPct val="0"/>
              </a:spcBef>
              <a:spcAft>
                <a:spcPct val="0"/>
              </a:spcAft>
              <a:defRPr sz="2400">
                <a:solidFill>
                  <a:schemeClr val="tx1"/>
                </a:solidFill>
                <a:latin typeface="Times New Roman" pitchFamily="18" charset="0"/>
              </a:defRPr>
            </a:lvl8pPr>
            <a:lvl9pPr marL="6137275" defTabSz="2154238" eaLnBrk="0" fontAlgn="base" hangingPunct="0">
              <a:spcBef>
                <a:spcPct val="0"/>
              </a:spcBef>
              <a:spcAft>
                <a:spcPct val="0"/>
              </a:spcAft>
              <a:defRPr sz="2400">
                <a:solidFill>
                  <a:schemeClr val="tx1"/>
                </a:solidFill>
                <a:latin typeface="Times New Roman" pitchFamily="18" charset="0"/>
              </a:defRPr>
            </a:lvl9pPr>
          </a:lstStyle>
          <a:p>
            <a:endParaRPr lang="en-US" sz="5700">
              <a:effectLst/>
            </a:endParaRPr>
          </a:p>
        </p:txBody>
      </p:sp>
      <p:sp>
        <p:nvSpPr>
          <p:cNvPr id="2281" name="Text Box 233"/>
          <p:cNvSpPr txBox="1">
            <a:spLocks noChangeArrowheads="1"/>
          </p:cNvSpPr>
          <p:nvPr/>
        </p:nvSpPr>
        <p:spPr bwMode="auto">
          <a:xfrm>
            <a:off x="10931597" y="10872710"/>
            <a:ext cx="21391562" cy="25945564"/>
          </a:xfrm>
          <a:prstGeom prst="rect">
            <a:avLst/>
          </a:prstGeom>
          <a:gradFill>
            <a:gsLst>
              <a:gs pos="0">
                <a:srgbClr val="8488C4"/>
              </a:gs>
              <a:gs pos="53000">
                <a:srgbClr val="D4DEFF"/>
              </a:gs>
              <a:gs pos="83000">
                <a:srgbClr val="D4DEFF"/>
              </a:gs>
              <a:gs pos="100000">
                <a:srgbClr val="96AB94"/>
              </a:gs>
            </a:gsLst>
            <a:lin ang="5400000" scaled="0"/>
          </a:gradFill>
          <a:ln w="57150" cmpd="thinThick">
            <a:solidFill>
              <a:schemeClr val="tx1"/>
            </a:solidFill>
            <a:miter lim="800000"/>
            <a:headEnd/>
            <a:tailEnd/>
          </a:ln>
          <a:effectLst/>
          <a:extLst/>
        </p:spPr>
        <p:txBody>
          <a:bodyPr wrap="square">
            <a:spAutoFit/>
          </a:bodyPr>
          <a:lstStyle>
            <a:lvl1pPr>
              <a:defRPr sz="2400">
                <a:solidFill>
                  <a:schemeClr val="tx1"/>
                </a:solidFill>
                <a:latin typeface="Times New Roman" pitchFamily="18" charset="0"/>
              </a:defRPr>
            </a:lvl1pPr>
            <a:lvl2pPr marL="2800350" indent="-58738">
              <a:defRPr sz="2400">
                <a:solidFill>
                  <a:schemeClr val="tx1"/>
                </a:solidFill>
                <a:latin typeface="Times New Roman" pitchFamily="18" charset="0"/>
              </a:defRPr>
            </a:lvl2pPr>
            <a:lvl3pPr marL="3317875">
              <a:defRPr sz="2400">
                <a:solidFill>
                  <a:schemeClr val="tx1"/>
                </a:solidFill>
                <a:latin typeface="Times New Roman" pitchFamily="18" charset="0"/>
              </a:defRPr>
            </a:lvl3pPr>
            <a:lvl4pPr marL="3432175">
              <a:defRPr sz="2400">
                <a:solidFill>
                  <a:schemeClr val="tx1"/>
                </a:solidFill>
                <a:latin typeface="Times New Roman" pitchFamily="18" charset="0"/>
              </a:defRPr>
            </a:lvl4pPr>
            <a:lvl5pPr marL="3546475">
              <a:defRPr sz="2400">
                <a:solidFill>
                  <a:schemeClr val="tx1"/>
                </a:solidFill>
                <a:latin typeface="Times New Roman" pitchFamily="18" charset="0"/>
              </a:defRPr>
            </a:lvl5pPr>
            <a:lvl6pPr marL="4003675" eaLnBrk="0" fontAlgn="base" hangingPunct="0">
              <a:spcBef>
                <a:spcPct val="0"/>
              </a:spcBef>
              <a:spcAft>
                <a:spcPct val="0"/>
              </a:spcAft>
              <a:defRPr sz="2400">
                <a:solidFill>
                  <a:schemeClr val="tx1"/>
                </a:solidFill>
                <a:latin typeface="Times New Roman" pitchFamily="18" charset="0"/>
              </a:defRPr>
            </a:lvl6pPr>
            <a:lvl7pPr marL="4460875" eaLnBrk="0" fontAlgn="base" hangingPunct="0">
              <a:spcBef>
                <a:spcPct val="0"/>
              </a:spcBef>
              <a:spcAft>
                <a:spcPct val="0"/>
              </a:spcAft>
              <a:defRPr sz="2400">
                <a:solidFill>
                  <a:schemeClr val="tx1"/>
                </a:solidFill>
                <a:latin typeface="Times New Roman" pitchFamily="18" charset="0"/>
              </a:defRPr>
            </a:lvl7pPr>
            <a:lvl8pPr marL="4918075" eaLnBrk="0" fontAlgn="base" hangingPunct="0">
              <a:spcBef>
                <a:spcPct val="0"/>
              </a:spcBef>
              <a:spcAft>
                <a:spcPct val="0"/>
              </a:spcAft>
              <a:defRPr sz="2400">
                <a:solidFill>
                  <a:schemeClr val="tx1"/>
                </a:solidFill>
                <a:latin typeface="Times New Roman" pitchFamily="18" charset="0"/>
              </a:defRPr>
            </a:lvl8pPr>
            <a:lvl9pPr marL="5375275" eaLnBrk="0" fontAlgn="base" hangingPunct="0">
              <a:spcBef>
                <a:spcPct val="0"/>
              </a:spcBef>
              <a:spcAft>
                <a:spcPct val="0"/>
              </a:spcAft>
              <a:defRPr sz="2400">
                <a:solidFill>
                  <a:schemeClr val="tx1"/>
                </a:solidFill>
                <a:latin typeface="Times New Roman" pitchFamily="18" charset="0"/>
              </a:defRPr>
            </a:lvl9pPr>
          </a:lstStyle>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smtClean="0">
              <a:solidFill>
                <a:srgbClr val="FF0000"/>
              </a:solidFill>
              <a:effectLst/>
            </a:endParaRPr>
          </a:p>
        </p:txBody>
      </p:sp>
      <p:sp>
        <p:nvSpPr>
          <p:cNvPr id="2284" name="Text Box 236"/>
          <p:cNvSpPr txBox="1">
            <a:spLocks noChangeArrowheads="1"/>
          </p:cNvSpPr>
          <p:nvPr/>
        </p:nvSpPr>
        <p:spPr bwMode="auto">
          <a:xfrm>
            <a:off x="771525" y="10872710"/>
            <a:ext cx="9753600" cy="6217297"/>
          </a:xfrm>
          <a:prstGeom prst="rect">
            <a:avLst/>
          </a:prstGeom>
          <a:solidFill>
            <a:srgbClr val="9933FF">
              <a:alpha val="54000"/>
            </a:srgbClr>
          </a:solidFill>
          <a:ln w="57150" cmpd="thinThick">
            <a:solidFill>
              <a:schemeClr val="tx1"/>
            </a:solidFill>
            <a:miter lim="800000"/>
            <a:headEnd/>
            <a:tailEnd/>
          </a:ln>
          <a:effectLst/>
          <a:extLst/>
        </p:spPr>
        <p:txBody>
          <a:bodyPr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algn="just"/>
            <a:r>
              <a:rPr lang="en-MY" sz="4400" dirty="0" smtClean="0">
                <a:effectLst/>
              </a:rPr>
              <a:t>Reverse logistics </a:t>
            </a:r>
            <a:r>
              <a:rPr lang="en-MY" sz="4400" dirty="0">
                <a:effectLst/>
              </a:rPr>
              <a:t>is the process of planning, administering and control any cost flow of raw materials, in-process inventory, finished product and related information from the point of consumption to the original point for the purpose of recapturing value and proper </a:t>
            </a:r>
            <a:r>
              <a:rPr lang="en-MY" sz="4400" dirty="0" smtClean="0">
                <a:effectLst/>
              </a:rPr>
              <a:t>disposal. This process often give negative perceptions to customers</a:t>
            </a:r>
            <a:r>
              <a:rPr lang="en-MY" sz="4800" dirty="0" smtClean="0">
                <a:effectLst/>
              </a:rPr>
              <a:t>.</a:t>
            </a:r>
            <a:endParaRPr lang="en-US" sz="4800" dirty="0" smtClean="0">
              <a:effectLst/>
            </a:endParaRPr>
          </a:p>
        </p:txBody>
      </p:sp>
      <p:sp>
        <p:nvSpPr>
          <p:cNvPr id="2285" name="Text Box 237"/>
          <p:cNvSpPr txBox="1">
            <a:spLocks noChangeArrowheads="1"/>
          </p:cNvSpPr>
          <p:nvPr/>
        </p:nvSpPr>
        <p:spPr bwMode="auto">
          <a:xfrm>
            <a:off x="599964" y="5725785"/>
            <a:ext cx="31764399" cy="646331"/>
          </a:xfrm>
          <a:prstGeom prst="rect">
            <a:avLst/>
          </a:prstGeom>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a:solidFill>
                  <a:schemeClr val="bg1"/>
                </a:solidFill>
                <a:effectLst>
                  <a:outerShdw blurRad="38100" dist="38100" dir="2700000" algn="tl">
                    <a:srgbClr val="000000"/>
                  </a:outerShdw>
                </a:effectLst>
              </a:rPr>
              <a:t>ABSTRACT</a:t>
            </a:r>
          </a:p>
        </p:txBody>
      </p:sp>
      <p:sp>
        <p:nvSpPr>
          <p:cNvPr id="2286" name="Text Box 238"/>
          <p:cNvSpPr txBox="1">
            <a:spLocks noChangeArrowheads="1"/>
          </p:cNvSpPr>
          <p:nvPr/>
        </p:nvSpPr>
        <p:spPr bwMode="auto">
          <a:xfrm>
            <a:off x="771525" y="10086892"/>
            <a:ext cx="9782175" cy="650875"/>
          </a:xfrm>
          <a:prstGeom prst="rect">
            <a:avLst/>
          </a:prstGeom>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ln>
            <a:solidFill>
              <a:srgbClr val="000000"/>
            </a:solidFill>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a:solidFill>
                  <a:schemeClr val="bg1"/>
                </a:solidFill>
                <a:effectLst>
                  <a:outerShdw blurRad="38100" dist="38100" dir="2700000" algn="tl">
                    <a:srgbClr val="000000"/>
                  </a:outerShdw>
                </a:effectLst>
              </a:rPr>
              <a:t>INTRODUCTION</a:t>
            </a:r>
          </a:p>
        </p:txBody>
      </p:sp>
      <p:sp>
        <p:nvSpPr>
          <p:cNvPr id="2287" name="Text Box 239"/>
          <p:cNvSpPr txBox="1">
            <a:spLocks noChangeArrowheads="1"/>
          </p:cNvSpPr>
          <p:nvPr/>
        </p:nvSpPr>
        <p:spPr bwMode="auto">
          <a:xfrm>
            <a:off x="546100" y="37578633"/>
            <a:ext cx="31555224" cy="650875"/>
          </a:xfrm>
          <a:prstGeom prst="rect">
            <a:avLst/>
          </a:prstGeom>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smtClean="0">
                <a:solidFill>
                  <a:schemeClr val="bg1"/>
                </a:solidFill>
                <a:effectLst>
                  <a:outerShdw blurRad="38100" dist="38100" dir="2700000" algn="tl">
                    <a:srgbClr val="000000"/>
                  </a:outerShdw>
                </a:effectLst>
              </a:rPr>
              <a:t>CONCLUSIONS AND RECOMMENDATION</a:t>
            </a:r>
            <a:endParaRPr lang="en-US" sz="3600" b="1" dirty="0">
              <a:solidFill>
                <a:schemeClr val="bg1"/>
              </a:solidFill>
              <a:effectLst>
                <a:outerShdw blurRad="38100" dist="38100" dir="2700000" algn="tl">
                  <a:srgbClr val="000000"/>
                </a:outerShdw>
              </a:effectLst>
            </a:endParaRPr>
          </a:p>
        </p:txBody>
      </p:sp>
      <p:sp>
        <p:nvSpPr>
          <p:cNvPr id="2289" name="Rectangle 241"/>
          <p:cNvSpPr>
            <a:spLocks noChangeArrowheads="1"/>
          </p:cNvSpPr>
          <p:nvPr/>
        </p:nvSpPr>
        <p:spPr bwMode="auto">
          <a:xfrm>
            <a:off x="546100" y="533400"/>
            <a:ext cx="31818263" cy="4800600"/>
          </a:xfrm>
          <a:prstGeom prst="rect">
            <a:avLst/>
          </a:prstGeom>
          <a:gradFill>
            <a:gsLst>
              <a:gs pos="0">
                <a:srgbClr val="5E9EFF"/>
              </a:gs>
              <a:gs pos="39999">
                <a:srgbClr val="85C2FF"/>
              </a:gs>
              <a:gs pos="70000">
                <a:srgbClr val="C4D6EB"/>
              </a:gs>
              <a:gs pos="100000">
                <a:srgbClr val="FFEBFA"/>
              </a:gs>
            </a:gsLst>
            <a:lin ang="5400000" scaled="0"/>
          </a:gra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none" anchor="ctr"/>
          <a:lstStyle/>
          <a:p>
            <a:pPr algn="ctr"/>
            <a:endParaRPr lang="en-US">
              <a:effectLst>
                <a:outerShdw blurRad="38100" dist="38100" dir="2700000" algn="tl">
                  <a:srgbClr val="FFFFFF"/>
                </a:outerShdw>
              </a:effectLst>
            </a:endParaRPr>
          </a:p>
        </p:txBody>
      </p:sp>
      <p:sp>
        <p:nvSpPr>
          <p:cNvPr id="2290" name="Rectangle 242"/>
          <p:cNvSpPr>
            <a:spLocks noChangeArrowheads="1"/>
          </p:cNvSpPr>
          <p:nvPr/>
        </p:nvSpPr>
        <p:spPr bwMode="auto">
          <a:xfrm>
            <a:off x="-304800" y="762000"/>
            <a:ext cx="33680400" cy="19205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lnSpc>
                <a:spcPct val="90000"/>
              </a:lnSpc>
            </a:pPr>
            <a:r>
              <a:rPr lang="en-US" sz="6600" b="1" dirty="0" smtClean="0">
                <a:solidFill>
                  <a:srgbClr val="FFBF0B"/>
                </a:solidFill>
                <a:effectLst>
                  <a:outerShdw blurRad="38100" dist="38100" dir="2700000" algn="tl">
                    <a:srgbClr val="000000"/>
                  </a:outerShdw>
                </a:effectLst>
                <a:latin typeface="Arial" charset="0"/>
              </a:rPr>
              <a:t>FACTORS THAT INFLUENCES CUSTOMERS SATISFACTION IN REVERSE LOGISTICS AND EFFECTIVE WAYS TO SATISFY CUSTOMERS.</a:t>
            </a:r>
            <a:endParaRPr lang="en-US" sz="6600" b="1" dirty="0">
              <a:solidFill>
                <a:srgbClr val="FFBF0B"/>
              </a:solidFill>
              <a:effectLst>
                <a:outerShdw blurRad="38100" dist="38100" dir="2700000" algn="tl">
                  <a:srgbClr val="000000"/>
                </a:outerShdw>
              </a:effectLst>
              <a:latin typeface="Arial" charset="0"/>
            </a:endParaRPr>
          </a:p>
        </p:txBody>
      </p:sp>
      <p:sp>
        <p:nvSpPr>
          <p:cNvPr id="2291" name="Rectangle 243"/>
          <p:cNvSpPr>
            <a:spLocks noChangeArrowheads="1"/>
          </p:cNvSpPr>
          <p:nvPr/>
        </p:nvSpPr>
        <p:spPr bwMode="auto">
          <a:xfrm>
            <a:off x="6096000" y="2597150"/>
            <a:ext cx="20878800" cy="8402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lnSpc>
                <a:spcPct val="90000"/>
              </a:lnSpc>
            </a:pPr>
            <a:r>
              <a:rPr lang="en-US" sz="5400" dirty="0" smtClean="0">
                <a:effectLst/>
              </a:rPr>
              <a:t>MELVIN WONG BAK CHERNG PC13044</a:t>
            </a:r>
            <a:endParaRPr lang="en-US" sz="5400" dirty="0">
              <a:solidFill>
                <a:schemeClr val="bg1"/>
              </a:solidFill>
              <a:effectLst>
                <a:outerShdw blurRad="38100" dist="38100" dir="2700000" algn="tl">
                  <a:srgbClr val="000000"/>
                </a:outerShdw>
              </a:effectLst>
              <a:latin typeface="Arial" charset="0"/>
            </a:endParaRPr>
          </a:p>
        </p:txBody>
      </p:sp>
      <p:sp>
        <p:nvSpPr>
          <p:cNvPr id="2292" name="Rectangle 244"/>
          <p:cNvSpPr>
            <a:spLocks noChangeArrowheads="1"/>
          </p:cNvSpPr>
          <p:nvPr/>
        </p:nvSpPr>
        <p:spPr bwMode="auto">
          <a:xfrm>
            <a:off x="228600" y="3505200"/>
            <a:ext cx="31851600" cy="131112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lnSpc>
                <a:spcPct val="90000"/>
              </a:lnSpc>
            </a:pPr>
            <a:r>
              <a:rPr lang="en-US" sz="4400" dirty="0" smtClean="0">
                <a:effectLst>
                  <a:outerShdw blurRad="38100" dist="38100" dir="2700000" algn="tl">
                    <a:srgbClr val="000000"/>
                  </a:outerShdw>
                </a:effectLst>
                <a:latin typeface="Arial" charset="0"/>
              </a:rPr>
              <a:t>Bachelor of Industrial Technology Management with Honors</a:t>
            </a:r>
          </a:p>
          <a:p>
            <a:pPr algn="ctr">
              <a:lnSpc>
                <a:spcPct val="90000"/>
              </a:lnSpc>
            </a:pPr>
            <a:r>
              <a:rPr lang="en-US" sz="4400" dirty="0" smtClean="0">
                <a:effectLst>
                  <a:outerShdw blurRad="38100" dist="38100" dir="2700000" algn="tl">
                    <a:srgbClr val="000000"/>
                  </a:outerShdw>
                </a:effectLst>
                <a:latin typeface="Arial" charset="0"/>
              </a:rPr>
              <a:t>Faculty of Industrial Management, University Malaysia Pahang</a:t>
            </a:r>
            <a:endParaRPr lang="en-US" sz="4400" dirty="0">
              <a:effectLst>
                <a:outerShdw blurRad="38100" dist="38100" dir="2700000" algn="tl">
                  <a:srgbClr val="000000"/>
                </a:outerShdw>
              </a:effectLst>
              <a:latin typeface="Arial" charset="0"/>
            </a:endParaRPr>
          </a:p>
        </p:txBody>
      </p:sp>
      <p:sp>
        <p:nvSpPr>
          <p:cNvPr id="2295" name="Text Box 247"/>
          <p:cNvSpPr txBox="1">
            <a:spLocks noChangeArrowheads="1"/>
          </p:cNvSpPr>
          <p:nvPr/>
        </p:nvSpPr>
        <p:spPr bwMode="auto">
          <a:xfrm>
            <a:off x="599965" y="6396962"/>
            <a:ext cx="31764398" cy="3046988"/>
          </a:xfrm>
          <a:prstGeom prst="rect">
            <a:avLst/>
          </a:prstGeom>
          <a:gradFill>
            <a:gsLst>
              <a:gs pos="0">
                <a:srgbClr val="5E9EFF"/>
              </a:gs>
              <a:gs pos="39999">
                <a:srgbClr val="85C2FF"/>
              </a:gs>
              <a:gs pos="70000">
                <a:srgbClr val="C4D6EB"/>
              </a:gs>
              <a:gs pos="100000">
                <a:srgbClr val="FFEBFA"/>
              </a:gs>
            </a:gsLst>
            <a:lin ang="5400000" scaled="0"/>
          </a:gradFill>
          <a:ln w="57150" cmpd="thinThick">
            <a:solidFill>
              <a:schemeClr val="tx1"/>
            </a:solidFill>
            <a:miter lim="800000"/>
            <a:headEnd/>
            <a:tailEnd/>
          </a:ln>
          <a:effectLst/>
          <a:extLst/>
        </p:spPr>
        <p:txBody>
          <a:bodyPr wrap="square">
            <a:spAutoFit/>
          </a:bodyPr>
          <a:lstStyle/>
          <a:p>
            <a:pPr algn="just">
              <a:spcBef>
                <a:spcPct val="50000"/>
              </a:spcBef>
            </a:pPr>
            <a:r>
              <a:rPr lang="en-GB" sz="3200" dirty="0">
                <a:effectLst/>
              </a:rPr>
              <a:t>This article has fully summarized out the factors that influences customer satisfactions in the reverse logistics of automotive industry and the best ways to satisfy customer</a:t>
            </a:r>
            <a:r>
              <a:rPr lang="en-GB" sz="3200" dirty="0" smtClean="0">
                <a:effectLst/>
              </a:rPr>
              <a:t>. </a:t>
            </a:r>
            <a:r>
              <a:rPr lang="en-MY" sz="3200" dirty="0">
                <a:effectLst/>
              </a:rPr>
              <a:t>The returning products can indirectly send a negative message to the </a:t>
            </a:r>
            <a:r>
              <a:rPr lang="en-MY" sz="3200" dirty="0" smtClean="0">
                <a:effectLst/>
              </a:rPr>
              <a:t>customers. Thus, an interview is conducted with the managers of automotive company in order to understand the reverse flow process which brings customer back to the service centre. </a:t>
            </a:r>
            <a:r>
              <a:rPr lang="en-GB" sz="3200" dirty="0" smtClean="0">
                <a:effectLst/>
              </a:rPr>
              <a:t> </a:t>
            </a:r>
            <a:r>
              <a:rPr lang="en-GB" sz="3200" dirty="0">
                <a:effectLst/>
              </a:rPr>
              <a:t>A total of 10 factors had been listed out through the interview with both automotive companies and 10 best ways was developed. The data was successfully collected from 50 respondents that owns a vehicle via the help of questionnaire and these data have been analysed via SPSS 21. Besides both factors and solutions to customer satisfactions were ranked from 1 to 10 by comparing the mean value which resulted from the SPSS 21. </a:t>
            </a:r>
            <a:r>
              <a:rPr lang="en-GB" sz="3200" dirty="0" smtClean="0">
                <a:effectLst/>
              </a:rPr>
              <a:t>This can help the managers to identify which factors and solutions that they should look into and improvise in order to increase the level of customer satisfaction in future. </a:t>
            </a:r>
            <a:endParaRPr lang="en-GB" sz="3200" dirty="0">
              <a:effectLst/>
            </a:endParaRPr>
          </a:p>
        </p:txBody>
      </p:sp>
      <p:sp>
        <p:nvSpPr>
          <p:cNvPr id="2296" name="Text Box 248"/>
          <p:cNvSpPr txBox="1">
            <a:spLocks noChangeArrowheads="1"/>
          </p:cNvSpPr>
          <p:nvPr/>
        </p:nvSpPr>
        <p:spPr bwMode="auto">
          <a:xfrm>
            <a:off x="761999" y="18302262"/>
            <a:ext cx="9753600" cy="3570418"/>
          </a:xfrm>
          <a:prstGeom prst="rect">
            <a:avLst/>
          </a:prstGeom>
          <a:gradFill>
            <a:gsLst>
              <a:gs pos="0">
                <a:srgbClr val="5E9EFF"/>
              </a:gs>
              <a:gs pos="39999">
                <a:srgbClr val="85C2FF"/>
              </a:gs>
              <a:gs pos="70000">
                <a:srgbClr val="C4D6EB"/>
              </a:gs>
              <a:gs pos="100000">
                <a:srgbClr val="FFEBFA"/>
              </a:gs>
            </a:gsLst>
            <a:lin ang="5400000" scaled="0"/>
          </a:gradFill>
          <a:ln w="57150" cmpd="thinThick">
            <a:solidFill>
              <a:schemeClr val="tx1"/>
            </a:solidFill>
            <a:miter lim="800000"/>
            <a:headEnd/>
            <a:tailEnd/>
          </a:ln>
          <a:effectLst/>
          <a:extLst/>
        </p:spPr>
        <p:txBody>
          <a:bodyPr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914400" indent="-914400" eaLnBrk="1" hangingPunct="1">
              <a:lnSpc>
                <a:spcPct val="95000"/>
              </a:lnSpc>
              <a:buAutoNum type="arabicPeriod"/>
            </a:pPr>
            <a:r>
              <a:rPr lang="en-US" sz="4800" dirty="0" smtClean="0">
                <a:effectLst/>
              </a:rPr>
              <a:t>To identify the factors that influences customers satisfaction.</a:t>
            </a:r>
          </a:p>
          <a:p>
            <a:pPr marL="914400" indent="-914400" eaLnBrk="1" hangingPunct="1">
              <a:lnSpc>
                <a:spcPct val="95000"/>
              </a:lnSpc>
              <a:buAutoNum type="arabicPeriod"/>
            </a:pPr>
            <a:endParaRPr lang="en-US" sz="4800" dirty="0">
              <a:effectLst/>
            </a:endParaRPr>
          </a:p>
          <a:p>
            <a:pPr marL="914400" indent="-914400" eaLnBrk="1" hangingPunct="1">
              <a:lnSpc>
                <a:spcPct val="95000"/>
              </a:lnSpc>
              <a:buFontTx/>
              <a:buAutoNum type="arabicPeriod"/>
            </a:pPr>
            <a:r>
              <a:rPr lang="en-US" sz="4800" dirty="0">
                <a:effectLst/>
              </a:rPr>
              <a:t>To develop the best ways to satisfy customers</a:t>
            </a:r>
            <a:r>
              <a:rPr lang="en-US" sz="4800" dirty="0" smtClean="0">
                <a:effectLst/>
              </a:rPr>
              <a:t>.</a:t>
            </a:r>
            <a:endParaRPr lang="en-US" sz="4800" dirty="0">
              <a:effectLst/>
            </a:endParaRPr>
          </a:p>
        </p:txBody>
      </p:sp>
      <p:sp>
        <p:nvSpPr>
          <p:cNvPr id="2297" name="Text Box 249"/>
          <p:cNvSpPr txBox="1">
            <a:spLocks noChangeArrowheads="1"/>
          </p:cNvSpPr>
          <p:nvPr/>
        </p:nvSpPr>
        <p:spPr bwMode="auto">
          <a:xfrm>
            <a:off x="771525" y="17659320"/>
            <a:ext cx="9753600" cy="650875"/>
          </a:xfrm>
          <a:prstGeom prst="rect">
            <a:avLst/>
          </a:prstGeom>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dirty="0" smtClean="0">
                <a:solidFill>
                  <a:schemeClr val="bg1"/>
                </a:solidFill>
                <a:effectLst>
                  <a:outerShdw blurRad="38100" dist="38100" dir="2700000" algn="tl">
                    <a:srgbClr val="000000"/>
                  </a:outerShdw>
                </a:effectLst>
              </a:rPr>
              <a:t>OBJECTIVES</a:t>
            </a:r>
            <a:endParaRPr lang="en-US" sz="3600" b="1" dirty="0">
              <a:solidFill>
                <a:schemeClr val="bg1"/>
              </a:solidFill>
              <a:effectLst>
                <a:outerShdw blurRad="38100" dist="38100" dir="2700000" algn="tl">
                  <a:srgbClr val="000000"/>
                </a:outerShdw>
              </a:effectLst>
            </a:endParaRPr>
          </a:p>
        </p:txBody>
      </p:sp>
      <p:sp>
        <p:nvSpPr>
          <p:cNvPr id="2298" name="Text Box 250"/>
          <p:cNvSpPr txBox="1">
            <a:spLocks noChangeArrowheads="1"/>
          </p:cNvSpPr>
          <p:nvPr/>
        </p:nvSpPr>
        <p:spPr bwMode="auto">
          <a:xfrm>
            <a:off x="10921957" y="10086892"/>
            <a:ext cx="21396479" cy="646331"/>
          </a:xfrm>
          <a:prstGeom prst="rect">
            <a:avLst/>
          </a:prstGeom>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US" sz="3600" b="1" dirty="0">
                <a:solidFill>
                  <a:schemeClr val="bg1"/>
                </a:solidFill>
                <a:effectLst>
                  <a:outerShdw blurRad="38100" dist="38100" dir="2700000" algn="tl">
                    <a:srgbClr val="000000"/>
                  </a:outerShdw>
                </a:effectLst>
              </a:rPr>
              <a:t>RESULTS</a:t>
            </a:r>
          </a:p>
        </p:txBody>
      </p:sp>
      <p:sp>
        <p:nvSpPr>
          <p:cNvPr id="2299" name="Text Box 251"/>
          <p:cNvSpPr txBox="1">
            <a:spLocks noChangeArrowheads="1"/>
          </p:cNvSpPr>
          <p:nvPr/>
        </p:nvSpPr>
        <p:spPr bwMode="auto">
          <a:xfrm>
            <a:off x="528526" y="38304902"/>
            <a:ext cx="31592838" cy="2216201"/>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57150" cmpd="thinThick">
            <a:solidFill>
              <a:schemeClr val="tx1"/>
            </a:solidFill>
            <a:miter lim="800000"/>
            <a:headEnd/>
            <a:tailEnd/>
          </a:ln>
          <a:effectLs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457200" indent="-457200">
              <a:buFont typeface="Arial" panose="020B0604020202020204" pitchFamily="34" charset="0"/>
              <a:buChar char="•"/>
            </a:pPr>
            <a:r>
              <a:rPr lang="en-US" sz="2800" dirty="0" smtClean="0">
                <a:effectLst/>
              </a:rPr>
              <a:t>10 factors that influences customer satisfactions and 10 ways to satisfy customer have been listed out with the help of interview and questionnaire</a:t>
            </a:r>
          </a:p>
          <a:p>
            <a:pPr marL="457200" indent="-457200">
              <a:buFont typeface="Arial" panose="020B0604020202020204" pitchFamily="34" charset="0"/>
              <a:buChar char="•"/>
            </a:pPr>
            <a:r>
              <a:rPr lang="en-US" sz="2800" dirty="0" smtClean="0">
                <a:effectLst/>
              </a:rPr>
              <a:t>Both factors that influences customer satisfaction and ways to satisfy have been categorized according to the income level of respondents </a:t>
            </a:r>
          </a:p>
          <a:p>
            <a:pPr marL="457200" indent="-457200">
              <a:buFont typeface="Arial" panose="020B0604020202020204" pitchFamily="34" charset="0"/>
              <a:buChar char="•"/>
            </a:pPr>
            <a:r>
              <a:rPr lang="en-US" sz="2800" dirty="0" smtClean="0">
                <a:effectLst/>
              </a:rPr>
              <a:t>All factors should be emphasized and pay equal attention to the them after comparing the mean score from the collected data</a:t>
            </a:r>
          </a:p>
          <a:p>
            <a:endParaRPr lang="en-US" sz="2800" dirty="0">
              <a:effectLst/>
            </a:endParaRPr>
          </a:p>
          <a:p>
            <a:r>
              <a:rPr lang="en-US" sz="2800" dirty="0" smtClean="0">
                <a:solidFill>
                  <a:schemeClr val="accent2"/>
                </a:solidFill>
                <a:effectLst/>
              </a:rPr>
              <a:t>Recommendation: </a:t>
            </a:r>
            <a:r>
              <a:rPr lang="en-US" sz="2800" dirty="0" smtClean="0">
                <a:effectLst/>
              </a:rPr>
              <a:t>Future research should find out more factors that may influences customer satisfactions and distribute the questionnaire to a bigger population to enhance the quality of the results.</a:t>
            </a:r>
            <a:endParaRPr lang="en-US" sz="2800" dirty="0">
              <a:solidFill>
                <a:schemeClr val="accent2"/>
              </a:solidFill>
              <a:effectLst/>
            </a:endParaRPr>
          </a:p>
        </p:txBody>
      </p:sp>
      <p:sp>
        <p:nvSpPr>
          <p:cNvPr id="32" name="Text Box 249"/>
          <p:cNvSpPr txBox="1">
            <a:spLocks noChangeArrowheads="1"/>
          </p:cNvSpPr>
          <p:nvPr/>
        </p:nvSpPr>
        <p:spPr bwMode="auto">
          <a:xfrm>
            <a:off x="599964" y="22302790"/>
            <a:ext cx="9929882" cy="650875"/>
          </a:xfrm>
          <a:prstGeom prst="rect">
            <a:avLst/>
          </a:prstGeom>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US" sz="3600" b="1">
                <a:solidFill>
                  <a:schemeClr val="bg1"/>
                </a:solidFill>
                <a:effectLst>
                  <a:outerShdw blurRad="38100" dist="38100" dir="2700000" algn="tl">
                    <a:srgbClr val="000000"/>
                  </a:outerShdw>
                </a:effectLst>
              </a:rPr>
              <a:t>METHODS</a:t>
            </a:r>
          </a:p>
        </p:txBody>
      </p:sp>
      <p:sp>
        <p:nvSpPr>
          <p:cNvPr id="2" name="TextBox 1"/>
          <p:cNvSpPr txBox="1"/>
          <p:nvPr/>
        </p:nvSpPr>
        <p:spPr>
          <a:xfrm>
            <a:off x="27532013" y="43429535"/>
            <a:ext cx="4832350" cy="461665"/>
          </a:xfrm>
          <a:prstGeom prst="rect">
            <a:avLst/>
          </a:prstGeom>
          <a:solidFill>
            <a:srgbClr val="CCCCFF"/>
          </a:solidFill>
        </p:spPr>
        <p:txBody>
          <a:bodyPr wrap="square" rtlCol="0">
            <a:spAutoFit/>
          </a:bodyPr>
          <a:lstStyle/>
          <a:p>
            <a:endParaRPr lang="en-US" dirty="0"/>
          </a:p>
        </p:txBody>
      </p:sp>
      <p:pic>
        <p:nvPicPr>
          <p:cNvPr id="1026" name="Picture 2" descr="http://www.ump.edu.my/download/logo-rasmi-ump-(logo-sahaja).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168307" y="1670054"/>
            <a:ext cx="2074863" cy="3058988"/>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3" name="Diagram 2"/>
          <p:cNvGraphicFramePr/>
          <p:nvPr>
            <p:extLst>
              <p:ext uri="{D42A27DB-BD31-4B8C-83A1-F6EECF244321}">
                <p14:modId xmlns:p14="http://schemas.microsoft.com/office/powerpoint/2010/main" xmlns="" val="4099565836"/>
              </p:ext>
            </p:extLst>
          </p:nvPr>
        </p:nvGraphicFramePr>
        <p:xfrm>
          <a:off x="671402" y="23017170"/>
          <a:ext cx="9858444" cy="1323795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5" name="Table 4"/>
          <p:cNvGraphicFramePr>
            <a:graphicFrameLocks noGrp="1"/>
          </p:cNvGraphicFramePr>
          <p:nvPr>
            <p:extLst>
              <p:ext uri="{D42A27DB-BD31-4B8C-83A1-F6EECF244321}">
                <p14:modId xmlns:p14="http://schemas.microsoft.com/office/powerpoint/2010/main" xmlns="" val="3020841619"/>
              </p:ext>
            </p:extLst>
          </p:nvPr>
        </p:nvGraphicFramePr>
        <p:xfrm>
          <a:off x="11949144" y="11229900"/>
          <a:ext cx="9296402" cy="10064521"/>
        </p:xfrm>
        <a:graphic>
          <a:graphicData uri="http://schemas.openxmlformats.org/drawingml/2006/table">
            <a:tbl>
              <a:tblPr firstRow="1" firstCol="1" bandRow="1">
                <a:tableStyleId>{5C22544A-7EE6-4342-B048-85BDC9FD1C3A}</a:tableStyleId>
              </a:tblPr>
              <a:tblGrid>
                <a:gridCol w="1858868"/>
                <a:gridCol w="1858868"/>
                <a:gridCol w="1858868"/>
                <a:gridCol w="1859899"/>
                <a:gridCol w="1859899"/>
              </a:tblGrid>
              <a:tr h="402583">
                <a:tc rowSpan="2">
                  <a:txBody>
                    <a:bodyPr/>
                    <a:lstStyle/>
                    <a:p>
                      <a:pPr algn="ctr">
                        <a:lnSpc>
                          <a:spcPct val="107000"/>
                        </a:lnSpc>
                        <a:spcAft>
                          <a:spcPts val="0"/>
                        </a:spcAft>
                      </a:pPr>
                      <a:r>
                        <a:rPr lang="en-GB" sz="1800" dirty="0">
                          <a:effectLst/>
                        </a:rPr>
                        <a:t>Factors</a:t>
                      </a:r>
                      <a:endParaRPr lang="en-GB" sz="18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gn="ctr">
                        <a:lnSpc>
                          <a:spcPct val="107000"/>
                        </a:lnSpc>
                        <a:spcAft>
                          <a:spcPts val="0"/>
                        </a:spcAft>
                      </a:pPr>
                      <a:r>
                        <a:rPr lang="en-GB" sz="1800" dirty="0">
                          <a:effectLst/>
                        </a:rPr>
                        <a:t>Higher class</a:t>
                      </a:r>
                      <a:endParaRPr lang="en-GB" sz="18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rgbClr val="FF0000"/>
                    </a:solidFill>
                  </a:tcPr>
                </a:tc>
                <a:tc>
                  <a:txBody>
                    <a:bodyPr/>
                    <a:lstStyle/>
                    <a:p>
                      <a:pPr algn="ctr">
                        <a:lnSpc>
                          <a:spcPct val="107000"/>
                        </a:lnSpc>
                        <a:spcAft>
                          <a:spcPts val="0"/>
                        </a:spcAft>
                      </a:pPr>
                      <a:r>
                        <a:rPr lang="en-GB" sz="1800" dirty="0">
                          <a:effectLst/>
                        </a:rPr>
                        <a:t>Middle class</a:t>
                      </a:r>
                      <a:endParaRPr lang="en-GB" sz="18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rgbClr val="FFC000"/>
                    </a:solidFill>
                  </a:tcPr>
                </a:tc>
                <a:tc>
                  <a:txBody>
                    <a:bodyPr/>
                    <a:lstStyle/>
                    <a:p>
                      <a:pPr algn="ctr">
                        <a:lnSpc>
                          <a:spcPct val="107000"/>
                        </a:lnSpc>
                        <a:spcAft>
                          <a:spcPts val="0"/>
                        </a:spcAft>
                      </a:pPr>
                      <a:r>
                        <a:rPr lang="en-GB" sz="1800" dirty="0">
                          <a:effectLst/>
                        </a:rPr>
                        <a:t>Lower class</a:t>
                      </a:r>
                      <a:endParaRPr lang="en-GB" sz="18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rgbClr val="00B050"/>
                    </a:solidFill>
                  </a:tcPr>
                </a:tc>
                <a:tc>
                  <a:txBody>
                    <a:bodyPr/>
                    <a:lstStyle/>
                    <a:p>
                      <a:pPr algn="ctr">
                        <a:lnSpc>
                          <a:spcPct val="107000"/>
                        </a:lnSpc>
                        <a:spcAft>
                          <a:spcPts val="0"/>
                        </a:spcAft>
                      </a:pPr>
                      <a:r>
                        <a:rPr lang="en-GB" sz="1800" dirty="0">
                          <a:effectLst/>
                        </a:rPr>
                        <a:t>Overall</a:t>
                      </a:r>
                      <a:endParaRPr lang="en-GB" sz="18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rgbClr val="9933FF"/>
                    </a:solidFill>
                  </a:tcPr>
                </a:tc>
              </a:tr>
              <a:tr h="402583">
                <a:tc vMerge="1">
                  <a:txBody>
                    <a:bodyPr/>
                    <a:lstStyle/>
                    <a:p>
                      <a:endParaRPr lang="en-GB"/>
                    </a:p>
                  </a:txBody>
                  <a:tcPr/>
                </a:tc>
                <a:tc>
                  <a:txBody>
                    <a:bodyPr/>
                    <a:lstStyle/>
                    <a:p>
                      <a:pPr>
                        <a:lnSpc>
                          <a:spcPct val="107000"/>
                        </a:lnSpc>
                        <a:spcAft>
                          <a:spcPts val="0"/>
                        </a:spcAft>
                      </a:pPr>
                      <a:r>
                        <a:rPr lang="en-GB" sz="1100">
                          <a:effectLst/>
                        </a:rPr>
                        <a:t>Mean            Rank</a:t>
                      </a:r>
                      <a:endParaRPr lang="en-GB" sz="1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Mean            Rank</a:t>
                      </a:r>
                      <a:endParaRPr lang="en-GB" sz="1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Mean            Rank</a:t>
                      </a:r>
                      <a:endParaRPr lang="en-GB" sz="1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Mean            Rank</a:t>
                      </a:r>
                      <a:endParaRPr lang="en-GB" sz="1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r h="878410">
                <a:tc>
                  <a:txBody>
                    <a:bodyPr/>
                    <a:lstStyle/>
                    <a:p>
                      <a:pPr>
                        <a:lnSpc>
                          <a:spcPct val="107000"/>
                        </a:lnSpc>
                        <a:spcAft>
                          <a:spcPts val="0"/>
                        </a:spcAft>
                      </a:pPr>
                      <a:r>
                        <a:rPr lang="en-GB" sz="1400" dirty="0">
                          <a:effectLst/>
                        </a:rPr>
                        <a:t>Rules and regulation set by the government.</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nSpc>
                          <a:spcPct val="107000"/>
                        </a:lnSpc>
                        <a:spcAft>
                          <a:spcPts val="0"/>
                        </a:spcAft>
                      </a:pPr>
                      <a:r>
                        <a:rPr lang="en-GB" sz="1400" dirty="0">
                          <a:effectLst/>
                        </a:rPr>
                        <a:t/>
                      </a:r>
                      <a:br>
                        <a:rPr lang="en-GB" sz="1400" dirty="0">
                          <a:effectLst/>
                        </a:rPr>
                      </a:br>
                      <a:r>
                        <a:rPr lang="en-GB" sz="1400" dirty="0">
                          <a:effectLst/>
                        </a:rPr>
                        <a:t>3.600              2</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3.200            7</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3.067           8    </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dirty="0">
                          <a:effectLst/>
                        </a:rPr>
                        <a:t/>
                      </a:r>
                      <a:br>
                        <a:rPr lang="en-GB" sz="1400" dirty="0">
                          <a:effectLst/>
                        </a:rPr>
                      </a:br>
                      <a:r>
                        <a:rPr lang="en-GB" sz="1400" dirty="0">
                          <a:effectLst/>
                        </a:rPr>
                        <a:t>3.240             7 </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r h="439205">
                <a:tc>
                  <a:txBody>
                    <a:bodyPr/>
                    <a:lstStyle/>
                    <a:p>
                      <a:pPr>
                        <a:lnSpc>
                          <a:spcPct val="107000"/>
                        </a:lnSpc>
                        <a:spcAft>
                          <a:spcPts val="0"/>
                        </a:spcAft>
                      </a:pPr>
                      <a:r>
                        <a:rPr lang="en-GB" sz="1400" dirty="0">
                          <a:effectLst/>
                        </a:rPr>
                        <a:t>Unfair treatment</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nSpc>
                          <a:spcPct val="107000"/>
                        </a:lnSpc>
                        <a:spcAft>
                          <a:spcPts val="0"/>
                        </a:spcAft>
                      </a:pPr>
                      <a:r>
                        <a:rPr lang="en-GB" sz="1400">
                          <a:effectLst/>
                        </a:rPr>
                        <a:t>3.400              3</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3.600            4</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3.267           6</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3.460             6</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r h="1317616">
                <a:tc>
                  <a:txBody>
                    <a:bodyPr/>
                    <a:lstStyle/>
                    <a:p>
                      <a:pPr>
                        <a:lnSpc>
                          <a:spcPct val="107000"/>
                        </a:lnSpc>
                        <a:spcAft>
                          <a:spcPts val="0"/>
                        </a:spcAft>
                      </a:pPr>
                      <a:r>
                        <a:rPr lang="en-GB" sz="1400" dirty="0">
                          <a:effectLst/>
                        </a:rPr>
                        <a:t>Vehicle maintenance process took a longer time to be done</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3.900              1</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3.680            3</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3.600            4</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3.700               2</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r h="1610324">
                <a:tc>
                  <a:txBody>
                    <a:bodyPr/>
                    <a:lstStyle/>
                    <a:p>
                      <a:pPr>
                        <a:lnSpc>
                          <a:spcPct val="107000"/>
                        </a:lnSpc>
                        <a:spcAft>
                          <a:spcPts val="0"/>
                        </a:spcAft>
                      </a:pPr>
                      <a:r>
                        <a:rPr lang="en-GB" sz="1400" dirty="0">
                          <a:effectLst/>
                        </a:rPr>
                        <a:t>Product recall (brakes, vehicle lights, tyres, ignition switches or airbags.)</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2.700             6</a:t>
                      </a:r>
                      <a:br>
                        <a:rPr lang="en-GB" sz="1400">
                          <a:effectLst/>
                        </a:rPr>
                      </a:b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3.280             6</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3.067            8</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dirty="0">
                          <a:effectLst/>
                        </a:rPr>
                        <a:t/>
                      </a:r>
                      <a:br>
                        <a:rPr lang="en-GB" sz="1400" dirty="0">
                          <a:effectLst/>
                        </a:rPr>
                      </a:br>
                      <a:r>
                        <a:rPr lang="en-GB" sz="1400" dirty="0">
                          <a:effectLst/>
                        </a:rPr>
                        <a:t/>
                      </a:r>
                      <a:br>
                        <a:rPr lang="en-GB" sz="1400" dirty="0">
                          <a:effectLst/>
                        </a:rPr>
                      </a:br>
                      <a:r>
                        <a:rPr lang="en-GB" sz="1400" dirty="0">
                          <a:effectLst/>
                        </a:rPr>
                        <a:t>3.100              9</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r h="1317616">
                <a:tc>
                  <a:txBody>
                    <a:bodyPr/>
                    <a:lstStyle/>
                    <a:p>
                      <a:pPr>
                        <a:lnSpc>
                          <a:spcPct val="107000"/>
                        </a:lnSpc>
                        <a:spcAft>
                          <a:spcPts val="0"/>
                        </a:spcAft>
                      </a:pPr>
                      <a:r>
                        <a:rPr lang="en-GB" sz="1400" dirty="0">
                          <a:effectLst/>
                        </a:rPr>
                        <a:t>Poor communication between service advisor and customers</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3.000             5</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3.680             3</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3.667             3</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3.540              3</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r h="878410">
                <a:tc>
                  <a:txBody>
                    <a:bodyPr/>
                    <a:lstStyle/>
                    <a:p>
                      <a:pPr>
                        <a:lnSpc>
                          <a:spcPct val="107000"/>
                        </a:lnSpc>
                        <a:spcAft>
                          <a:spcPts val="0"/>
                        </a:spcAft>
                      </a:pPr>
                      <a:r>
                        <a:rPr lang="en-GB" sz="1400" dirty="0">
                          <a:effectLst/>
                        </a:rPr>
                        <a:t>Lack of customer loyalty programme</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nSpc>
                          <a:spcPct val="107000"/>
                        </a:lnSpc>
                        <a:spcAft>
                          <a:spcPts val="0"/>
                        </a:spcAft>
                      </a:pPr>
                      <a:r>
                        <a:rPr lang="en-GB" sz="1400" dirty="0">
                          <a:effectLst/>
                        </a:rPr>
                        <a:t/>
                      </a:r>
                      <a:br>
                        <a:rPr lang="en-GB" sz="1400" dirty="0">
                          <a:effectLst/>
                        </a:rPr>
                      </a:br>
                      <a:r>
                        <a:rPr lang="en-GB" sz="1400" dirty="0">
                          <a:effectLst/>
                        </a:rPr>
                        <a:t>3.300             4</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dirty="0">
                          <a:effectLst/>
                        </a:rPr>
                        <a:t/>
                      </a:r>
                      <a:br>
                        <a:rPr lang="en-GB" sz="1400" dirty="0">
                          <a:effectLst/>
                        </a:rPr>
                      </a:br>
                      <a:r>
                        <a:rPr lang="en-GB" sz="1400" dirty="0">
                          <a:effectLst/>
                        </a:rPr>
                        <a:t>3.880              1</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dirty="0">
                          <a:effectLst/>
                        </a:rPr>
                        <a:t/>
                      </a:r>
                      <a:br>
                        <a:rPr lang="en-GB" sz="1400" dirty="0">
                          <a:effectLst/>
                        </a:rPr>
                      </a:br>
                      <a:r>
                        <a:rPr lang="en-GB" sz="1400" dirty="0">
                          <a:effectLst/>
                        </a:rPr>
                        <a:t>3.733             2</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3.720              1</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r h="439205">
                <a:tc>
                  <a:txBody>
                    <a:bodyPr/>
                    <a:lstStyle/>
                    <a:p>
                      <a:pPr>
                        <a:lnSpc>
                          <a:spcPct val="107000"/>
                        </a:lnSpc>
                        <a:spcAft>
                          <a:spcPts val="0"/>
                        </a:spcAft>
                      </a:pPr>
                      <a:r>
                        <a:rPr lang="en-GB" sz="1400" dirty="0">
                          <a:effectLst/>
                        </a:rPr>
                        <a:t>Manufacturing defect</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nSpc>
                          <a:spcPct val="107000"/>
                        </a:lnSpc>
                        <a:spcAft>
                          <a:spcPts val="0"/>
                        </a:spcAft>
                      </a:pPr>
                      <a:r>
                        <a:rPr lang="en-GB" sz="1400">
                          <a:effectLst/>
                        </a:rPr>
                        <a:t>3.400              3</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3.200             7</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dirty="0">
                          <a:effectLst/>
                        </a:rPr>
                        <a:t>3.133             7</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3.220             8</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r h="878410">
                <a:tc>
                  <a:txBody>
                    <a:bodyPr/>
                    <a:lstStyle/>
                    <a:p>
                      <a:pPr>
                        <a:lnSpc>
                          <a:spcPct val="107000"/>
                        </a:lnSpc>
                        <a:spcAft>
                          <a:spcPts val="0"/>
                        </a:spcAft>
                      </a:pPr>
                      <a:r>
                        <a:rPr lang="en-GB" sz="1400" dirty="0">
                          <a:effectLst/>
                        </a:rPr>
                        <a:t>Wear and tear (at a higher rate)</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nSpc>
                          <a:spcPct val="107000"/>
                        </a:lnSpc>
                        <a:spcAft>
                          <a:spcPts val="0"/>
                        </a:spcAft>
                      </a:pPr>
                      <a:r>
                        <a:rPr lang="en-GB" sz="1400">
                          <a:effectLst/>
                        </a:rPr>
                        <a:t/>
                      </a:r>
                      <a:br>
                        <a:rPr lang="en-GB" sz="1400">
                          <a:effectLst/>
                        </a:rPr>
                      </a:br>
                      <a:r>
                        <a:rPr lang="en-GB" sz="1400">
                          <a:effectLst/>
                        </a:rPr>
                        <a:t>2.700             6</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3.480             5</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dirty="0">
                          <a:effectLst/>
                        </a:rPr>
                        <a:t/>
                      </a:r>
                      <a:br>
                        <a:rPr lang="en-GB" sz="1400" dirty="0">
                          <a:effectLst/>
                        </a:rPr>
                      </a:br>
                      <a:r>
                        <a:rPr lang="en-GB" sz="1400" dirty="0">
                          <a:effectLst/>
                        </a:rPr>
                        <a:t>4.000              1</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dirty="0">
                          <a:effectLst/>
                        </a:rPr>
                        <a:t/>
                      </a:r>
                      <a:br>
                        <a:rPr lang="en-GB" sz="1400" dirty="0">
                          <a:effectLst/>
                        </a:rPr>
                      </a:br>
                      <a:r>
                        <a:rPr lang="en-GB" sz="1400" dirty="0">
                          <a:effectLst/>
                        </a:rPr>
                        <a:t>3.480             5</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r h="439205">
                <a:tc>
                  <a:txBody>
                    <a:bodyPr/>
                    <a:lstStyle/>
                    <a:p>
                      <a:pPr algn="just">
                        <a:lnSpc>
                          <a:spcPct val="107000"/>
                        </a:lnSpc>
                        <a:spcAft>
                          <a:spcPts val="0"/>
                        </a:spcAft>
                      </a:pPr>
                      <a:r>
                        <a:rPr lang="en-GB" sz="1400" dirty="0">
                          <a:effectLst/>
                        </a:rPr>
                        <a:t>Poor vehicle inspection</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nSpc>
                          <a:spcPct val="107000"/>
                        </a:lnSpc>
                        <a:spcAft>
                          <a:spcPts val="0"/>
                        </a:spcAft>
                      </a:pPr>
                      <a:r>
                        <a:rPr lang="en-GB" sz="1400">
                          <a:effectLst/>
                        </a:rPr>
                        <a:t>3.300             4</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3.600             4</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dirty="0">
                          <a:effectLst/>
                        </a:rPr>
                        <a:t>3.533              5</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dirty="0">
                          <a:effectLst/>
                        </a:rPr>
                        <a:t>3.520              4</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r h="1054833">
                <a:tc>
                  <a:txBody>
                    <a:bodyPr/>
                    <a:lstStyle/>
                    <a:p>
                      <a:pPr>
                        <a:lnSpc>
                          <a:spcPct val="150000"/>
                        </a:lnSpc>
                        <a:spcAft>
                          <a:spcPts val="0"/>
                        </a:spcAft>
                      </a:pPr>
                      <a:r>
                        <a:rPr lang="en-GB" sz="1400" dirty="0">
                          <a:effectLst/>
                        </a:rPr>
                        <a:t>Product warranty issues</a:t>
                      </a:r>
                    </a:p>
                    <a:p>
                      <a:pPr>
                        <a:lnSpc>
                          <a:spcPct val="107000"/>
                        </a:lnSpc>
                        <a:spcAft>
                          <a:spcPts val="0"/>
                        </a:spcAft>
                      </a:pPr>
                      <a:r>
                        <a:rPr lang="en-GB" sz="1400" dirty="0">
                          <a:effectLst/>
                        </a:rPr>
                        <a:t> </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nSpc>
                          <a:spcPct val="107000"/>
                        </a:lnSpc>
                        <a:spcAft>
                          <a:spcPts val="0"/>
                        </a:spcAft>
                      </a:pPr>
                      <a:r>
                        <a:rPr lang="en-GB" sz="1400">
                          <a:effectLst/>
                        </a:rPr>
                        <a:t> </a:t>
                      </a:r>
                    </a:p>
                    <a:p>
                      <a:pPr>
                        <a:lnSpc>
                          <a:spcPct val="107000"/>
                        </a:lnSpc>
                        <a:spcAft>
                          <a:spcPts val="0"/>
                        </a:spcAft>
                      </a:pPr>
                      <a:r>
                        <a:rPr lang="en-GB" sz="1400">
                          <a:effectLst/>
                        </a:rPr>
                        <a:t>3.300             4</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3.760             2</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3.267              6</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dirty="0">
                          <a:effectLst/>
                        </a:rPr>
                        <a:t/>
                      </a:r>
                      <a:br>
                        <a:rPr lang="en-GB" sz="1400" dirty="0">
                          <a:effectLst/>
                        </a:rPr>
                      </a:br>
                      <a:r>
                        <a:rPr lang="en-GB" sz="1400" dirty="0">
                          <a:effectLst/>
                        </a:rPr>
                        <a:t>3.520              4</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xmlns="" val="2551443414"/>
              </p:ext>
            </p:extLst>
          </p:nvPr>
        </p:nvGraphicFramePr>
        <p:xfrm>
          <a:off x="22379092" y="11158462"/>
          <a:ext cx="9296402" cy="10311516"/>
        </p:xfrm>
        <a:graphic>
          <a:graphicData uri="http://schemas.openxmlformats.org/drawingml/2006/table">
            <a:tbl>
              <a:tblPr firstRow="1" firstCol="1" bandRow="1">
                <a:tableStyleId>{5C22544A-7EE6-4342-B048-85BDC9FD1C3A}</a:tableStyleId>
              </a:tblPr>
              <a:tblGrid>
                <a:gridCol w="1858868"/>
                <a:gridCol w="1858868"/>
                <a:gridCol w="1858868"/>
                <a:gridCol w="1859899"/>
                <a:gridCol w="1859899"/>
              </a:tblGrid>
              <a:tr h="322221">
                <a:tc rowSpan="2">
                  <a:txBody>
                    <a:bodyPr/>
                    <a:lstStyle/>
                    <a:p>
                      <a:pPr algn="ctr">
                        <a:lnSpc>
                          <a:spcPct val="107000"/>
                        </a:lnSpc>
                        <a:spcAft>
                          <a:spcPts val="0"/>
                        </a:spcAft>
                      </a:pPr>
                      <a:r>
                        <a:rPr lang="en-GB" sz="1100" dirty="0">
                          <a:effectLst/>
                        </a:rPr>
                        <a:t>Ways</a:t>
                      </a:r>
                      <a:endParaRPr lang="en-GB" sz="1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gn="ctr">
                        <a:lnSpc>
                          <a:spcPct val="107000"/>
                        </a:lnSpc>
                        <a:spcAft>
                          <a:spcPts val="0"/>
                        </a:spcAft>
                      </a:pPr>
                      <a:r>
                        <a:rPr lang="en-GB" sz="1100" dirty="0">
                          <a:effectLst/>
                        </a:rPr>
                        <a:t>Higher class</a:t>
                      </a:r>
                      <a:endParaRPr lang="en-GB" sz="1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rgbClr val="FF0000"/>
                    </a:solidFill>
                  </a:tcPr>
                </a:tc>
                <a:tc>
                  <a:txBody>
                    <a:bodyPr/>
                    <a:lstStyle/>
                    <a:p>
                      <a:pPr algn="ctr">
                        <a:lnSpc>
                          <a:spcPct val="107000"/>
                        </a:lnSpc>
                        <a:spcAft>
                          <a:spcPts val="0"/>
                        </a:spcAft>
                      </a:pPr>
                      <a:r>
                        <a:rPr lang="en-GB" sz="1100" dirty="0">
                          <a:effectLst/>
                        </a:rPr>
                        <a:t>Middle class</a:t>
                      </a:r>
                      <a:endParaRPr lang="en-GB" sz="1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rgbClr val="FFC000"/>
                    </a:solidFill>
                  </a:tcPr>
                </a:tc>
                <a:tc>
                  <a:txBody>
                    <a:bodyPr/>
                    <a:lstStyle/>
                    <a:p>
                      <a:pPr algn="ctr">
                        <a:lnSpc>
                          <a:spcPct val="107000"/>
                        </a:lnSpc>
                        <a:spcAft>
                          <a:spcPts val="0"/>
                        </a:spcAft>
                      </a:pPr>
                      <a:r>
                        <a:rPr lang="en-GB" sz="1100" dirty="0">
                          <a:effectLst/>
                        </a:rPr>
                        <a:t>Lower class</a:t>
                      </a:r>
                      <a:endParaRPr lang="en-GB" sz="1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rgbClr val="00B050"/>
                    </a:solidFill>
                  </a:tcPr>
                </a:tc>
                <a:tc>
                  <a:txBody>
                    <a:bodyPr/>
                    <a:lstStyle/>
                    <a:p>
                      <a:pPr algn="ctr">
                        <a:lnSpc>
                          <a:spcPct val="107000"/>
                        </a:lnSpc>
                        <a:spcAft>
                          <a:spcPts val="0"/>
                        </a:spcAft>
                      </a:pPr>
                      <a:r>
                        <a:rPr lang="en-GB" sz="1100" dirty="0">
                          <a:effectLst/>
                        </a:rPr>
                        <a:t>Overall</a:t>
                      </a:r>
                      <a:endParaRPr lang="en-GB" sz="11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rgbClr val="CC99FF"/>
                    </a:solidFill>
                  </a:tcPr>
                </a:tc>
              </a:tr>
              <a:tr h="322221">
                <a:tc vMerge="1">
                  <a:txBody>
                    <a:bodyPr/>
                    <a:lstStyle/>
                    <a:p>
                      <a:endParaRPr lang="en-GB"/>
                    </a:p>
                  </a:txBody>
                  <a:tcPr/>
                </a:tc>
                <a:tc>
                  <a:txBody>
                    <a:bodyPr/>
                    <a:lstStyle/>
                    <a:p>
                      <a:pPr>
                        <a:lnSpc>
                          <a:spcPct val="107000"/>
                        </a:lnSpc>
                        <a:spcAft>
                          <a:spcPts val="0"/>
                        </a:spcAft>
                      </a:pPr>
                      <a:r>
                        <a:rPr lang="en-GB" sz="1100">
                          <a:effectLst/>
                        </a:rPr>
                        <a:t>Mean            Rank</a:t>
                      </a:r>
                      <a:endParaRPr lang="en-GB" sz="1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Mean            Rank</a:t>
                      </a:r>
                      <a:endParaRPr lang="en-GB" sz="1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Mean            Rank</a:t>
                      </a:r>
                      <a:endParaRPr lang="en-GB" sz="1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100">
                          <a:effectLst/>
                        </a:rPr>
                        <a:t>Mean            Rank</a:t>
                      </a:r>
                      <a:endParaRPr lang="en-GB" sz="11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r h="703068">
                <a:tc>
                  <a:txBody>
                    <a:bodyPr/>
                    <a:lstStyle/>
                    <a:p>
                      <a:pPr>
                        <a:lnSpc>
                          <a:spcPct val="107000"/>
                        </a:lnSpc>
                        <a:spcAft>
                          <a:spcPts val="0"/>
                        </a:spcAft>
                      </a:pPr>
                      <a:r>
                        <a:rPr lang="en-GB" sz="1400" dirty="0">
                          <a:effectLst/>
                        </a:rPr>
                        <a:t>Provide a courtesy car to customers</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nSpc>
                          <a:spcPct val="107000"/>
                        </a:lnSpc>
                        <a:spcAft>
                          <a:spcPts val="0"/>
                        </a:spcAft>
                      </a:pPr>
                      <a:r>
                        <a:rPr lang="en-GB" sz="1400" dirty="0">
                          <a:effectLst/>
                        </a:rPr>
                        <a:t/>
                      </a:r>
                      <a:br>
                        <a:rPr lang="en-GB" sz="1400" dirty="0">
                          <a:effectLst/>
                        </a:rPr>
                      </a:br>
                      <a:r>
                        <a:rPr lang="en-GB" sz="1400" dirty="0">
                          <a:effectLst/>
                        </a:rPr>
                        <a:t>3.900              2</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4.080            3</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3.933           3    </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4.000             5 </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r h="351534">
                <a:tc>
                  <a:txBody>
                    <a:bodyPr/>
                    <a:lstStyle/>
                    <a:p>
                      <a:pPr>
                        <a:lnSpc>
                          <a:spcPct val="107000"/>
                        </a:lnSpc>
                        <a:spcAft>
                          <a:spcPts val="0"/>
                        </a:spcAft>
                      </a:pPr>
                      <a:r>
                        <a:rPr lang="en-GB" sz="1400" dirty="0">
                          <a:effectLst/>
                        </a:rPr>
                        <a:t>New customer clinics</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nSpc>
                          <a:spcPct val="107000"/>
                        </a:lnSpc>
                        <a:spcAft>
                          <a:spcPts val="0"/>
                        </a:spcAft>
                      </a:pPr>
                      <a:r>
                        <a:rPr lang="en-GB" sz="1400">
                          <a:effectLst/>
                        </a:rPr>
                        <a:t>2.200             7</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2.520            7</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2.667           8</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2.500             9</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r h="1757671">
                <a:tc>
                  <a:txBody>
                    <a:bodyPr/>
                    <a:lstStyle/>
                    <a:p>
                      <a:pPr>
                        <a:lnSpc>
                          <a:spcPct val="107000"/>
                        </a:lnSpc>
                        <a:spcAft>
                          <a:spcPts val="0"/>
                        </a:spcAft>
                      </a:pPr>
                      <a:r>
                        <a:rPr lang="en-GB" sz="1400" dirty="0">
                          <a:effectLst/>
                        </a:rPr>
                        <a:t>Having the service advisor get permission to text with the owner makes for a great customer satisfaction experience</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nSpc>
                          <a:spcPct val="107000"/>
                        </a:lnSpc>
                        <a:spcAft>
                          <a:spcPts val="0"/>
                        </a:spcAft>
                      </a:pPr>
                      <a:r>
                        <a:rPr lang="en-GB" sz="1400" dirty="0">
                          <a:effectLst/>
                        </a:rPr>
                        <a:t/>
                      </a:r>
                      <a:br>
                        <a:rPr lang="en-GB" sz="1400" dirty="0">
                          <a:effectLst/>
                        </a:rPr>
                      </a:br>
                      <a:r>
                        <a:rPr lang="en-GB" sz="1400" dirty="0">
                          <a:effectLst/>
                        </a:rPr>
                        <a:t/>
                      </a:r>
                      <a:br>
                        <a:rPr lang="en-GB" sz="1400" dirty="0">
                          <a:effectLst/>
                        </a:rPr>
                      </a:br>
                      <a:r>
                        <a:rPr lang="en-GB" sz="1400" dirty="0">
                          <a:effectLst/>
                        </a:rPr>
                        <a:t>2.300              6</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dirty="0">
                          <a:effectLst/>
                        </a:rPr>
                        <a:t/>
                      </a:r>
                      <a:br>
                        <a:rPr lang="en-GB" sz="1400" dirty="0">
                          <a:effectLst/>
                        </a:rPr>
                      </a:br>
                      <a:r>
                        <a:rPr lang="en-GB" sz="1400" dirty="0">
                          <a:effectLst/>
                        </a:rPr>
                        <a:t/>
                      </a:r>
                      <a:br>
                        <a:rPr lang="en-GB" sz="1400" dirty="0">
                          <a:effectLst/>
                        </a:rPr>
                      </a:br>
                      <a:r>
                        <a:rPr lang="en-GB" sz="1400" dirty="0">
                          <a:effectLst/>
                        </a:rPr>
                        <a:t>2.560            6</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t>
                      </a:r>
                    </a:p>
                    <a:p>
                      <a:pPr>
                        <a:lnSpc>
                          <a:spcPct val="107000"/>
                        </a:lnSpc>
                        <a:spcAft>
                          <a:spcPts val="0"/>
                        </a:spcAft>
                      </a:pPr>
                      <a:r>
                        <a:rPr lang="en-GB" sz="1400">
                          <a:effectLst/>
                        </a:rPr>
                        <a:t> </a:t>
                      </a:r>
                    </a:p>
                    <a:p>
                      <a:pPr>
                        <a:lnSpc>
                          <a:spcPct val="107000"/>
                        </a:lnSpc>
                        <a:spcAft>
                          <a:spcPts val="0"/>
                        </a:spcAft>
                      </a:pPr>
                      <a:r>
                        <a:rPr lang="en-GB" sz="1400">
                          <a:effectLst/>
                        </a:rPr>
                        <a:t>2.533            9</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2.500               9</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r h="1288883">
                <a:tc>
                  <a:txBody>
                    <a:bodyPr/>
                    <a:lstStyle/>
                    <a:p>
                      <a:pPr>
                        <a:lnSpc>
                          <a:spcPct val="107000"/>
                        </a:lnSpc>
                        <a:spcAft>
                          <a:spcPts val="0"/>
                        </a:spcAft>
                      </a:pPr>
                      <a:r>
                        <a:rPr lang="en-GB" sz="1400" dirty="0">
                          <a:effectLst/>
                        </a:rPr>
                        <a:t>Free vehicle inspection</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3.889             3</a:t>
                      </a:r>
                      <a:br>
                        <a:rPr lang="en-GB" sz="1400">
                          <a:effectLst/>
                        </a:rPr>
                      </a:b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4.080             3</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dirty="0">
                          <a:effectLst/>
                        </a:rPr>
                        <a:t/>
                      </a:r>
                      <a:br>
                        <a:rPr lang="en-GB" sz="1400" dirty="0">
                          <a:effectLst/>
                        </a:rPr>
                      </a:br>
                      <a:r>
                        <a:rPr lang="en-GB" sz="1400" dirty="0">
                          <a:effectLst/>
                        </a:rPr>
                        <a:t/>
                      </a:r>
                      <a:br>
                        <a:rPr lang="en-GB" sz="1400" dirty="0">
                          <a:effectLst/>
                        </a:rPr>
                      </a:br>
                      <a:r>
                        <a:rPr lang="en-GB" sz="1400" dirty="0">
                          <a:effectLst/>
                        </a:rPr>
                        <a:t>4.400            1</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4.143              3</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r h="1757671">
                <a:tc>
                  <a:txBody>
                    <a:bodyPr/>
                    <a:lstStyle/>
                    <a:p>
                      <a:pPr>
                        <a:lnSpc>
                          <a:spcPct val="107000"/>
                        </a:lnSpc>
                        <a:spcAft>
                          <a:spcPts val="0"/>
                        </a:spcAft>
                      </a:pPr>
                      <a:r>
                        <a:rPr lang="en-GB" sz="1400" dirty="0">
                          <a:effectLst/>
                        </a:rPr>
                        <a:t>Always update customer with their warranty status and remind them regarding the next maintenance appointment</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3.000             5</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3.240             5</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3.133             7</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3.160            8  </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r h="703068">
                <a:tc>
                  <a:txBody>
                    <a:bodyPr/>
                    <a:lstStyle/>
                    <a:p>
                      <a:pPr>
                        <a:lnSpc>
                          <a:spcPct val="107000"/>
                        </a:lnSpc>
                        <a:spcAft>
                          <a:spcPts val="0"/>
                        </a:spcAft>
                      </a:pPr>
                      <a:r>
                        <a:rPr lang="en-GB" sz="1400" dirty="0">
                          <a:effectLst/>
                        </a:rPr>
                        <a:t>Variety of promotion to loyal customer</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nSpc>
                          <a:spcPct val="107000"/>
                        </a:lnSpc>
                        <a:spcAft>
                          <a:spcPts val="0"/>
                        </a:spcAft>
                      </a:pPr>
                      <a:r>
                        <a:rPr lang="en-GB" sz="1400">
                          <a:effectLst/>
                        </a:rPr>
                        <a:t/>
                      </a:r>
                      <a:br>
                        <a:rPr lang="en-GB" sz="1400">
                          <a:effectLst/>
                        </a:rPr>
                      </a:br>
                      <a:r>
                        <a:rPr lang="en-GB" sz="1400">
                          <a:effectLst/>
                        </a:rPr>
                        <a:t>4.000             1</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4.160              2</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3.800            4</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4.020             4</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r h="703068">
                <a:tc>
                  <a:txBody>
                    <a:bodyPr/>
                    <a:lstStyle/>
                    <a:p>
                      <a:pPr>
                        <a:lnSpc>
                          <a:spcPct val="107000"/>
                        </a:lnSpc>
                        <a:spcAft>
                          <a:spcPts val="0"/>
                        </a:spcAft>
                      </a:pPr>
                      <a:r>
                        <a:rPr lang="en-GB" sz="1400" dirty="0">
                          <a:effectLst/>
                        </a:rPr>
                        <a:t>Same treatment to every car models</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nSpc>
                          <a:spcPct val="107000"/>
                        </a:lnSpc>
                        <a:spcAft>
                          <a:spcPts val="0"/>
                        </a:spcAft>
                      </a:pPr>
                      <a:r>
                        <a:rPr lang="en-GB" sz="1400">
                          <a:effectLst/>
                        </a:rPr>
                        <a:t>2.200              7</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3.200             6</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3.400            6</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3.160             7</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r h="703068">
                <a:tc>
                  <a:txBody>
                    <a:bodyPr/>
                    <a:lstStyle/>
                    <a:p>
                      <a:pPr>
                        <a:lnSpc>
                          <a:spcPct val="107000"/>
                        </a:lnSpc>
                        <a:spcAft>
                          <a:spcPts val="0"/>
                        </a:spcAft>
                      </a:pPr>
                      <a:r>
                        <a:rPr lang="en-GB" sz="1400" dirty="0">
                          <a:effectLst/>
                        </a:rPr>
                        <a:t>Increase the duration of warranty</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nSpc>
                          <a:spcPct val="107000"/>
                        </a:lnSpc>
                        <a:spcAft>
                          <a:spcPts val="0"/>
                        </a:spcAft>
                      </a:pPr>
                      <a:r>
                        <a:rPr lang="en-GB" sz="1400">
                          <a:effectLst/>
                        </a:rPr>
                        <a:t/>
                      </a:r>
                      <a:br>
                        <a:rPr lang="en-GB" sz="1400">
                          <a:effectLst/>
                        </a:rPr>
                      </a:br>
                      <a:r>
                        <a:rPr lang="en-GB" sz="1400">
                          <a:effectLst/>
                        </a:rPr>
                        <a:t>3.900             2</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4.280             1</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4.133             2</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4.160             2</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r h="1054602">
                <a:tc>
                  <a:txBody>
                    <a:bodyPr/>
                    <a:lstStyle/>
                    <a:p>
                      <a:pPr algn="just">
                        <a:lnSpc>
                          <a:spcPct val="107000"/>
                        </a:lnSpc>
                        <a:spcAft>
                          <a:spcPts val="0"/>
                        </a:spcAft>
                      </a:pPr>
                      <a:r>
                        <a:rPr lang="en-GB" sz="1400" dirty="0">
                          <a:effectLst/>
                        </a:rPr>
                        <a:t>Making warranty renewal an option to customers that are off warranty</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3.786             4</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3.680             4</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3.500              5</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
                      </a:r>
                      <a:br>
                        <a:rPr lang="en-GB" sz="1400">
                          <a:effectLst/>
                        </a:rPr>
                      </a:br>
                      <a:r>
                        <a:rPr lang="en-GB" sz="1400">
                          <a:effectLst/>
                        </a:rPr>
                        <a:t>3.673              6</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r h="644441">
                <a:tc>
                  <a:txBody>
                    <a:bodyPr/>
                    <a:lstStyle/>
                    <a:p>
                      <a:pPr>
                        <a:lnSpc>
                          <a:spcPct val="150000"/>
                        </a:lnSpc>
                        <a:spcAft>
                          <a:spcPts val="0"/>
                        </a:spcAft>
                      </a:pPr>
                      <a:r>
                        <a:rPr lang="en-GB" sz="1400" dirty="0">
                          <a:effectLst/>
                        </a:rPr>
                        <a:t>Vehicle replacement </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solidFill>
                      <a:schemeClr val="accent6"/>
                    </a:solidFill>
                  </a:tcPr>
                </a:tc>
                <a:tc>
                  <a:txBody>
                    <a:bodyPr/>
                    <a:lstStyle/>
                    <a:p>
                      <a:pPr>
                        <a:lnSpc>
                          <a:spcPct val="107000"/>
                        </a:lnSpc>
                        <a:spcAft>
                          <a:spcPts val="0"/>
                        </a:spcAft>
                      </a:pPr>
                      <a:r>
                        <a:rPr lang="en-GB" sz="1400">
                          <a:effectLst/>
                        </a:rPr>
                        <a:t> </a:t>
                      </a:r>
                    </a:p>
                    <a:p>
                      <a:pPr>
                        <a:lnSpc>
                          <a:spcPct val="107000"/>
                        </a:lnSpc>
                        <a:spcAft>
                          <a:spcPts val="0"/>
                        </a:spcAft>
                      </a:pPr>
                      <a:r>
                        <a:rPr lang="en-GB" sz="1400">
                          <a:effectLst/>
                        </a:rPr>
                        <a:t>4.000             1</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4.160             2</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a:effectLst/>
                        </a:rPr>
                        <a:t/>
                      </a:r>
                      <a:br>
                        <a:rPr lang="en-GB" sz="1400">
                          <a:effectLst/>
                        </a:rPr>
                      </a:br>
                      <a:r>
                        <a:rPr lang="en-GB" sz="1400">
                          <a:effectLst/>
                        </a:rPr>
                        <a:t>4.400              1</a:t>
                      </a:r>
                      <a:endParaRPr lang="en-GB" sz="140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c>
                  <a:txBody>
                    <a:bodyPr/>
                    <a:lstStyle/>
                    <a:p>
                      <a:pPr>
                        <a:lnSpc>
                          <a:spcPct val="107000"/>
                        </a:lnSpc>
                        <a:spcAft>
                          <a:spcPts val="0"/>
                        </a:spcAft>
                      </a:pPr>
                      <a:r>
                        <a:rPr lang="en-GB" sz="1400" dirty="0">
                          <a:effectLst/>
                        </a:rPr>
                        <a:t/>
                      </a:r>
                      <a:br>
                        <a:rPr lang="en-GB" sz="1400" dirty="0">
                          <a:effectLst/>
                        </a:rPr>
                      </a:br>
                      <a:r>
                        <a:rPr lang="en-GB" sz="1400" dirty="0">
                          <a:effectLst/>
                        </a:rPr>
                        <a:t>4.200              1</a:t>
                      </a:r>
                      <a:endParaRPr lang="en-GB" sz="1400" dirty="0">
                        <a:effectLst/>
                        <a:latin typeface="Calibri" panose="020F0502020204030204" pitchFamily="34" charset="0"/>
                        <a:ea typeface="SimSun" panose="02010600030101010101" pitchFamily="2" charset="-122"/>
                        <a:cs typeface="Times New Roman" panose="02020603050405020304" pitchFamily="18" charset="0"/>
                      </a:endParaRPr>
                    </a:p>
                  </a:txBody>
                  <a:tcPr marL="68580" marR="68580" marT="0" marB="0"/>
                </a:tc>
              </a:tr>
            </a:tbl>
          </a:graphicData>
        </a:graphic>
      </p:graphicFrame>
      <p:graphicFrame>
        <p:nvGraphicFramePr>
          <p:cNvPr id="26" name="Chart 25"/>
          <p:cNvGraphicFramePr>
            <a:graphicFrameLocks/>
          </p:cNvGraphicFramePr>
          <p:nvPr>
            <p:extLst>
              <p:ext uri="{D42A27DB-BD31-4B8C-83A1-F6EECF244321}">
                <p14:modId xmlns:p14="http://schemas.microsoft.com/office/powerpoint/2010/main" xmlns="" val="1276120526"/>
              </p:ext>
            </p:extLst>
          </p:nvPr>
        </p:nvGraphicFramePr>
        <p:xfrm>
          <a:off x="11172788" y="29089400"/>
          <a:ext cx="20785660" cy="7467553"/>
        </p:xfrm>
        <a:graphic>
          <a:graphicData uri="http://schemas.openxmlformats.org/drawingml/2006/chart">
            <c:chart xmlns:c="http://schemas.openxmlformats.org/drawingml/2006/chart" xmlns:r="http://schemas.openxmlformats.org/officeDocument/2006/relationships" r:id="rId9"/>
          </a:graphicData>
        </a:graphic>
      </p:graphicFrame>
      <p:sp>
        <p:nvSpPr>
          <p:cNvPr id="29" name="Rectangle 28"/>
          <p:cNvSpPr/>
          <p:nvPr/>
        </p:nvSpPr>
        <p:spPr bwMode="auto">
          <a:xfrm>
            <a:off x="11172788" y="21731286"/>
            <a:ext cx="20859896" cy="6929486"/>
          </a:xfrm>
          <a:prstGeom prst="rect">
            <a:avLst/>
          </a:prstGeom>
          <a:solidFill>
            <a:srgbClr val="EA4CEE">
              <a:alpha val="36000"/>
            </a:srgbClr>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ndParaRPr>
          </a:p>
        </p:txBody>
      </p:sp>
      <p:graphicFrame>
        <p:nvGraphicFramePr>
          <p:cNvPr id="27" name="Chart 26"/>
          <p:cNvGraphicFramePr>
            <a:graphicFrameLocks/>
          </p:cNvGraphicFramePr>
          <p:nvPr>
            <p:extLst>
              <p:ext uri="{D42A27DB-BD31-4B8C-83A1-F6EECF244321}">
                <p14:modId xmlns:p14="http://schemas.microsoft.com/office/powerpoint/2010/main" xmlns="" val="876766161"/>
              </p:ext>
            </p:extLst>
          </p:nvPr>
        </p:nvGraphicFramePr>
        <p:xfrm>
          <a:off x="11601416" y="21731287"/>
          <a:ext cx="20136336" cy="9429815"/>
        </p:xfrm>
        <a:graphic>
          <a:graphicData uri="http://schemas.openxmlformats.org/drawingml/2006/chart">
            <c:chart xmlns:c="http://schemas.openxmlformats.org/drawingml/2006/chart" xmlns:r="http://schemas.openxmlformats.org/officeDocument/2006/relationships" r:id="rId10"/>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2180</TotalTime>
  <Words>678</Words>
  <Application>Microsoft Office PowerPoint</Application>
  <PresentationFormat>Custom</PresentationFormat>
  <Paragraphs>210</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Slide 1</vt:lpstr>
    </vt:vector>
  </TitlesOfParts>
  <Company>P&amp;D Graphics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48x96  poster template</dc:title>
  <dc:creator>David Starke</dc:creator>
  <dc:description>For output services or help using this template go to:_x000d_
www.posters4research.com_x000d_
copyright of P&amp;D Display Graphics, LLC</dc:description>
  <cp:lastModifiedBy>OYC</cp:lastModifiedBy>
  <cp:revision>93</cp:revision>
  <cp:lastPrinted>2000-08-03T00:31:24Z</cp:lastPrinted>
  <dcterms:created xsi:type="dcterms:W3CDTF">2000-02-09T15:01:13Z</dcterms:created>
  <dcterms:modified xsi:type="dcterms:W3CDTF">2016-11-24T14:38:28Z</dcterms:modified>
</cp:coreProperties>
</file>