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918400" cy="438912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99"/>
    <a:srgbClr val="FF5050"/>
    <a:srgbClr val="FF3300"/>
    <a:srgbClr val="FF0000"/>
    <a:srgbClr val="3399FF"/>
    <a:srgbClr val="CCCCFF"/>
    <a:srgbClr val="333399"/>
    <a:srgbClr val="E4D7E7"/>
    <a:srgbClr val="E2CCE0"/>
    <a:srgbClr val="DCC2C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30" d="100"/>
          <a:sy n="30" d="100"/>
        </p:scale>
        <p:origin x="-900" y="-72"/>
      </p:cViewPr>
      <p:guideLst>
        <p:guide orient="horz" pos="10944"/>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defRPr sz="1200">
                <a:effectLst/>
              </a:defRPr>
            </a:lvl1pPr>
          </a:lstStyle>
          <a:p>
            <a:endParaRPr lang="en-US"/>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a:defRPr sz="12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2038350" y="685800"/>
            <a:ext cx="2628900" cy="35052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defRPr sz="1200">
                <a:effectLst/>
              </a:defRPr>
            </a:lvl1pPr>
          </a:lstStyle>
          <a:p>
            <a:endParaRPr lang="en-US"/>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a:defRPr sz="1200">
                <a:effectLst/>
              </a:defRPr>
            </a:lvl1pPr>
          </a:lstStyle>
          <a:p>
            <a:fld id="{BAAD7A34-756E-4965-BC77-3F60E0C518E5}" type="slidenum">
              <a:rPr lang="en-US"/>
              <a:pPr/>
              <a:t>‹#›</a:t>
            </a:fld>
            <a:endParaRPr lang="en-US"/>
          </a:p>
        </p:txBody>
      </p:sp>
    </p:spTree>
    <p:extLst>
      <p:ext uri="{BB962C8B-B14F-4D97-AF65-F5344CB8AC3E}">
        <p14:creationId xmlns:p14="http://schemas.microsoft.com/office/powerpoint/2010/main" val="2529464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962C-3DDF-4AFC-9F04-F171CCAB388E}"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13635038"/>
            <a:ext cx="27981275"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125" y="24871363"/>
            <a:ext cx="23044150"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BAD108-8105-439E-BDC9-BB3D1111E4CA}" type="slidenum">
              <a:rPr lang="en-US"/>
              <a:pPr/>
              <a:t>‹#›</a:t>
            </a:fld>
            <a:endParaRPr lang="en-US"/>
          </a:p>
        </p:txBody>
      </p:sp>
    </p:spTree>
    <p:extLst>
      <p:ext uri="{BB962C8B-B14F-4D97-AF65-F5344CB8AC3E}">
        <p14:creationId xmlns:p14="http://schemas.microsoft.com/office/powerpoint/2010/main" val="1607317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1B9290-448F-45E3-AA16-350B4AAE525D}" type="slidenum">
              <a:rPr lang="en-US"/>
              <a:pPr/>
              <a:t>‹#›</a:t>
            </a:fld>
            <a:endParaRPr lang="en-US"/>
          </a:p>
        </p:txBody>
      </p:sp>
    </p:spTree>
    <p:extLst>
      <p:ext uri="{BB962C8B-B14F-4D97-AF65-F5344CB8AC3E}">
        <p14:creationId xmlns:p14="http://schemas.microsoft.com/office/powerpoint/2010/main" val="36330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3" y="3898900"/>
            <a:ext cx="6994525" cy="3511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8563" y="3898900"/>
            <a:ext cx="20834350" cy="3511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D69176-9502-4950-BCC5-4E71D7AB0EA7}" type="slidenum">
              <a:rPr lang="en-US"/>
              <a:pPr/>
              <a:t>‹#›</a:t>
            </a:fld>
            <a:endParaRPr lang="en-US"/>
          </a:p>
        </p:txBody>
      </p:sp>
    </p:spTree>
    <p:extLst>
      <p:ext uri="{BB962C8B-B14F-4D97-AF65-F5344CB8AC3E}">
        <p14:creationId xmlns:p14="http://schemas.microsoft.com/office/powerpoint/2010/main" val="13201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1E1B01-EF64-4015-9EBF-9597360912BA}" type="slidenum">
              <a:rPr lang="en-US"/>
              <a:pPr/>
              <a:t>‹#›</a:t>
            </a:fld>
            <a:endParaRPr lang="en-US"/>
          </a:p>
        </p:txBody>
      </p:sp>
    </p:spTree>
    <p:extLst>
      <p:ext uri="{BB962C8B-B14F-4D97-AF65-F5344CB8AC3E}">
        <p14:creationId xmlns:p14="http://schemas.microsoft.com/office/powerpoint/2010/main" val="1316698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3525"/>
            <a:ext cx="27981275"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8602325"/>
            <a:ext cx="27981275"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D05805-2C6C-43DF-A946-6D5592DFD883}" type="slidenum">
              <a:rPr lang="en-US"/>
              <a:pPr/>
              <a:t>‹#›</a:t>
            </a:fld>
            <a:endParaRPr lang="en-US"/>
          </a:p>
        </p:txBody>
      </p:sp>
    </p:spTree>
    <p:extLst>
      <p:ext uri="{BB962C8B-B14F-4D97-AF65-F5344CB8AC3E}">
        <p14:creationId xmlns:p14="http://schemas.microsoft.com/office/powerpoint/2010/main" val="635696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563" y="12685713"/>
            <a:ext cx="13914437"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35400" y="12685713"/>
            <a:ext cx="13914438"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400958-4240-451C-8F93-0EF359996A84}" type="slidenum">
              <a:rPr lang="en-US"/>
              <a:pPr/>
              <a:t>‹#›</a:t>
            </a:fld>
            <a:endParaRPr lang="en-US"/>
          </a:p>
        </p:txBody>
      </p:sp>
    </p:spTree>
    <p:extLst>
      <p:ext uri="{BB962C8B-B14F-4D97-AF65-F5344CB8AC3E}">
        <p14:creationId xmlns:p14="http://schemas.microsoft.com/office/powerpoint/2010/main" val="134577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57363"/>
            <a:ext cx="29625925"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238" y="9825038"/>
            <a:ext cx="14544675"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46238" y="13919200"/>
            <a:ext cx="14544675"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725" y="9825038"/>
            <a:ext cx="14549438"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722725" y="13919200"/>
            <a:ext cx="14549438"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B97DCB6-AAC2-42C9-BC39-BF579CE75A3E}" type="slidenum">
              <a:rPr lang="en-US"/>
              <a:pPr/>
              <a:t>‹#›</a:t>
            </a:fld>
            <a:endParaRPr lang="en-US"/>
          </a:p>
        </p:txBody>
      </p:sp>
    </p:spTree>
    <p:extLst>
      <p:ext uri="{BB962C8B-B14F-4D97-AF65-F5344CB8AC3E}">
        <p14:creationId xmlns:p14="http://schemas.microsoft.com/office/powerpoint/2010/main" val="2343494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61B3B53-CF4D-488D-912D-07386FEFB794}" type="slidenum">
              <a:rPr lang="en-US"/>
              <a:pPr/>
              <a:t>‹#›</a:t>
            </a:fld>
            <a:endParaRPr lang="en-US"/>
          </a:p>
        </p:txBody>
      </p:sp>
    </p:spTree>
    <p:extLst>
      <p:ext uri="{BB962C8B-B14F-4D97-AF65-F5344CB8AC3E}">
        <p14:creationId xmlns:p14="http://schemas.microsoft.com/office/powerpoint/2010/main" val="3266007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364EAA0-EEA6-45F9-B66E-BCC80338A960}" type="slidenum">
              <a:rPr lang="en-US"/>
              <a:pPr/>
              <a:t>‹#›</a:t>
            </a:fld>
            <a:endParaRPr lang="en-US"/>
          </a:p>
        </p:txBody>
      </p:sp>
    </p:spTree>
    <p:extLst>
      <p:ext uri="{BB962C8B-B14F-4D97-AF65-F5344CB8AC3E}">
        <p14:creationId xmlns:p14="http://schemas.microsoft.com/office/powerpoint/2010/main" val="84455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47838"/>
            <a:ext cx="10829925"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869863" y="1747838"/>
            <a:ext cx="184023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6238" y="9185275"/>
            <a:ext cx="10829925"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55C4FD-8D8F-4C81-BFFD-A439091A151F}" type="slidenum">
              <a:rPr lang="en-US"/>
              <a:pPr/>
              <a:t>‹#›</a:t>
            </a:fld>
            <a:endParaRPr lang="en-US"/>
          </a:p>
        </p:txBody>
      </p:sp>
    </p:spTree>
    <p:extLst>
      <p:ext uri="{BB962C8B-B14F-4D97-AF65-F5344CB8AC3E}">
        <p14:creationId xmlns:p14="http://schemas.microsoft.com/office/powerpoint/2010/main" val="124770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30724475"/>
            <a:ext cx="19751675"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451600" y="3921125"/>
            <a:ext cx="19751675"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451600" y="34350325"/>
            <a:ext cx="19751675"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187E99-0DE6-4249-BC83-F0163837A6B1}" type="slidenum">
              <a:rPr lang="en-US"/>
              <a:pPr/>
              <a:t>‹#›</a:t>
            </a:fld>
            <a:endParaRPr lang="en-US"/>
          </a:p>
        </p:txBody>
      </p:sp>
    </p:spTree>
    <p:extLst>
      <p:ext uri="{BB962C8B-B14F-4D97-AF65-F5344CB8AC3E}">
        <p14:creationId xmlns:p14="http://schemas.microsoft.com/office/powerpoint/2010/main" val="94855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3898900"/>
            <a:ext cx="27981275" cy="731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563" y="12685713"/>
            <a:ext cx="27981275" cy="263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563"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defTabSz="3074988">
              <a:defRPr sz="4700">
                <a:effectLst/>
              </a:defRPr>
            </a:lvl1pPr>
          </a:lstStyle>
          <a:p>
            <a:endParaRPr lang="en-US"/>
          </a:p>
        </p:txBody>
      </p:sp>
      <p:sp>
        <p:nvSpPr>
          <p:cNvPr id="1029" name="Rectangle 5"/>
          <p:cNvSpPr>
            <a:spLocks noGrp="1" noChangeArrowheads="1"/>
          </p:cNvSpPr>
          <p:nvPr>
            <p:ph type="ftr" sz="quarter" idx="3"/>
          </p:nvPr>
        </p:nvSpPr>
        <p:spPr bwMode="auto">
          <a:xfrm>
            <a:off x="11247438" y="39992300"/>
            <a:ext cx="10423525"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ctr" defTabSz="3074988">
              <a:defRPr sz="4700">
                <a:effectLst/>
              </a:defRPr>
            </a:lvl1pPr>
          </a:lstStyle>
          <a:p>
            <a:endParaRPr lang="en-US"/>
          </a:p>
        </p:txBody>
      </p:sp>
      <p:sp>
        <p:nvSpPr>
          <p:cNvPr id="1030" name="Rectangle 6"/>
          <p:cNvSpPr>
            <a:spLocks noGrp="1" noChangeArrowheads="1"/>
          </p:cNvSpPr>
          <p:nvPr>
            <p:ph type="sldNum" sz="quarter" idx="4"/>
          </p:nvPr>
        </p:nvSpPr>
        <p:spPr bwMode="auto">
          <a:xfrm>
            <a:off x="23591838"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r" defTabSz="3074988">
              <a:defRPr sz="4700">
                <a:effectLst/>
              </a:defRPr>
            </a:lvl1pPr>
          </a:lstStyle>
          <a:p>
            <a:fld id="{F08CEDC8-7894-4E1E-AEAF-95000915444B}" type="slidenum">
              <a:rPr lang="en-US"/>
              <a:pPr/>
              <a:t>‹#›</a:t>
            </a:fld>
            <a:endParaRPr lang="en-US"/>
          </a:p>
        </p:txBody>
      </p:sp>
      <p:sp>
        <p:nvSpPr>
          <p:cNvPr id="1031" name="Text Box 7"/>
          <p:cNvSpPr txBox="1">
            <a:spLocks noChangeArrowheads="1"/>
          </p:cNvSpPr>
          <p:nvPr userDrawn="1"/>
        </p:nvSpPr>
        <p:spPr bwMode="auto">
          <a:xfrm>
            <a:off x="28170188" y="43434000"/>
            <a:ext cx="40624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988" rtl="0" eaLnBrk="0" fontAlgn="base" hangingPunct="0">
        <a:spcBef>
          <a:spcPct val="0"/>
        </a:spcBef>
        <a:spcAft>
          <a:spcPct val="0"/>
        </a:spcAft>
        <a:defRPr sz="14800">
          <a:solidFill>
            <a:schemeClr val="tx2"/>
          </a:solidFill>
          <a:latin typeface="+mj-lt"/>
          <a:ea typeface="+mj-ea"/>
          <a:cs typeface="+mj-cs"/>
        </a:defRPr>
      </a:lvl1pPr>
      <a:lvl2pPr algn="ctr" defTabSz="3074988" rtl="0" eaLnBrk="0" fontAlgn="base" hangingPunct="0">
        <a:spcBef>
          <a:spcPct val="0"/>
        </a:spcBef>
        <a:spcAft>
          <a:spcPct val="0"/>
        </a:spcAft>
        <a:defRPr sz="14800">
          <a:solidFill>
            <a:schemeClr val="tx2"/>
          </a:solidFill>
          <a:latin typeface="Times New Roman" pitchFamily="18" charset="0"/>
        </a:defRPr>
      </a:lvl2pPr>
      <a:lvl3pPr algn="ctr" defTabSz="3074988" rtl="0" eaLnBrk="0" fontAlgn="base" hangingPunct="0">
        <a:spcBef>
          <a:spcPct val="0"/>
        </a:spcBef>
        <a:spcAft>
          <a:spcPct val="0"/>
        </a:spcAft>
        <a:defRPr sz="14800">
          <a:solidFill>
            <a:schemeClr val="tx2"/>
          </a:solidFill>
          <a:latin typeface="Times New Roman" pitchFamily="18" charset="0"/>
        </a:defRPr>
      </a:lvl3pPr>
      <a:lvl4pPr algn="ctr" defTabSz="3074988" rtl="0" eaLnBrk="0" fontAlgn="base" hangingPunct="0">
        <a:spcBef>
          <a:spcPct val="0"/>
        </a:spcBef>
        <a:spcAft>
          <a:spcPct val="0"/>
        </a:spcAft>
        <a:defRPr sz="14800">
          <a:solidFill>
            <a:schemeClr val="tx2"/>
          </a:solidFill>
          <a:latin typeface="Times New Roman" pitchFamily="18" charset="0"/>
        </a:defRPr>
      </a:lvl4pPr>
      <a:lvl5pPr algn="ctr" defTabSz="3074988" rtl="0" eaLnBrk="0" fontAlgn="base" hangingPunct="0">
        <a:spcBef>
          <a:spcPct val="0"/>
        </a:spcBef>
        <a:spcAft>
          <a:spcPct val="0"/>
        </a:spcAft>
        <a:defRPr sz="14800">
          <a:solidFill>
            <a:schemeClr val="tx2"/>
          </a:solidFill>
          <a:latin typeface="Times New Roman" pitchFamily="18" charset="0"/>
        </a:defRPr>
      </a:lvl5pPr>
      <a:lvl6pPr marL="457200" algn="ctr" defTabSz="3074988" rtl="0" eaLnBrk="0" fontAlgn="base" hangingPunct="0">
        <a:spcBef>
          <a:spcPct val="0"/>
        </a:spcBef>
        <a:spcAft>
          <a:spcPct val="0"/>
        </a:spcAft>
        <a:defRPr sz="14800">
          <a:solidFill>
            <a:schemeClr val="tx2"/>
          </a:solidFill>
          <a:latin typeface="Times New Roman" pitchFamily="18" charset="0"/>
        </a:defRPr>
      </a:lvl6pPr>
      <a:lvl7pPr marL="914400" algn="ctr" defTabSz="3074988" rtl="0" eaLnBrk="0" fontAlgn="base" hangingPunct="0">
        <a:spcBef>
          <a:spcPct val="0"/>
        </a:spcBef>
        <a:spcAft>
          <a:spcPct val="0"/>
        </a:spcAft>
        <a:defRPr sz="14800">
          <a:solidFill>
            <a:schemeClr val="tx2"/>
          </a:solidFill>
          <a:latin typeface="Times New Roman" pitchFamily="18" charset="0"/>
        </a:defRPr>
      </a:lvl7pPr>
      <a:lvl8pPr marL="1371600" algn="ctr" defTabSz="3074988" rtl="0" eaLnBrk="0" fontAlgn="base" hangingPunct="0">
        <a:spcBef>
          <a:spcPct val="0"/>
        </a:spcBef>
        <a:spcAft>
          <a:spcPct val="0"/>
        </a:spcAft>
        <a:defRPr sz="14800">
          <a:solidFill>
            <a:schemeClr val="tx2"/>
          </a:solidFill>
          <a:latin typeface="Times New Roman" pitchFamily="18" charset="0"/>
        </a:defRPr>
      </a:lvl8pPr>
      <a:lvl9pPr marL="1828800" algn="ctr" defTabSz="3074988" rtl="0" eaLnBrk="0" fontAlgn="base" hangingPunct="0">
        <a:spcBef>
          <a:spcPct val="0"/>
        </a:spcBef>
        <a:spcAft>
          <a:spcPct val="0"/>
        </a:spcAft>
        <a:defRPr sz="14800">
          <a:solidFill>
            <a:schemeClr val="tx2"/>
          </a:solidFill>
          <a:latin typeface="Times New Roman" pitchFamily="18" charset="0"/>
        </a:defRPr>
      </a:lvl9pPr>
    </p:titleStyle>
    <p:bodyStyle>
      <a:lvl1pPr marL="1150938" indent="-1150938" algn="l" defTabSz="3074988" rtl="0" eaLnBrk="0" fontAlgn="base" hangingPunct="0">
        <a:spcBef>
          <a:spcPct val="20000"/>
        </a:spcBef>
        <a:spcAft>
          <a:spcPct val="0"/>
        </a:spcAft>
        <a:buChar char="•"/>
        <a:defRPr sz="10700">
          <a:solidFill>
            <a:schemeClr val="tx1"/>
          </a:solidFill>
          <a:latin typeface="+mn-lt"/>
          <a:ea typeface="+mn-ea"/>
          <a:cs typeface="+mn-cs"/>
        </a:defRPr>
      </a:lvl1pPr>
      <a:lvl2pPr marL="2497138" indent="-960438" algn="l" defTabSz="3074988" rtl="0" eaLnBrk="0" fontAlgn="base" hangingPunct="0">
        <a:spcBef>
          <a:spcPct val="20000"/>
        </a:spcBef>
        <a:spcAft>
          <a:spcPct val="0"/>
        </a:spcAft>
        <a:buChar char="–"/>
        <a:defRPr sz="9500">
          <a:solidFill>
            <a:schemeClr val="tx1"/>
          </a:solidFill>
          <a:latin typeface="+mn-lt"/>
        </a:defRPr>
      </a:lvl2pPr>
      <a:lvl3pPr marL="3843338" indent="-768350" algn="l" defTabSz="3074988" rtl="0" eaLnBrk="0" fontAlgn="base" hangingPunct="0">
        <a:spcBef>
          <a:spcPct val="20000"/>
        </a:spcBef>
        <a:spcAft>
          <a:spcPct val="0"/>
        </a:spcAft>
        <a:buChar char="•"/>
        <a:defRPr sz="8100">
          <a:solidFill>
            <a:schemeClr val="tx1"/>
          </a:solidFill>
          <a:latin typeface="+mn-lt"/>
        </a:defRPr>
      </a:lvl3pPr>
      <a:lvl4pPr marL="5384800" indent="-773113" algn="l" defTabSz="3074988" rtl="0" eaLnBrk="0" fontAlgn="base" hangingPunct="0">
        <a:spcBef>
          <a:spcPct val="20000"/>
        </a:spcBef>
        <a:spcAft>
          <a:spcPct val="0"/>
        </a:spcAft>
        <a:buChar char="–"/>
        <a:defRPr sz="6500">
          <a:solidFill>
            <a:schemeClr val="tx1"/>
          </a:solidFill>
          <a:latin typeface="+mn-lt"/>
        </a:defRPr>
      </a:lvl4pPr>
      <a:lvl5pPr marL="6921500" indent="-768350" algn="l" defTabSz="3074988" rtl="0" eaLnBrk="0" fontAlgn="base" hangingPunct="0">
        <a:spcBef>
          <a:spcPct val="20000"/>
        </a:spcBef>
        <a:spcAft>
          <a:spcPct val="0"/>
        </a:spcAft>
        <a:buChar char="»"/>
        <a:defRPr sz="6500">
          <a:solidFill>
            <a:schemeClr val="tx1"/>
          </a:solidFill>
          <a:latin typeface="+mn-lt"/>
        </a:defRPr>
      </a:lvl5pPr>
      <a:lvl6pPr marL="7378700" indent="-768350" algn="l" defTabSz="3074988" rtl="0" eaLnBrk="0" fontAlgn="base" hangingPunct="0">
        <a:spcBef>
          <a:spcPct val="20000"/>
        </a:spcBef>
        <a:spcAft>
          <a:spcPct val="0"/>
        </a:spcAft>
        <a:buChar char="»"/>
        <a:defRPr sz="6500">
          <a:solidFill>
            <a:schemeClr val="tx1"/>
          </a:solidFill>
          <a:latin typeface="+mn-lt"/>
        </a:defRPr>
      </a:lvl6pPr>
      <a:lvl7pPr marL="7835900" indent="-768350" algn="l" defTabSz="3074988" rtl="0" eaLnBrk="0" fontAlgn="base" hangingPunct="0">
        <a:spcBef>
          <a:spcPct val="20000"/>
        </a:spcBef>
        <a:spcAft>
          <a:spcPct val="0"/>
        </a:spcAft>
        <a:buChar char="»"/>
        <a:defRPr sz="6500">
          <a:solidFill>
            <a:schemeClr val="tx1"/>
          </a:solidFill>
          <a:latin typeface="+mn-lt"/>
        </a:defRPr>
      </a:lvl7pPr>
      <a:lvl8pPr marL="8293100" indent="-768350" algn="l" defTabSz="3074988" rtl="0" eaLnBrk="0" fontAlgn="base" hangingPunct="0">
        <a:spcBef>
          <a:spcPct val="20000"/>
        </a:spcBef>
        <a:spcAft>
          <a:spcPct val="0"/>
        </a:spcAft>
        <a:buChar char="»"/>
        <a:defRPr sz="6500">
          <a:solidFill>
            <a:schemeClr val="tx1"/>
          </a:solidFill>
          <a:latin typeface="+mn-lt"/>
        </a:defRPr>
      </a:lvl8pPr>
      <a:lvl9pPr marL="8750300" indent="-768350" algn="l" defTabSz="3074988"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CCFF"/>
        </a:solidFill>
        <a:effectLst/>
      </p:bgPr>
    </p:bg>
    <p:spTree>
      <p:nvGrpSpPr>
        <p:cNvPr id="1" name=""/>
        <p:cNvGrpSpPr/>
        <p:nvPr/>
      </p:nvGrpSpPr>
      <p:grpSpPr>
        <a:xfrm>
          <a:off x="0" y="0"/>
          <a:ext cx="0" cy="0"/>
          <a:chOff x="0" y="0"/>
          <a:chExt cx="0" cy="0"/>
        </a:xfrm>
      </p:grpSpPr>
      <p:sp>
        <p:nvSpPr>
          <p:cNvPr id="3" name="Rectangle 2"/>
          <p:cNvSpPr/>
          <p:nvPr/>
        </p:nvSpPr>
        <p:spPr bwMode="auto">
          <a:xfrm>
            <a:off x="21750968" y="26223444"/>
            <a:ext cx="10792339" cy="10794845"/>
          </a:xfrm>
          <a:prstGeom prst="rect">
            <a:avLst/>
          </a:prstGeom>
          <a:solidFill>
            <a:srgbClr val="FFCC99"/>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2280" name="Text Box 232"/>
          <p:cNvSpPr txBox="1">
            <a:spLocks noChangeArrowheads="1"/>
          </p:cNvSpPr>
          <p:nvPr/>
        </p:nvSpPr>
        <p:spPr bwMode="auto">
          <a:xfrm>
            <a:off x="11933282" y="3458659"/>
            <a:ext cx="276225"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15405" tIns="107703" rIns="215405" bIns="107703">
            <a:spAutoFit/>
          </a:bodyPr>
          <a:lstStyle>
            <a:lvl1pPr defTabSz="2154238">
              <a:defRPr sz="2400">
                <a:solidFill>
                  <a:schemeClr val="tx1"/>
                </a:solidFill>
                <a:latin typeface="Times New Roman" pitchFamily="18" charset="0"/>
              </a:defRPr>
            </a:lvl1pPr>
            <a:lvl2pPr marL="1076325" defTabSz="2154238">
              <a:defRPr sz="2400">
                <a:solidFill>
                  <a:schemeClr val="tx1"/>
                </a:solidFill>
                <a:latin typeface="Times New Roman" pitchFamily="18" charset="0"/>
              </a:defRPr>
            </a:lvl2pPr>
            <a:lvl3pPr marL="2154238" defTabSz="2154238">
              <a:defRPr sz="2400">
                <a:solidFill>
                  <a:schemeClr val="tx1"/>
                </a:solidFill>
                <a:latin typeface="Times New Roman" pitchFamily="18" charset="0"/>
              </a:defRPr>
            </a:lvl3pPr>
            <a:lvl4pPr marL="3230563" defTabSz="2154238">
              <a:defRPr sz="2400">
                <a:solidFill>
                  <a:schemeClr val="tx1"/>
                </a:solidFill>
                <a:latin typeface="Times New Roman" pitchFamily="18" charset="0"/>
              </a:defRPr>
            </a:lvl4pPr>
            <a:lvl5pPr marL="4308475" defTabSz="2154238">
              <a:defRPr sz="2400">
                <a:solidFill>
                  <a:schemeClr val="tx1"/>
                </a:solidFill>
                <a:latin typeface="Times New Roman" pitchFamily="18" charset="0"/>
              </a:defRPr>
            </a:lvl5pPr>
            <a:lvl6pPr marL="4765675" defTabSz="2154238" eaLnBrk="0" fontAlgn="base" hangingPunct="0">
              <a:spcBef>
                <a:spcPct val="0"/>
              </a:spcBef>
              <a:spcAft>
                <a:spcPct val="0"/>
              </a:spcAft>
              <a:defRPr sz="2400">
                <a:solidFill>
                  <a:schemeClr val="tx1"/>
                </a:solidFill>
                <a:latin typeface="Times New Roman" pitchFamily="18" charset="0"/>
              </a:defRPr>
            </a:lvl6pPr>
            <a:lvl7pPr marL="5222875" defTabSz="2154238" eaLnBrk="0" fontAlgn="base" hangingPunct="0">
              <a:spcBef>
                <a:spcPct val="0"/>
              </a:spcBef>
              <a:spcAft>
                <a:spcPct val="0"/>
              </a:spcAft>
              <a:defRPr sz="2400">
                <a:solidFill>
                  <a:schemeClr val="tx1"/>
                </a:solidFill>
                <a:latin typeface="Times New Roman" pitchFamily="18" charset="0"/>
              </a:defRPr>
            </a:lvl7pPr>
            <a:lvl8pPr marL="5680075" defTabSz="2154238" eaLnBrk="0" fontAlgn="base" hangingPunct="0">
              <a:spcBef>
                <a:spcPct val="0"/>
              </a:spcBef>
              <a:spcAft>
                <a:spcPct val="0"/>
              </a:spcAft>
              <a:defRPr sz="2400">
                <a:solidFill>
                  <a:schemeClr val="tx1"/>
                </a:solidFill>
                <a:latin typeface="Times New Roman" pitchFamily="18" charset="0"/>
              </a:defRPr>
            </a:lvl8pPr>
            <a:lvl9pPr marL="6137275" defTabSz="2154238" eaLnBrk="0" fontAlgn="base" hangingPunct="0">
              <a:spcBef>
                <a:spcPct val="0"/>
              </a:spcBef>
              <a:spcAft>
                <a:spcPct val="0"/>
              </a:spcAft>
              <a:defRPr sz="2400">
                <a:solidFill>
                  <a:schemeClr val="tx1"/>
                </a:solidFill>
                <a:latin typeface="Times New Roman" pitchFamily="18" charset="0"/>
              </a:defRPr>
            </a:lvl9pPr>
          </a:lstStyle>
          <a:p>
            <a:endParaRPr lang="en-US" sz="5700">
              <a:effectLst/>
            </a:endParaRPr>
          </a:p>
        </p:txBody>
      </p:sp>
      <p:sp>
        <p:nvSpPr>
          <p:cNvPr id="2281" name="Text Box 233"/>
          <p:cNvSpPr txBox="1">
            <a:spLocks noChangeArrowheads="1"/>
          </p:cNvSpPr>
          <p:nvPr/>
        </p:nvSpPr>
        <p:spPr bwMode="auto">
          <a:xfrm>
            <a:off x="11114131" y="11766506"/>
            <a:ext cx="21429177" cy="22190690"/>
          </a:xfrm>
          <a:prstGeom prst="rect">
            <a:avLst/>
          </a:prstGeom>
          <a:solidFill>
            <a:srgbClr val="FFCC99"/>
          </a:solidFill>
          <a:ln>
            <a:headEnd/>
            <a:tailEnd/>
          </a:ln>
          <a:effectLst>
            <a:glow rad="139700">
              <a:schemeClr val="accent2">
                <a:satMod val="175000"/>
                <a:alpha val="40000"/>
              </a:schemeClr>
            </a:glow>
          </a:effectLst>
          <a:extLst/>
        </p:spPr>
        <p:style>
          <a:lnRef idx="2">
            <a:schemeClr val="accent3"/>
          </a:lnRef>
          <a:fillRef idx="1">
            <a:schemeClr val="lt1"/>
          </a:fillRef>
          <a:effectRef idx="0">
            <a:schemeClr val="accent3"/>
          </a:effectRef>
          <a:fontRef idx="minor">
            <a:schemeClr val="dk1"/>
          </a:fontRef>
        </p:style>
        <p:txBody>
          <a:bodyPr wrap="square">
            <a:spAutoFit/>
          </a:bodyPr>
          <a:lstStyle>
            <a:lvl1pPr>
              <a:defRPr sz="2400">
                <a:solidFill>
                  <a:schemeClr val="tx1"/>
                </a:solidFill>
                <a:latin typeface="Times New Roman" pitchFamily="18" charset="0"/>
              </a:defRPr>
            </a:lvl1pPr>
            <a:lvl2pPr marL="2800350" indent="-58738">
              <a:defRPr sz="2400">
                <a:solidFill>
                  <a:schemeClr val="tx1"/>
                </a:solidFill>
                <a:latin typeface="Times New Roman" pitchFamily="18" charset="0"/>
              </a:defRPr>
            </a:lvl2pPr>
            <a:lvl3pPr marL="3317875">
              <a:defRPr sz="2400">
                <a:solidFill>
                  <a:schemeClr val="tx1"/>
                </a:solidFill>
                <a:latin typeface="Times New Roman" pitchFamily="18" charset="0"/>
              </a:defRPr>
            </a:lvl3pPr>
            <a:lvl4pPr marL="3432175">
              <a:defRPr sz="2400">
                <a:solidFill>
                  <a:schemeClr val="tx1"/>
                </a:solidFill>
                <a:latin typeface="Times New Roman" pitchFamily="18" charset="0"/>
              </a:defRPr>
            </a:lvl4pPr>
            <a:lvl5pPr marL="3546475">
              <a:defRPr sz="2400">
                <a:solidFill>
                  <a:schemeClr val="tx1"/>
                </a:solidFill>
                <a:latin typeface="Times New Roman" pitchFamily="18" charset="0"/>
              </a:defRPr>
            </a:lvl5pPr>
            <a:lvl6pPr marL="4003675" eaLnBrk="0" fontAlgn="base" hangingPunct="0">
              <a:spcBef>
                <a:spcPct val="0"/>
              </a:spcBef>
              <a:spcAft>
                <a:spcPct val="0"/>
              </a:spcAft>
              <a:defRPr sz="2400">
                <a:solidFill>
                  <a:schemeClr val="tx1"/>
                </a:solidFill>
                <a:latin typeface="Times New Roman" pitchFamily="18" charset="0"/>
              </a:defRPr>
            </a:lvl6pPr>
            <a:lvl7pPr marL="4460875" eaLnBrk="0" fontAlgn="base" hangingPunct="0">
              <a:spcBef>
                <a:spcPct val="0"/>
              </a:spcBef>
              <a:spcAft>
                <a:spcPct val="0"/>
              </a:spcAft>
              <a:defRPr sz="2400">
                <a:solidFill>
                  <a:schemeClr val="tx1"/>
                </a:solidFill>
                <a:latin typeface="Times New Roman" pitchFamily="18" charset="0"/>
              </a:defRPr>
            </a:lvl7pPr>
            <a:lvl8pPr marL="4918075" eaLnBrk="0" fontAlgn="base" hangingPunct="0">
              <a:spcBef>
                <a:spcPct val="0"/>
              </a:spcBef>
              <a:spcAft>
                <a:spcPct val="0"/>
              </a:spcAft>
              <a:defRPr sz="2400">
                <a:solidFill>
                  <a:schemeClr val="tx1"/>
                </a:solidFill>
                <a:latin typeface="Times New Roman" pitchFamily="18" charset="0"/>
              </a:defRPr>
            </a:lvl8pPr>
            <a:lvl9pPr marL="5375275" eaLnBrk="0" fontAlgn="base" hangingPunct="0">
              <a:spcBef>
                <a:spcPct val="0"/>
              </a:spcBef>
              <a:spcAft>
                <a:spcPct val="0"/>
              </a:spcAft>
              <a:defRPr sz="2400">
                <a:solidFill>
                  <a:schemeClr val="tx1"/>
                </a:solidFill>
                <a:latin typeface="Times New Roman" pitchFamily="18" charset="0"/>
              </a:defRPr>
            </a:lvl9pPr>
          </a:lstStyle>
          <a:p>
            <a:pPr marL="514350" indent="-514350">
              <a:buFont typeface="+mj-lt"/>
              <a:buAutoNum type="arabicPeriod"/>
            </a:pPr>
            <a:endParaRPr lang="en-US" sz="4000" dirty="0" smtClean="0">
              <a:effectLst/>
            </a:endParaRPr>
          </a:p>
          <a:p>
            <a:pPr marL="514350" indent="-514350">
              <a:buFont typeface="+mj-lt"/>
              <a:buAutoNum type="arabicPeriod"/>
            </a:pPr>
            <a:endParaRPr lang="en-US" sz="4000" dirty="0">
              <a:effectLst/>
            </a:endParaRPr>
          </a:p>
          <a:p>
            <a:pPr marL="514350" indent="-514350">
              <a:buFont typeface="+mj-lt"/>
              <a:buAutoNum type="arabicPeriod"/>
            </a:pPr>
            <a:r>
              <a:rPr lang="en-US" sz="4000" dirty="0" smtClean="0">
                <a:effectLst/>
              </a:rPr>
              <a:t>Employee welfare</a:t>
            </a:r>
          </a:p>
          <a:p>
            <a:pPr marL="571500" indent="-571500">
              <a:buFont typeface="Wingdings" pitchFamily="2" charset="2"/>
              <a:buChar char="v"/>
            </a:pPr>
            <a:r>
              <a:rPr lang="en-US" sz="4000" dirty="0" smtClean="0">
                <a:effectLst/>
              </a:rPr>
              <a:t>BAKIP ( </a:t>
            </a:r>
            <a:r>
              <a:rPr lang="en-US" sz="4000" dirty="0" err="1" smtClean="0">
                <a:effectLst/>
              </a:rPr>
              <a:t>Badan</a:t>
            </a:r>
            <a:r>
              <a:rPr lang="en-US" sz="4000" dirty="0" smtClean="0">
                <a:effectLst/>
              </a:rPr>
              <a:t> </a:t>
            </a:r>
            <a:r>
              <a:rPr lang="en-US" sz="4000" dirty="0" err="1" smtClean="0">
                <a:effectLst/>
              </a:rPr>
              <a:t>kebajikan</a:t>
            </a:r>
            <a:r>
              <a:rPr lang="en-US" sz="4000" dirty="0" smtClean="0">
                <a:effectLst/>
              </a:rPr>
              <a:t> Islam </a:t>
            </a:r>
            <a:r>
              <a:rPr lang="en-US" sz="4000" dirty="0" err="1" smtClean="0">
                <a:effectLst/>
              </a:rPr>
              <a:t>Prasarana</a:t>
            </a:r>
            <a:r>
              <a:rPr lang="en-US" sz="4000" dirty="0" smtClean="0">
                <a:effectLst/>
              </a:rPr>
              <a:t>)</a:t>
            </a:r>
          </a:p>
          <a:p>
            <a:pPr marL="571500" indent="-571500">
              <a:buFont typeface="Wingdings" pitchFamily="2" charset="2"/>
              <a:buChar char="v"/>
            </a:pPr>
            <a:r>
              <a:rPr lang="en-US" sz="4000" dirty="0" smtClean="0">
                <a:effectLst/>
              </a:rPr>
              <a:t>KSKKP (</a:t>
            </a:r>
            <a:r>
              <a:rPr lang="en-US" sz="4000" dirty="0" err="1" smtClean="0">
                <a:effectLst/>
              </a:rPr>
              <a:t>Kelab</a:t>
            </a:r>
            <a:r>
              <a:rPr lang="en-US" sz="4000" dirty="0" smtClean="0">
                <a:effectLst/>
              </a:rPr>
              <a:t> </a:t>
            </a:r>
            <a:r>
              <a:rPr lang="en-US" sz="4000" dirty="0" err="1" smtClean="0">
                <a:effectLst/>
              </a:rPr>
              <a:t>Sukan</a:t>
            </a:r>
            <a:r>
              <a:rPr lang="en-US" sz="4000" dirty="0" smtClean="0">
                <a:effectLst/>
              </a:rPr>
              <a:t> </a:t>
            </a:r>
            <a:r>
              <a:rPr lang="en-US" sz="4000" dirty="0" err="1" smtClean="0">
                <a:effectLst/>
              </a:rPr>
              <a:t>dan</a:t>
            </a:r>
            <a:r>
              <a:rPr lang="en-US" sz="4000" dirty="0" smtClean="0">
                <a:effectLst/>
              </a:rPr>
              <a:t> </a:t>
            </a:r>
            <a:r>
              <a:rPr lang="en-US" sz="4000" dirty="0" err="1" smtClean="0">
                <a:effectLst/>
              </a:rPr>
              <a:t>Kebajikan</a:t>
            </a:r>
            <a:r>
              <a:rPr lang="en-US" sz="4000" dirty="0" smtClean="0">
                <a:effectLst/>
              </a:rPr>
              <a:t> Kumpulan </a:t>
            </a:r>
            <a:r>
              <a:rPr lang="en-US" sz="4000" dirty="0" err="1" smtClean="0">
                <a:effectLst/>
              </a:rPr>
              <a:t>Prasarana</a:t>
            </a:r>
            <a:r>
              <a:rPr lang="en-US" sz="4000" dirty="0" smtClean="0">
                <a:effectLst/>
              </a:rPr>
              <a:t>)</a:t>
            </a:r>
          </a:p>
          <a:p>
            <a:pPr marL="571500" indent="-571500">
              <a:buFont typeface="Wingdings" pitchFamily="2" charset="2"/>
              <a:buChar char="v"/>
            </a:pPr>
            <a:r>
              <a:rPr lang="en-US" sz="4000" dirty="0" smtClean="0">
                <a:effectLst/>
              </a:rPr>
              <a:t>Insurance Coverage</a:t>
            </a:r>
          </a:p>
          <a:p>
            <a:pPr marL="571500" indent="-571500">
              <a:buFont typeface="Wingdings" pitchFamily="2" charset="2"/>
              <a:buChar char="v"/>
            </a:pPr>
            <a:r>
              <a:rPr lang="en-US" sz="4000" dirty="0" smtClean="0">
                <a:effectLst/>
              </a:rPr>
              <a:t>Medical coverage</a:t>
            </a:r>
          </a:p>
          <a:p>
            <a:endParaRPr lang="en-US" sz="4000" dirty="0" smtClean="0">
              <a:effectLst/>
            </a:endParaRPr>
          </a:p>
          <a:p>
            <a:r>
              <a:rPr lang="en-US" sz="4000" dirty="0" smtClean="0">
                <a:effectLst/>
              </a:rPr>
              <a:t>2. Recruiting/Training</a:t>
            </a:r>
          </a:p>
          <a:p>
            <a:pPr marL="571500" indent="-571500">
              <a:buFont typeface="Wingdings" pitchFamily="2" charset="2"/>
              <a:buChar char="v"/>
            </a:pPr>
            <a:r>
              <a:rPr lang="en-US" sz="4000" dirty="0" smtClean="0">
                <a:effectLst/>
              </a:rPr>
              <a:t>Rapid </a:t>
            </a:r>
            <a:r>
              <a:rPr lang="en-US" sz="4000" dirty="0" err="1" smtClean="0">
                <a:effectLst/>
              </a:rPr>
              <a:t>kuantan</a:t>
            </a:r>
            <a:r>
              <a:rPr lang="en-US" sz="4000" dirty="0" smtClean="0">
                <a:effectLst/>
              </a:rPr>
              <a:t> collaborate with Minister of Youth and Sport to do Bus Captain </a:t>
            </a:r>
            <a:r>
              <a:rPr lang="en-US" sz="4000" dirty="0" err="1" smtClean="0">
                <a:effectLst/>
              </a:rPr>
              <a:t>Bootcamp</a:t>
            </a:r>
            <a:r>
              <a:rPr lang="en-US" sz="4000" dirty="0" smtClean="0">
                <a:effectLst/>
              </a:rPr>
              <a:t> </a:t>
            </a:r>
          </a:p>
          <a:p>
            <a:pPr marL="571500" indent="-571500">
              <a:buFont typeface="Wingdings" pitchFamily="2" charset="2"/>
              <a:buChar char="v"/>
            </a:pPr>
            <a:r>
              <a:rPr lang="en-US" sz="4000" dirty="0" smtClean="0">
                <a:effectLst/>
              </a:rPr>
              <a:t>The candidate must undergo 3 month training. </a:t>
            </a:r>
            <a:endParaRPr lang="en-US" sz="4000" dirty="0">
              <a:effectLst/>
            </a:endParaRPr>
          </a:p>
          <a:p>
            <a:endParaRPr lang="en-US" sz="4000" dirty="0">
              <a:effectLst/>
            </a:endParaRPr>
          </a:p>
          <a:p>
            <a:r>
              <a:rPr lang="en-US" sz="4000" dirty="0">
                <a:effectLst/>
              </a:rPr>
              <a:t>3</a:t>
            </a:r>
            <a:r>
              <a:rPr lang="en-US" sz="4000" dirty="0" smtClean="0">
                <a:effectLst/>
              </a:rPr>
              <a:t>. Reward</a:t>
            </a:r>
          </a:p>
          <a:p>
            <a:pPr marL="571500" indent="-571500">
              <a:buFont typeface="Wingdings" pitchFamily="2" charset="2"/>
              <a:buChar char="v"/>
            </a:pPr>
            <a:r>
              <a:rPr lang="en-US" sz="4000" dirty="0" smtClean="0">
                <a:effectLst/>
              </a:rPr>
              <a:t>Attractive bonus</a:t>
            </a:r>
          </a:p>
          <a:p>
            <a:pPr marL="571500" indent="-571500">
              <a:buFont typeface="Wingdings" pitchFamily="2" charset="2"/>
              <a:buChar char="v"/>
            </a:pPr>
            <a:r>
              <a:rPr lang="en-US" sz="4000" dirty="0" smtClean="0">
                <a:effectLst/>
              </a:rPr>
              <a:t>Continuous training and development program</a:t>
            </a:r>
          </a:p>
          <a:p>
            <a:endParaRPr lang="en-US" sz="4000" dirty="0">
              <a:effectLst/>
            </a:endParaRPr>
          </a:p>
          <a:p>
            <a:r>
              <a:rPr lang="en-US" sz="4000" dirty="0" smtClean="0">
                <a:effectLst/>
              </a:rPr>
              <a:t>4. Succession Planning</a:t>
            </a:r>
          </a:p>
          <a:p>
            <a:pPr marL="571500" indent="-571500">
              <a:buFont typeface="Wingdings" pitchFamily="2" charset="2"/>
              <a:buChar char="v"/>
            </a:pPr>
            <a:r>
              <a:rPr lang="en-US" sz="4000" dirty="0">
                <a:effectLst/>
              </a:rPr>
              <a:t>essential for identification and development for successor in a company. </a:t>
            </a:r>
            <a:endParaRPr lang="en-US" sz="4000" dirty="0" smtClean="0">
              <a:effectLst/>
            </a:endParaRPr>
          </a:p>
          <a:p>
            <a:pPr marL="571500" indent="-571500">
              <a:buFont typeface="Wingdings" pitchFamily="2" charset="2"/>
              <a:buChar char="v"/>
            </a:pPr>
            <a:r>
              <a:rPr lang="en-US" sz="4000" dirty="0" err="1">
                <a:effectLst/>
              </a:rPr>
              <a:t>Dato</a:t>
            </a:r>
            <a:r>
              <a:rPr lang="en-US" sz="4000" dirty="0">
                <a:effectLst/>
              </a:rPr>
              <a:t> Sri </a:t>
            </a:r>
            <a:r>
              <a:rPr lang="en-US" sz="4000" dirty="0" err="1">
                <a:effectLst/>
              </a:rPr>
              <a:t>Shahril</a:t>
            </a:r>
            <a:r>
              <a:rPr lang="en-US" sz="4000" dirty="0">
                <a:effectLst/>
              </a:rPr>
              <a:t> now currently held Chief Executive Officer of MRT Corp on September 2011 ,and one of the Board of Director for </a:t>
            </a:r>
            <a:r>
              <a:rPr lang="en-US" sz="4000" dirty="0" err="1">
                <a:effectLst/>
              </a:rPr>
              <a:t>Prasarana</a:t>
            </a:r>
            <a:r>
              <a:rPr lang="en-US" sz="4000" dirty="0">
                <a:effectLst/>
              </a:rPr>
              <a:t> Malaysia </a:t>
            </a:r>
            <a:r>
              <a:rPr lang="en-US" sz="4000" dirty="0" err="1">
                <a:effectLst/>
              </a:rPr>
              <a:t>Berhad</a:t>
            </a:r>
            <a:r>
              <a:rPr lang="en-US" sz="4000" dirty="0">
                <a:effectLst/>
              </a:rPr>
              <a:t> and </a:t>
            </a:r>
            <a:r>
              <a:rPr lang="en-US" sz="4000" dirty="0" err="1">
                <a:effectLst/>
              </a:rPr>
              <a:t>MyHSR</a:t>
            </a:r>
            <a:r>
              <a:rPr lang="en-US" sz="4000" dirty="0">
                <a:effectLst/>
              </a:rPr>
              <a:t> (High Speed Rail) </a:t>
            </a:r>
            <a:r>
              <a:rPr lang="en-US" sz="4000" dirty="0" smtClean="0">
                <a:effectLst/>
              </a:rPr>
              <a:t>Corp.</a:t>
            </a:r>
          </a:p>
          <a:p>
            <a:pPr marL="571500" indent="-571500">
              <a:buFont typeface="Wingdings" pitchFamily="2" charset="2"/>
              <a:buChar char="v"/>
            </a:pPr>
            <a:r>
              <a:rPr lang="en-US" sz="4000" dirty="0" err="1">
                <a:effectLst/>
              </a:rPr>
              <a:t>Dato</a:t>
            </a:r>
            <a:r>
              <a:rPr lang="en-US" sz="4000" dirty="0">
                <a:effectLst/>
              </a:rPr>
              <a:t>’ Sri </a:t>
            </a:r>
            <a:r>
              <a:rPr lang="en-US" sz="4000" dirty="0" err="1">
                <a:effectLst/>
              </a:rPr>
              <a:t>Shahril</a:t>
            </a:r>
            <a:r>
              <a:rPr lang="en-US" sz="4000" dirty="0">
                <a:effectLst/>
              </a:rPr>
              <a:t> was attached to </a:t>
            </a:r>
            <a:r>
              <a:rPr lang="en-US" sz="4000" dirty="0" err="1">
                <a:effectLst/>
              </a:rPr>
              <a:t>RapidKL</a:t>
            </a:r>
            <a:r>
              <a:rPr lang="en-US" sz="4000" dirty="0">
                <a:effectLst/>
              </a:rPr>
              <a:t> as its General Manager of Corporate </a:t>
            </a:r>
            <a:r>
              <a:rPr lang="en-US" sz="4000" dirty="0" smtClean="0">
                <a:effectLst/>
              </a:rPr>
              <a:t>Planning</a:t>
            </a:r>
            <a:r>
              <a:rPr lang="en-US" sz="4000" dirty="0">
                <a:effectLst/>
              </a:rPr>
              <a:t> </a:t>
            </a:r>
            <a:r>
              <a:rPr lang="en-US" sz="4000" dirty="0" smtClean="0">
                <a:effectLst/>
              </a:rPr>
              <a:t>before being promoted.</a:t>
            </a:r>
          </a:p>
          <a:p>
            <a:endParaRPr lang="en-US" sz="3600" dirty="0">
              <a:effectLst/>
            </a:endParaRPr>
          </a:p>
          <a:p>
            <a:endParaRPr lang="en-US" sz="3600" dirty="0" smtClean="0">
              <a:effectLst/>
            </a:endParaRPr>
          </a:p>
          <a:p>
            <a:pPr marL="571500" indent="-571500">
              <a:buFont typeface="Arial" pitchFamily="34" charset="0"/>
              <a:buChar char="•"/>
            </a:pPr>
            <a:endParaRPr lang="en-US" sz="3600" dirty="0">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smtClean="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p:txBody>
      </p:sp>
      <p:sp>
        <p:nvSpPr>
          <p:cNvPr id="2282" name="Rectangle 234"/>
          <p:cNvSpPr>
            <a:spLocks noChangeArrowheads="1"/>
          </p:cNvSpPr>
          <p:nvPr/>
        </p:nvSpPr>
        <p:spPr bwMode="auto">
          <a:xfrm>
            <a:off x="11156257" y="30417584"/>
            <a:ext cx="7049729" cy="606425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sz="4400">
                <a:solidFill>
                  <a:srgbClr val="FF0000"/>
                </a:solidFill>
                <a:effectLst/>
              </a:rPr>
              <a:t>Picture/Chart</a:t>
            </a:r>
          </a:p>
        </p:txBody>
      </p:sp>
      <p:sp>
        <p:nvSpPr>
          <p:cNvPr id="2284" name="Text Box 236"/>
          <p:cNvSpPr txBox="1">
            <a:spLocks noChangeArrowheads="1"/>
          </p:cNvSpPr>
          <p:nvPr/>
        </p:nvSpPr>
        <p:spPr bwMode="auto">
          <a:xfrm>
            <a:off x="816965" y="12404418"/>
            <a:ext cx="9753600" cy="5232412"/>
          </a:xfrm>
          <a:prstGeom prst="rect">
            <a:avLst/>
          </a:prstGeom>
          <a:solidFill>
            <a:srgbClr val="FFCC99"/>
          </a:solidFill>
          <a:ln>
            <a:headEnd/>
            <a:tailEnd/>
          </a:ln>
          <a:extLst/>
        </p:spPr>
        <p:style>
          <a:lnRef idx="1">
            <a:schemeClr val="accent1"/>
          </a:lnRef>
          <a:fillRef idx="2">
            <a:schemeClr val="accent1"/>
          </a:fillRef>
          <a:effectRef idx="1">
            <a:schemeClr val="accent1"/>
          </a:effectRef>
          <a:fontRef idx="minor">
            <a:schemeClr val="dk1"/>
          </a:fontRef>
        </p:style>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571500" indent="-571500">
              <a:buFont typeface="Arial" pitchFamily="34" charset="0"/>
              <a:buChar char="•"/>
            </a:pPr>
            <a:r>
              <a:rPr lang="en-US" sz="4800" dirty="0" smtClean="0">
                <a:effectLst/>
              </a:rPr>
              <a:t>What </a:t>
            </a:r>
            <a:r>
              <a:rPr lang="en-US" sz="4800" dirty="0">
                <a:effectLst/>
              </a:rPr>
              <a:t>are the relation between </a:t>
            </a:r>
            <a:r>
              <a:rPr lang="en-US" sz="4800" dirty="0" err="1">
                <a:effectLst/>
              </a:rPr>
              <a:t>instuitional</a:t>
            </a:r>
            <a:r>
              <a:rPr lang="en-US" sz="4800" dirty="0">
                <a:effectLst/>
              </a:rPr>
              <a:t> structure and talent management ?</a:t>
            </a:r>
          </a:p>
          <a:p>
            <a:pPr marL="685800" indent="-685800">
              <a:buFont typeface="Arial" pitchFamily="34" charset="0"/>
              <a:buChar char="•"/>
            </a:pPr>
            <a:r>
              <a:rPr lang="en-US" sz="4800" dirty="0" smtClean="0">
                <a:effectLst/>
              </a:rPr>
              <a:t>How </a:t>
            </a:r>
            <a:r>
              <a:rPr lang="en-US" sz="4800" dirty="0">
                <a:effectLst/>
              </a:rPr>
              <a:t>does the talent management program help for better improvement  of employees performance ? </a:t>
            </a:r>
          </a:p>
        </p:txBody>
      </p:sp>
      <p:sp>
        <p:nvSpPr>
          <p:cNvPr id="2285" name="Text Box 237"/>
          <p:cNvSpPr txBox="1">
            <a:spLocks noChangeArrowheads="1"/>
          </p:cNvSpPr>
          <p:nvPr/>
        </p:nvSpPr>
        <p:spPr bwMode="auto">
          <a:xfrm>
            <a:off x="914400" y="5881184"/>
            <a:ext cx="31592838" cy="650875"/>
          </a:xfrm>
          <a:prstGeom prst="rect">
            <a:avLst/>
          </a:prstGeom>
          <a:ln>
            <a:headEnd/>
            <a:tailEnd/>
          </a:ln>
          <a:extLst/>
        </p:spPr>
        <p:style>
          <a:lnRef idx="3">
            <a:schemeClr val="lt1"/>
          </a:lnRef>
          <a:fillRef idx="1">
            <a:schemeClr val="accent2"/>
          </a:fillRef>
          <a:effectRef idx="1">
            <a:schemeClr val="accent2"/>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ABSTRACT</a:t>
            </a:r>
          </a:p>
        </p:txBody>
      </p:sp>
      <p:sp>
        <p:nvSpPr>
          <p:cNvPr id="2286" name="Text Box 238"/>
          <p:cNvSpPr txBox="1">
            <a:spLocks noChangeArrowheads="1"/>
          </p:cNvSpPr>
          <p:nvPr/>
        </p:nvSpPr>
        <p:spPr bwMode="auto">
          <a:xfrm>
            <a:off x="816966" y="11740405"/>
            <a:ext cx="9814808" cy="664013"/>
          </a:xfrm>
          <a:prstGeom prst="rect">
            <a:avLst/>
          </a:prstGeom>
          <a:ln>
            <a:headEnd/>
            <a:tailEnd/>
          </a:ln>
          <a:extLst/>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n-US" sz="3600" b="1" dirty="0">
                <a:solidFill>
                  <a:schemeClr val="bg1"/>
                </a:solidFill>
                <a:effectLst>
                  <a:outerShdw blurRad="38100" dist="38100" dir="2700000" algn="tl">
                    <a:srgbClr val="000000"/>
                  </a:outerShdw>
                </a:effectLst>
              </a:rPr>
              <a:t>INTRODUCTION</a:t>
            </a:r>
          </a:p>
        </p:txBody>
      </p:sp>
      <p:sp>
        <p:nvSpPr>
          <p:cNvPr id="2287" name="Text Box 239"/>
          <p:cNvSpPr txBox="1">
            <a:spLocks noChangeArrowheads="1"/>
          </p:cNvSpPr>
          <p:nvPr/>
        </p:nvSpPr>
        <p:spPr bwMode="auto">
          <a:xfrm>
            <a:off x="950469" y="39353621"/>
            <a:ext cx="31592837" cy="646331"/>
          </a:xfrm>
          <a:prstGeom prst="rect">
            <a:avLst/>
          </a:prstGeom>
          <a:ln>
            <a:headEnd/>
            <a:tailEnd/>
          </a:ln>
          <a:extLst/>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pPr algn="ctr"/>
            <a:r>
              <a:rPr lang="en-US" sz="3600" b="1" dirty="0" smtClean="0">
                <a:solidFill>
                  <a:schemeClr val="bg1"/>
                </a:solidFill>
                <a:effectLst>
                  <a:outerShdw blurRad="38100" dist="38100" dir="2700000" algn="tl">
                    <a:srgbClr val="000000"/>
                  </a:outerShdw>
                </a:effectLst>
              </a:rPr>
              <a:t>CONCLUSIONS AND RECOMMENDATION</a:t>
            </a:r>
            <a:endParaRPr lang="en-US" sz="3600" b="1" dirty="0">
              <a:solidFill>
                <a:schemeClr val="bg1"/>
              </a:solidFill>
              <a:effectLst>
                <a:outerShdw blurRad="38100" dist="38100" dir="2700000" algn="tl">
                  <a:srgbClr val="000000"/>
                </a:outerShdw>
              </a:effectLst>
            </a:endParaRPr>
          </a:p>
        </p:txBody>
      </p:sp>
      <p:sp>
        <p:nvSpPr>
          <p:cNvPr id="2289" name="Rectangle 241"/>
          <p:cNvSpPr>
            <a:spLocks noChangeArrowheads="1"/>
          </p:cNvSpPr>
          <p:nvPr/>
        </p:nvSpPr>
        <p:spPr bwMode="auto">
          <a:xfrm>
            <a:off x="955725" y="827343"/>
            <a:ext cx="31549969" cy="4800600"/>
          </a:xfrm>
          <a:prstGeom prst="rect">
            <a:avLst/>
          </a:prstGeom>
          <a:ln>
            <a:headEnd/>
            <a:tailEnd/>
          </a:ln>
          <a:extLst/>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algn="ctr"/>
            <a:endParaRPr lang="en-US">
              <a:effectLst>
                <a:outerShdw blurRad="38100" dist="38100" dir="2700000" algn="tl">
                  <a:srgbClr val="FFFFFF"/>
                </a:outerShdw>
              </a:effectLst>
            </a:endParaRPr>
          </a:p>
        </p:txBody>
      </p:sp>
      <p:sp>
        <p:nvSpPr>
          <p:cNvPr id="2290" name="Rectangle 242"/>
          <p:cNvSpPr>
            <a:spLocks noChangeArrowheads="1"/>
          </p:cNvSpPr>
          <p:nvPr/>
        </p:nvSpPr>
        <p:spPr bwMode="auto">
          <a:xfrm>
            <a:off x="-163468" y="1004384"/>
            <a:ext cx="33680400" cy="19205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6600" b="1" dirty="0" smtClean="0">
                <a:solidFill>
                  <a:srgbClr val="FFFF00"/>
                </a:solidFill>
                <a:effectLst>
                  <a:outerShdw blurRad="38100" dist="38100" dir="2700000" algn="tl">
                    <a:srgbClr val="000000"/>
                  </a:outerShdw>
                </a:effectLst>
                <a:latin typeface="Arial" charset="0"/>
              </a:rPr>
              <a:t>A STUDY ON THE GOVERNANCE OF TALENT MANAGEMENT PROGRAM  AT </a:t>
            </a:r>
          </a:p>
          <a:p>
            <a:pPr algn="ctr">
              <a:lnSpc>
                <a:spcPct val="90000"/>
              </a:lnSpc>
            </a:pPr>
            <a:r>
              <a:rPr lang="en-US" sz="6600" b="1" dirty="0" smtClean="0">
                <a:solidFill>
                  <a:srgbClr val="FFFF00"/>
                </a:solidFill>
                <a:effectLst>
                  <a:outerShdw blurRad="38100" dist="38100" dir="2700000" algn="tl">
                    <a:srgbClr val="000000"/>
                  </a:outerShdw>
                </a:effectLst>
                <a:latin typeface="Arial" charset="0"/>
              </a:rPr>
              <a:t>RAPID KUANTAN</a:t>
            </a:r>
            <a:endParaRPr lang="en-US" sz="6600" b="1" dirty="0">
              <a:solidFill>
                <a:srgbClr val="FFFF00"/>
              </a:solidFill>
              <a:effectLst>
                <a:outerShdw blurRad="38100" dist="38100" dir="2700000" algn="tl">
                  <a:srgbClr val="000000"/>
                </a:outerShdw>
              </a:effectLst>
              <a:latin typeface="Arial" charset="0"/>
            </a:endParaRPr>
          </a:p>
        </p:txBody>
      </p:sp>
      <p:sp>
        <p:nvSpPr>
          <p:cNvPr id="2291" name="Rectangle 243"/>
          <p:cNvSpPr>
            <a:spLocks noChangeArrowheads="1"/>
          </p:cNvSpPr>
          <p:nvPr/>
        </p:nvSpPr>
        <p:spPr bwMode="auto">
          <a:xfrm>
            <a:off x="6020164" y="3244944"/>
            <a:ext cx="20878800" cy="840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5400" dirty="0" smtClean="0">
                <a:solidFill>
                  <a:schemeClr val="bg1"/>
                </a:solidFill>
                <a:effectLst>
                  <a:outerShdw blurRad="38100" dist="38100" dir="2700000" algn="tl">
                    <a:srgbClr val="000000"/>
                  </a:outerShdw>
                </a:effectLst>
                <a:latin typeface="Arial" charset="0"/>
              </a:rPr>
              <a:t>MUHAMMAD NUR HAFIZUDIN BIN SANUPIN</a:t>
            </a:r>
            <a:endParaRPr lang="en-US" sz="5400" dirty="0">
              <a:solidFill>
                <a:schemeClr val="bg1"/>
              </a:solidFill>
              <a:effectLst>
                <a:outerShdw blurRad="38100" dist="38100" dir="2700000" algn="tl">
                  <a:srgbClr val="000000"/>
                </a:outerShdw>
              </a:effectLst>
              <a:latin typeface="Arial" charset="0"/>
            </a:endParaRPr>
          </a:p>
        </p:txBody>
      </p:sp>
      <p:sp>
        <p:nvSpPr>
          <p:cNvPr id="2292" name="Rectangle 244"/>
          <p:cNvSpPr>
            <a:spLocks noChangeArrowheads="1"/>
          </p:cNvSpPr>
          <p:nvPr/>
        </p:nvSpPr>
        <p:spPr bwMode="auto">
          <a:xfrm>
            <a:off x="369932" y="4422883"/>
            <a:ext cx="31851600" cy="70173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4400" dirty="0">
                <a:solidFill>
                  <a:schemeClr val="bg1"/>
                </a:solidFill>
                <a:effectLst>
                  <a:outerShdw blurRad="38100" dist="38100" dir="2700000" algn="tl">
                    <a:srgbClr val="000000"/>
                  </a:outerShdw>
                </a:effectLst>
                <a:latin typeface="Arial" charset="0"/>
              </a:rPr>
              <a:t>BACHELOR OF INDUSTRIAL TECHNOLOGY MANAGEMENT WITH HONS.</a:t>
            </a:r>
          </a:p>
        </p:txBody>
      </p:sp>
      <p:sp>
        <p:nvSpPr>
          <p:cNvPr id="2295" name="Text Box 247"/>
          <p:cNvSpPr txBox="1">
            <a:spLocks noChangeArrowheads="1"/>
          </p:cNvSpPr>
          <p:nvPr/>
        </p:nvSpPr>
        <p:spPr bwMode="auto">
          <a:xfrm>
            <a:off x="903331" y="6846384"/>
            <a:ext cx="31602363" cy="4708981"/>
          </a:xfrm>
          <a:prstGeom prst="rect">
            <a:avLst/>
          </a:prstGeom>
          <a:solidFill>
            <a:srgbClr val="FFCC99"/>
          </a:solidFill>
          <a:ln>
            <a:solidFill>
              <a:srgbClr val="FF5050"/>
            </a:solidFill>
            <a:headEnd/>
            <a:tailEnd/>
          </a:ln>
          <a:extLst/>
        </p:spPr>
        <p:style>
          <a:lnRef idx="1">
            <a:schemeClr val="accent1"/>
          </a:lnRef>
          <a:fillRef idx="2">
            <a:schemeClr val="accent1"/>
          </a:fillRef>
          <a:effectRef idx="1">
            <a:schemeClr val="accent1"/>
          </a:effectRef>
          <a:fontRef idx="minor">
            <a:schemeClr val="dk1"/>
          </a:fontRef>
        </p:style>
        <p:txBody>
          <a:bodyPr wrap="square">
            <a:spAutoFit/>
          </a:bodyPr>
          <a:lstStyle/>
          <a:p>
            <a:pPr>
              <a:spcBef>
                <a:spcPct val="50000"/>
              </a:spcBef>
            </a:pPr>
            <a:r>
              <a:rPr lang="en-US" sz="4400" dirty="0" smtClean="0">
                <a:effectLst/>
              </a:rPr>
              <a:t>This </a:t>
            </a:r>
            <a:r>
              <a:rPr lang="en-US" sz="4400" dirty="0">
                <a:effectLst/>
              </a:rPr>
              <a:t>research is a study on the governance of talent management at Rapid </a:t>
            </a:r>
            <a:r>
              <a:rPr lang="en-US" sz="4400" dirty="0" err="1">
                <a:effectLst/>
              </a:rPr>
              <a:t>Kuantan</a:t>
            </a:r>
            <a:r>
              <a:rPr lang="en-US" sz="4400" dirty="0">
                <a:effectLst/>
              </a:rPr>
              <a:t> </a:t>
            </a:r>
            <a:r>
              <a:rPr lang="en-US" sz="4400" dirty="0" err="1">
                <a:effectLst/>
              </a:rPr>
              <a:t>Sdn</a:t>
            </a:r>
            <a:r>
              <a:rPr lang="en-US" sz="4400" dirty="0">
                <a:effectLst/>
              </a:rPr>
              <a:t> Bhd. This study was conducted to examine the </a:t>
            </a:r>
            <a:r>
              <a:rPr lang="en-US" sz="4400" dirty="0" err="1">
                <a:effectLst/>
              </a:rPr>
              <a:t>instuitional</a:t>
            </a:r>
            <a:r>
              <a:rPr lang="en-US" sz="4400" dirty="0">
                <a:effectLst/>
              </a:rPr>
              <a:t> structure in relation to talent management and to analyze the impact from implementation of talent management program to the employees. This study area are in Rapid </a:t>
            </a:r>
            <a:r>
              <a:rPr lang="en-US" sz="4400" dirty="0" err="1">
                <a:effectLst/>
              </a:rPr>
              <a:t>Kuantan</a:t>
            </a:r>
            <a:r>
              <a:rPr lang="en-US" sz="4400" dirty="0">
                <a:effectLst/>
              </a:rPr>
              <a:t> </a:t>
            </a:r>
            <a:r>
              <a:rPr lang="en-US" sz="4400" dirty="0" err="1">
                <a:effectLst/>
              </a:rPr>
              <a:t>Depoh</a:t>
            </a:r>
            <a:r>
              <a:rPr lang="en-US" sz="4400" dirty="0">
                <a:effectLst/>
              </a:rPr>
              <a:t> at </a:t>
            </a:r>
            <a:r>
              <a:rPr lang="en-US" sz="4400" dirty="0" err="1">
                <a:effectLst/>
              </a:rPr>
              <a:t>Semambu</a:t>
            </a:r>
            <a:r>
              <a:rPr lang="en-US" sz="4400" dirty="0">
                <a:effectLst/>
              </a:rPr>
              <a:t>, </a:t>
            </a:r>
            <a:r>
              <a:rPr lang="en-US" sz="4400" dirty="0" err="1">
                <a:effectLst/>
              </a:rPr>
              <a:t>Kuantan</a:t>
            </a:r>
            <a:r>
              <a:rPr lang="en-US" sz="4400" dirty="0">
                <a:effectLst/>
              </a:rPr>
              <a:t>. To achieved the objective, the interview will be used as data collection. Data collection will be </a:t>
            </a:r>
            <a:r>
              <a:rPr lang="en-US" sz="4400" dirty="0" err="1">
                <a:effectLst/>
              </a:rPr>
              <a:t>analyse</a:t>
            </a:r>
            <a:r>
              <a:rPr lang="en-US" sz="4400" dirty="0">
                <a:effectLst/>
              </a:rPr>
              <a:t> whether the </a:t>
            </a:r>
            <a:r>
              <a:rPr lang="en-US" sz="4400" dirty="0" err="1">
                <a:effectLst/>
              </a:rPr>
              <a:t>instuitional</a:t>
            </a:r>
            <a:r>
              <a:rPr lang="en-US" sz="4400" dirty="0">
                <a:effectLst/>
              </a:rPr>
              <a:t> structure of talent management affect the employees and company performance. Based on interview, his program give positive impact for companies.  For conclusion, this talent management program will help company to manage human capital more effectively and efficient </a:t>
            </a:r>
            <a:r>
              <a:rPr lang="en-US" sz="4400" dirty="0">
                <a:solidFill>
                  <a:srgbClr val="FF0000"/>
                </a:solidFill>
                <a:effectLst/>
              </a:rPr>
              <a:t>. </a:t>
            </a:r>
          </a:p>
          <a:p>
            <a:pPr>
              <a:spcBef>
                <a:spcPct val="50000"/>
              </a:spcBef>
            </a:pPr>
            <a:endParaRPr lang="en-US" dirty="0">
              <a:solidFill>
                <a:srgbClr val="FF0000"/>
              </a:solidFill>
              <a:effectLst/>
            </a:endParaRPr>
          </a:p>
        </p:txBody>
      </p:sp>
      <p:sp>
        <p:nvSpPr>
          <p:cNvPr id="2296" name="Text Box 248"/>
          <p:cNvSpPr txBox="1">
            <a:spLocks noChangeArrowheads="1"/>
          </p:cNvSpPr>
          <p:nvPr/>
        </p:nvSpPr>
        <p:spPr bwMode="auto">
          <a:xfrm>
            <a:off x="876292" y="18698798"/>
            <a:ext cx="9753600" cy="4272149"/>
          </a:xfrm>
          <a:prstGeom prst="rect">
            <a:avLst/>
          </a:prstGeom>
          <a:solidFill>
            <a:srgbClr val="FFCC99"/>
          </a:solidFill>
          <a:ln>
            <a:headEnd/>
            <a:tailEnd/>
          </a:ln>
          <a:extLst/>
        </p:spPr>
        <p:style>
          <a:lnRef idx="1">
            <a:schemeClr val="accent1"/>
          </a:lnRef>
          <a:fillRef idx="2">
            <a:schemeClr val="accent1"/>
          </a:fillRef>
          <a:effectRef idx="1">
            <a:schemeClr val="accent1"/>
          </a:effectRef>
          <a:fontRef idx="minor">
            <a:schemeClr val="dk1"/>
          </a:fontRef>
        </p:style>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marL="685800" indent="-685800" eaLnBrk="1" hangingPunct="1">
              <a:lnSpc>
                <a:spcPct val="95000"/>
              </a:lnSpc>
              <a:buFont typeface="Arial" pitchFamily="34" charset="0"/>
              <a:buChar char="•"/>
            </a:pPr>
            <a:r>
              <a:rPr lang="en-US" sz="4800" dirty="0" smtClean="0">
                <a:effectLst/>
              </a:rPr>
              <a:t>To </a:t>
            </a:r>
            <a:r>
              <a:rPr lang="en-US" sz="4800" dirty="0">
                <a:effectLst/>
              </a:rPr>
              <a:t>examine the </a:t>
            </a:r>
            <a:r>
              <a:rPr lang="en-US" sz="4800" dirty="0" err="1">
                <a:effectLst/>
              </a:rPr>
              <a:t>instuitional</a:t>
            </a:r>
            <a:r>
              <a:rPr lang="en-US" sz="4800" dirty="0">
                <a:effectLst/>
              </a:rPr>
              <a:t> structure in relation to talent management.</a:t>
            </a:r>
          </a:p>
          <a:p>
            <a:pPr marL="685800" indent="-685800" eaLnBrk="1" hangingPunct="1">
              <a:lnSpc>
                <a:spcPct val="95000"/>
              </a:lnSpc>
              <a:buFont typeface="Arial" pitchFamily="34" charset="0"/>
              <a:buChar char="•"/>
            </a:pPr>
            <a:r>
              <a:rPr lang="en-US" sz="4800" dirty="0" smtClean="0">
                <a:effectLst/>
              </a:rPr>
              <a:t>To </a:t>
            </a:r>
            <a:r>
              <a:rPr lang="en-US" sz="4800" dirty="0">
                <a:effectLst/>
              </a:rPr>
              <a:t>analyze the impact from implementation of talent management program to the employees at Rapid </a:t>
            </a:r>
            <a:r>
              <a:rPr lang="en-US" sz="4800" dirty="0" err="1">
                <a:effectLst/>
              </a:rPr>
              <a:t>Kuantan</a:t>
            </a:r>
            <a:r>
              <a:rPr lang="en-US" sz="4800" dirty="0">
                <a:effectLst/>
              </a:rPr>
              <a:t>.</a:t>
            </a:r>
          </a:p>
        </p:txBody>
      </p:sp>
      <p:sp>
        <p:nvSpPr>
          <p:cNvPr id="2297" name="Text Box 249"/>
          <p:cNvSpPr txBox="1">
            <a:spLocks noChangeArrowheads="1"/>
          </p:cNvSpPr>
          <p:nvPr/>
        </p:nvSpPr>
        <p:spPr bwMode="auto">
          <a:xfrm>
            <a:off x="849598" y="17933969"/>
            <a:ext cx="9753600" cy="650875"/>
          </a:xfrm>
          <a:prstGeom prst="rect">
            <a:avLst/>
          </a:prstGeom>
          <a:ln>
            <a:headEnd/>
            <a:tailEnd/>
          </a:ln>
          <a:extLst/>
        </p:spPr>
        <p:style>
          <a:lnRef idx="2">
            <a:schemeClr val="accent2">
              <a:shade val="50000"/>
            </a:schemeClr>
          </a:lnRef>
          <a:fillRef idx="1">
            <a:schemeClr val="accent2"/>
          </a:fillRef>
          <a:effectRef idx="0">
            <a:schemeClr val="accent2"/>
          </a:effectRef>
          <a:fontRef idx="minor">
            <a:schemeClr val="lt1"/>
          </a:fontRef>
        </p:style>
        <p:txBody>
          <a:bodyPr>
            <a:spAutoFit/>
          </a:bodyPr>
          <a:lstStyle/>
          <a:p>
            <a:r>
              <a:rPr lang="en-US" sz="3600" b="1" dirty="0" smtClean="0">
                <a:solidFill>
                  <a:schemeClr val="bg1"/>
                </a:solidFill>
                <a:effectLst>
                  <a:outerShdw blurRad="38100" dist="38100" dir="2700000" algn="tl">
                    <a:srgbClr val="000000"/>
                  </a:outerShdw>
                </a:effectLst>
              </a:rPr>
              <a:t>OBJECTIVE/S</a:t>
            </a:r>
            <a:endParaRPr lang="en-US" sz="3600" b="1" dirty="0">
              <a:solidFill>
                <a:schemeClr val="bg1"/>
              </a:solidFill>
              <a:effectLst>
                <a:outerShdw blurRad="38100" dist="38100" dir="2700000" algn="tl">
                  <a:srgbClr val="000000"/>
                </a:outerShdw>
              </a:effectLst>
            </a:endParaRPr>
          </a:p>
        </p:txBody>
      </p:sp>
      <p:sp>
        <p:nvSpPr>
          <p:cNvPr id="2298" name="Text Box 250"/>
          <p:cNvSpPr txBox="1">
            <a:spLocks noChangeArrowheads="1"/>
          </p:cNvSpPr>
          <p:nvPr/>
        </p:nvSpPr>
        <p:spPr bwMode="auto">
          <a:xfrm>
            <a:off x="11122099" y="11698331"/>
            <a:ext cx="21421210" cy="646331"/>
          </a:xfrm>
          <a:prstGeom prst="rect">
            <a:avLst/>
          </a:prstGeom>
          <a:ln>
            <a:headEnd/>
            <a:tailEnd/>
          </a:ln>
          <a:extLst/>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n-US" sz="3600" b="1" dirty="0">
                <a:solidFill>
                  <a:schemeClr val="bg1"/>
                </a:solidFill>
                <a:effectLst>
                  <a:outerShdw blurRad="38100" dist="38100" dir="2700000" algn="tl">
                    <a:srgbClr val="000000"/>
                  </a:outerShdw>
                </a:effectLst>
              </a:rPr>
              <a:t>RESULTS</a:t>
            </a:r>
          </a:p>
        </p:txBody>
      </p:sp>
      <p:sp>
        <p:nvSpPr>
          <p:cNvPr id="2299" name="Text Box 251"/>
          <p:cNvSpPr txBox="1">
            <a:spLocks noChangeArrowheads="1"/>
          </p:cNvSpPr>
          <p:nvPr/>
        </p:nvSpPr>
        <p:spPr bwMode="auto">
          <a:xfrm>
            <a:off x="950470" y="39942584"/>
            <a:ext cx="31592838" cy="3385752"/>
          </a:xfrm>
          <a:prstGeom prst="rect">
            <a:avLst/>
          </a:prstGeom>
          <a:solidFill>
            <a:srgbClr val="FFCC99"/>
          </a:solidFill>
          <a:ln>
            <a:headEnd/>
            <a:tailEnd/>
          </a:ln>
          <a:extLst/>
        </p:spPr>
        <p:style>
          <a:lnRef idx="1">
            <a:schemeClr val="accent1"/>
          </a:lnRef>
          <a:fillRef idx="2">
            <a:schemeClr val="accent1"/>
          </a:fillRef>
          <a:effectRef idx="1">
            <a:schemeClr val="accent1"/>
          </a:effectRef>
          <a:fontRef idx="minor">
            <a:schemeClr val="dk1"/>
          </a:fontRef>
        </p:style>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r>
              <a:rPr lang="en-US" sz="3600" b="1" dirty="0" smtClean="0">
                <a:effectLst/>
              </a:rPr>
              <a:t>CONCLUSION</a:t>
            </a:r>
          </a:p>
          <a:p>
            <a:r>
              <a:rPr lang="en-US" sz="3600" dirty="0" smtClean="0">
                <a:effectLst/>
              </a:rPr>
              <a:t>Based on interview, talent management already applied at Rapid </a:t>
            </a:r>
            <a:r>
              <a:rPr lang="en-US" sz="3600" dirty="0" err="1" smtClean="0">
                <a:effectLst/>
              </a:rPr>
              <a:t>Kuantan</a:t>
            </a:r>
            <a:r>
              <a:rPr lang="en-US" sz="3600" dirty="0" smtClean="0">
                <a:effectLst/>
              </a:rPr>
              <a:t>. This program help companies to manage talent of human capital more effectively and smoothly. Thus for conclude, the objective for this research are achieved.</a:t>
            </a:r>
          </a:p>
          <a:p>
            <a:r>
              <a:rPr lang="en-US" sz="3600" b="1" dirty="0" smtClean="0">
                <a:effectLst/>
              </a:rPr>
              <a:t>RECOMMENDATION</a:t>
            </a:r>
          </a:p>
          <a:p>
            <a:r>
              <a:rPr lang="en-US" sz="3600" dirty="0" smtClean="0">
                <a:effectLst/>
              </a:rPr>
              <a:t>Rapid </a:t>
            </a:r>
            <a:r>
              <a:rPr lang="en-US" sz="3600" dirty="0" err="1" smtClean="0">
                <a:effectLst/>
              </a:rPr>
              <a:t>Kuantan</a:t>
            </a:r>
            <a:r>
              <a:rPr lang="en-US" sz="3600" dirty="0" smtClean="0">
                <a:effectLst/>
              </a:rPr>
              <a:t> already have talent management program for the worker. However, this talent management program must be continuously improved because worker satisfaction will be differs in the future. </a:t>
            </a:r>
            <a:endParaRPr lang="en-US" sz="3600" dirty="0">
              <a:effectLst/>
            </a:endParaRPr>
          </a:p>
        </p:txBody>
      </p:sp>
      <p:sp>
        <p:nvSpPr>
          <p:cNvPr id="31" name="Text Box 248"/>
          <p:cNvSpPr txBox="1">
            <a:spLocks noChangeArrowheads="1"/>
          </p:cNvSpPr>
          <p:nvPr/>
        </p:nvSpPr>
        <p:spPr bwMode="auto">
          <a:xfrm>
            <a:off x="876292" y="24155400"/>
            <a:ext cx="9753600" cy="14798107"/>
          </a:xfrm>
          <a:prstGeom prst="rect">
            <a:avLst/>
          </a:prstGeom>
          <a:solidFill>
            <a:srgbClr val="FFCC99"/>
          </a:solidFill>
          <a:ln>
            <a:headEnd/>
            <a:tailEnd/>
          </a:ln>
          <a:extLst/>
        </p:spPr>
        <p:style>
          <a:lnRef idx="1">
            <a:schemeClr val="accent1"/>
          </a:lnRef>
          <a:fillRef idx="2">
            <a:schemeClr val="accent1"/>
          </a:fillRef>
          <a:effectRef idx="1">
            <a:schemeClr val="accent1"/>
          </a:effectRef>
          <a:fontRef idx="minor">
            <a:schemeClr val="dk1"/>
          </a:fontRef>
        </p:style>
        <p:txBody>
          <a:bodyPr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pPr>
            <a:r>
              <a:rPr lang="en-US" sz="4800" dirty="0">
                <a:effectLst/>
              </a:rPr>
              <a:t>The data was collected by using interview method. The instrument </a:t>
            </a:r>
            <a:r>
              <a:rPr lang="en-US" sz="4800" dirty="0" smtClean="0">
                <a:effectLst/>
              </a:rPr>
              <a:t> used </a:t>
            </a:r>
            <a:r>
              <a:rPr lang="en-US" sz="4800" dirty="0">
                <a:effectLst/>
              </a:rPr>
              <a:t>is </a:t>
            </a:r>
            <a:r>
              <a:rPr lang="en-US" sz="4800" dirty="0" smtClean="0">
                <a:effectLst/>
              </a:rPr>
              <a:t>interview. </a:t>
            </a:r>
          </a:p>
          <a:p>
            <a:pPr lvl="0" defTabSz="914400" eaLnBrk="1" hangingPunct="1">
              <a:lnSpc>
                <a:spcPct val="95000"/>
              </a:lnSpc>
            </a:pPr>
            <a:endParaRPr lang="en-US" sz="4800" dirty="0">
              <a:solidFill>
                <a:srgbClr val="000000"/>
              </a:solidFill>
              <a:effectLst/>
            </a:endParaRPr>
          </a:p>
          <a:p>
            <a:pPr lvl="0" defTabSz="914400" eaLnBrk="1" hangingPunct="1">
              <a:lnSpc>
                <a:spcPct val="95000"/>
              </a:lnSpc>
            </a:pPr>
            <a:r>
              <a:rPr lang="en-US" sz="4800" dirty="0">
                <a:solidFill>
                  <a:srgbClr val="000000"/>
                </a:solidFill>
                <a:effectLst/>
              </a:rPr>
              <a:t> </a:t>
            </a:r>
          </a:p>
          <a:p>
            <a:pPr lvl="0" defTabSz="914400" eaLnBrk="1" hangingPunct="1">
              <a:lnSpc>
                <a:spcPct val="95000"/>
              </a:lnSpc>
            </a:pPr>
            <a:endParaRPr lang="en-US" sz="4800" dirty="0">
              <a:solidFill>
                <a:srgbClr val="FF0000"/>
              </a:solidFill>
              <a:effectLst/>
            </a:endParaRPr>
          </a:p>
          <a:p>
            <a:pPr lvl="0" defTabSz="914400" eaLnBrk="1" hangingPunct="1">
              <a:lnSpc>
                <a:spcPct val="95000"/>
              </a:lnSpc>
            </a:pPr>
            <a:endParaRPr lang="en-US" sz="4800" dirty="0">
              <a:solidFill>
                <a:srgbClr val="FF0000"/>
              </a:solidFill>
              <a:effectLst/>
            </a:endParaRPr>
          </a:p>
          <a:p>
            <a:pPr lvl="0" defTabSz="914400" eaLnBrk="1" hangingPunct="1">
              <a:lnSpc>
                <a:spcPct val="95000"/>
              </a:lnSpc>
            </a:pPr>
            <a:endParaRPr lang="en-US" sz="4800" dirty="0">
              <a:solidFill>
                <a:srgbClr val="FF0000"/>
              </a:solidFill>
              <a:effectLst/>
            </a:endParaRPr>
          </a:p>
          <a:p>
            <a:pPr lvl="0" defTabSz="914400" eaLnBrk="1" hangingPunct="1">
              <a:lnSpc>
                <a:spcPct val="95000"/>
              </a:lnSpc>
            </a:pPr>
            <a:endParaRPr lang="en-US" sz="4800" dirty="0">
              <a:solidFill>
                <a:srgbClr val="FF0000"/>
              </a:solidFill>
              <a:effectLst/>
            </a:endParaRPr>
          </a:p>
          <a:p>
            <a:pPr lvl="0" defTabSz="914400" eaLnBrk="1" hangingPunct="1">
              <a:lnSpc>
                <a:spcPct val="95000"/>
              </a:lnSpc>
            </a:pPr>
            <a:endParaRPr lang="en-US" sz="4800" dirty="0">
              <a:solidFill>
                <a:srgbClr val="FF0000"/>
              </a:solidFill>
              <a:effectLst/>
            </a:endParaRPr>
          </a:p>
          <a:p>
            <a:pPr lvl="0" defTabSz="914400" eaLnBrk="1" hangingPunct="1">
              <a:lnSpc>
                <a:spcPct val="95000"/>
              </a:lnSpc>
            </a:pPr>
            <a:endParaRPr lang="en-US" sz="4800" dirty="0">
              <a:solidFill>
                <a:srgbClr val="FF0000"/>
              </a:solidFill>
              <a:effectLst/>
            </a:endParaRPr>
          </a:p>
          <a:p>
            <a:pPr lvl="0" defTabSz="914400" eaLnBrk="1" hangingPunct="1">
              <a:lnSpc>
                <a:spcPct val="95000"/>
              </a:lnSpc>
            </a:pPr>
            <a:endParaRPr lang="en-US" sz="4800" dirty="0">
              <a:solidFill>
                <a:srgbClr val="FF0000"/>
              </a:solidFill>
              <a:effectLst/>
            </a:endParaRPr>
          </a:p>
          <a:p>
            <a:pPr lvl="0" defTabSz="914400" eaLnBrk="1" hangingPunct="1">
              <a:lnSpc>
                <a:spcPct val="95000"/>
              </a:lnSpc>
            </a:pPr>
            <a:endParaRPr lang="en-US" sz="4800" dirty="0">
              <a:solidFill>
                <a:srgbClr val="FF0000"/>
              </a:solidFill>
              <a:effectLst/>
            </a:endParaRPr>
          </a:p>
          <a:p>
            <a:pPr lvl="0" defTabSz="914400" eaLnBrk="1" hangingPunct="1">
              <a:lnSpc>
                <a:spcPct val="95000"/>
              </a:lnSpc>
            </a:pPr>
            <a:endParaRPr lang="en-US" sz="4800" dirty="0">
              <a:solidFill>
                <a:srgbClr val="FF0000"/>
              </a:solidFill>
              <a:effectLst/>
            </a:endParaRPr>
          </a:p>
          <a:p>
            <a:pPr lvl="0" defTabSz="914400" eaLnBrk="1" hangingPunct="1">
              <a:lnSpc>
                <a:spcPct val="95000"/>
              </a:lnSpc>
            </a:pPr>
            <a:endParaRPr lang="en-US" sz="4800" dirty="0">
              <a:solidFill>
                <a:srgbClr val="FF0000"/>
              </a:solidFill>
              <a:effectLst/>
            </a:endParaRPr>
          </a:p>
          <a:p>
            <a:pPr lvl="0" defTabSz="914400" eaLnBrk="1" hangingPunct="1">
              <a:lnSpc>
                <a:spcPct val="95000"/>
              </a:lnSpc>
            </a:pPr>
            <a:endParaRPr lang="en-US" sz="4800" dirty="0">
              <a:solidFill>
                <a:srgbClr val="FF0000"/>
              </a:solidFill>
              <a:effectLst/>
            </a:endParaRPr>
          </a:p>
          <a:p>
            <a:pPr lvl="0" defTabSz="914400" eaLnBrk="1" hangingPunct="1">
              <a:lnSpc>
                <a:spcPct val="95000"/>
              </a:lnSpc>
            </a:pPr>
            <a:endParaRPr lang="en-US" sz="4800" dirty="0">
              <a:solidFill>
                <a:srgbClr val="FF0000"/>
              </a:solidFill>
              <a:effectLst/>
            </a:endParaRPr>
          </a:p>
          <a:p>
            <a:pPr lvl="0" defTabSz="914400" eaLnBrk="1" hangingPunct="1">
              <a:lnSpc>
                <a:spcPct val="95000"/>
              </a:lnSpc>
            </a:pPr>
            <a:endParaRPr lang="en-US" sz="4800" dirty="0">
              <a:solidFill>
                <a:srgbClr val="FF0000"/>
              </a:solidFill>
              <a:effectLst/>
            </a:endParaRPr>
          </a:p>
          <a:p>
            <a:pPr lvl="0" defTabSz="914400" eaLnBrk="1" hangingPunct="1">
              <a:lnSpc>
                <a:spcPct val="95000"/>
              </a:lnSpc>
            </a:pPr>
            <a:endParaRPr lang="en-US" sz="4800" dirty="0">
              <a:solidFill>
                <a:srgbClr val="FF0000"/>
              </a:solidFill>
              <a:effectLst/>
            </a:endParaRPr>
          </a:p>
          <a:p>
            <a:pPr lvl="0" defTabSz="914400" eaLnBrk="1" hangingPunct="1">
              <a:lnSpc>
                <a:spcPct val="95000"/>
              </a:lnSpc>
            </a:pPr>
            <a:endParaRPr lang="en-US" sz="4800" dirty="0">
              <a:solidFill>
                <a:srgbClr val="FF0000"/>
              </a:solidFill>
              <a:effectLst/>
            </a:endParaRPr>
          </a:p>
          <a:p>
            <a:pPr eaLnBrk="1" hangingPunct="1">
              <a:lnSpc>
                <a:spcPct val="95000"/>
              </a:lnSpc>
            </a:pPr>
            <a:endParaRPr lang="en-US" sz="4800" dirty="0">
              <a:effectLst/>
            </a:endParaRPr>
          </a:p>
        </p:txBody>
      </p:sp>
      <p:sp>
        <p:nvSpPr>
          <p:cNvPr id="32" name="Text Box 249"/>
          <p:cNvSpPr txBox="1">
            <a:spLocks noChangeArrowheads="1"/>
          </p:cNvSpPr>
          <p:nvPr/>
        </p:nvSpPr>
        <p:spPr bwMode="auto">
          <a:xfrm>
            <a:off x="816965" y="23523947"/>
            <a:ext cx="9839966" cy="650875"/>
          </a:xfrm>
          <a:prstGeom prst="rect">
            <a:avLst/>
          </a:prstGeom>
          <a:ln>
            <a:headEnd/>
            <a:tailEnd/>
          </a:ln>
          <a:extLst/>
        </p:spPr>
        <p:style>
          <a:lnRef idx="2">
            <a:schemeClr val="accent2">
              <a:shade val="50000"/>
            </a:schemeClr>
          </a:lnRef>
          <a:fillRef idx="1">
            <a:schemeClr val="accent2"/>
          </a:fillRef>
          <a:effectRef idx="0">
            <a:schemeClr val="accent2"/>
          </a:effectRef>
          <a:fontRef idx="minor">
            <a:schemeClr val="lt1"/>
          </a:fontRef>
        </p:style>
        <p:txBody>
          <a:bodyPr wrap="square">
            <a:spAutoFit/>
          </a:bodyPr>
          <a:lstStyle/>
          <a:p>
            <a:r>
              <a:rPr lang="en-US" sz="3600" b="1" dirty="0">
                <a:solidFill>
                  <a:schemeClr val="bg1"/>
                </a:solidFill>
                <a:effectLst>
                  <a:outerShdw blurRad="38100" dist="38100" dir="2700000" algn="tl">
                    <a:srgbClr val="000000"/>
                  </a:outerShdw>
                </a:effectLst>
              </a:rPr>
              <a:t>METHODS</a:t>
            </a:r>
          </a:p>
        </p:txBody>
      </p:sp>
      <p:sp>
        <p:nvSpPr>
          <p:cNvPr id="2" name="TextBox 1"/>
          <p:cNvSpPr txBox="1"/>
          <p:nvPr/>
        </p:nvSpPr>
        <p:spPr>
          <a:xfrm>
            <a:off x="27673345" y="43671919"/>
            <a:ext cx="4832350" cy="461665"/>
          </a:xfrm>
          <a:prstGeom prst="rect">
            <a:avLst/>
          </a:prstGeom>
          <a:solidFill>
            <a:srgbClr val="CCCCFF"/>
          </a:solidFill>
        </p:spPr>
        <p:txBody>
          <a:bodyPr wrap="square" rtlCol="0">
            <a:spAutoFit/>
          </a:bodyPr>
          <a:lstStyle/>
          <a:p>
            <a:endParaRPr lang="en-US" dirty="0"/>
          </a:p>
        </p:txBody>
      </p:sp>
      <p:pic>
        <p:nvPicPr>
          <p:cNvPr id="1026" name="Picture 2" descr="http://www.ump.edu.my/download/logo-rasmi-ump-(logo-sahaj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34338" y="2568955"/>
            <a:ext cx="2074863" cy="3058988"/>
          </a:xfrm>
          <a:prstGeom prst="rect">
            <a:avLst/>
          </a:prstGeom>
          <a:noFill/>
          <a:extLst>
            <a:ext uri="{909E8E84-426E-40DD-AFC4-6F175D3DCCD1}">
              <a14:hiddenFill xmlns:a14="http://schemas.microsoft.com/office/drawing/2010/main">
                <a:solidFill>
                  <a:srgbClr val="FFFFFF"/>
                </a:solidFill>
              </a14:hiddenFill>
            </a:ext>
          </a:extLst>
        </p:spPr>
      </p:pic>
      <p:sp>
        <p:nvSpPr>
          <p:cNvPr id="29" name="Rectangle 28"/>
          <p:cNvSpPr/>
          <p:nvPr/>
        </p:nvSpPr>
        <p:spPr bwMode="auto">
          <a:xfrm>
            <a:off x="3104672" y="26746200"/>
            <a:ext cx="5105400" cy="987499"/>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rPr>
              <a:t>Development of interview</a:t>
            </a:r>
            <a:r>
              <a:rPr kumimoji="0" lang="en-US" sz="3200" b="0" i="0" u="none" strike="noStrike" cap="none" normalizeH="0" dirty="0" smtClean="0">
                <a:ln>
                  <a:noFill/>
                </a:ln>
                <a:solidFill>
                  <a:schemeClr val="tx1"/>
                </a:solidFill>
                <a:effectLst>
                  <a:outerShdw blurRad="38100" dist="38100" dir="2700000" algn="tl">
                    <a:srgbClr val="000000">
                      <a:alpha val="43137"/>
                    </a:srgbClr>
                  </a:outerShdw>
                </a:effectLst>
                <a:latin typeface="Times New Roman" pitchFamily="18" charset="0"/>
              </a:rPr>
              <a:t> question</a:t>
            </a:r>
            <a:endParaRPr kumimoji="0" lang="en-MY"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30" name="Down Arrow 29"/>
          <p:cNvSpPr/>
          <p:nvPr/>
        </p:nvSpPr>
        <p:spPr bwMode="auto">
          <a:xfrm>
            <a:off x="5535532" y="28094758"/>
            <a:ext cx="484632" cy="978408"/>
          </a:xfrm>
          <a:prstGeom prst="downArrow">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MY"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33" name="Diamond 32"/>
          <p:cNvSpPr/>
          <p:nvPr/>
        </p:nvSpPr>
        <p:spPr bwMode="auto">
          <a:xfrm>
            <a:off x="3089961" y="29344931"/>
            <a:ext cx="5272874" cy="1757855"/>
          </a:xfrm>
          <a:prstGeom prst="diamond">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rPr>
              <a:t>validation</a:t>
            </a:r>
            <a:endParaRPr kumimoji="0" lang="en-MY"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34" name="Down Arrow 33"/>
          <p:cNvSpPr/>
          <p:nvPr/>
        </p:nvSpPr>
        <p:spPr bwMode="auto">
          <a:xfrm>
            <a:off x="5510776" y="31444920"/>
            <a:ext cx="484632" cy="978408"/>
          </a:xfrm>
          <a:prstGeom prst="downArrow">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MY"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35" name="Rectangle 34"/>
          <p:cNvSpPr/>
          <p:nvPr/>
        </p:nvSpPr>
        <p:spPr bwMode="auto">
          <a:xfrm>
            <a:off x="3098120" y="32763908"/>
            <a:ext cx="5272874" cy="68580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rPr>
              <a:t>Conduct the interview</a:t>
            </a:r>
            <a:endParaRPr kumimoji="0" lang="en-MY"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36" name="Down Arrow 35"/>
          <p:cNvSpPr/>
          <p:nvPr/>
        </p:nvSpPr>
        <p:spPr bwMode="auto">
          <a:xfrm>
            <a:off x="5484082" y="33957450"/>
            <a:ext cx="484632" cy="978408"/>
          </a:xfrm>
          <a:prstGeom prst="downArrow">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MY"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37" name="Rectangle 36"/>
          <p:cNvSpPr/>
          <p:nvPr/>
        </p:nvSpPr>
        <p:spPr bwMode="auto">
          <a:xfrm>
            <a:off x="2933517" y="35202995"/>
            <a:ext cx="5272874" cy="68580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rPr>
              <a:t>Analysis of data</a:t>
            </a:r>
            <a:endParaRPr kumimoji="0" lang="en-MY"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38" name="Down Arrow 37"/>
          <p:cNvSpPr/>
          <p:nvPr/>
        </p:nvSpPr>
        <p:spPr bwMode="auto">
          <a:xfrm>
            <a:off x="5492241" y="36039881"/>
            <a:ext cx="484632" cy="978408"/>
          </a:xfrm>
          <a:prstGeom prst="downArrow">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MY"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39" name="Rectangle 38"/>
          <p:cNvSpPr/>
          <p:nvPr/>
        </p:nvSpPr>
        <p:spPr bwMode="auto">
          <a:xfrm>
            <a:off x="2958448" y="37528274"/>
            <a:ext cx="5638800" cy="869950"/>
          </a:xfrm>
          <a:prstGeom prst="rect">
            <a:avLst/>
          </a:prstGeom>
          <a:solidFill>
            <a:srgbClr val="00B05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rPr>
              <a:t>Conclusion and recommendation</a:t>
            </a:r>
            <a:endParaRPr kumimoji="0" lang="en-MY"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40" name="Rectangle 39"/>
          <p:cNvSpPr/>
          <p:nvPr/>
        </p:nvSpPr>
        <p:spPr bwMode="auto">
          <a:xfrm>
            <a:off x="6418009" y="31689522"/>
            <a:ext cx="1447800" cy="489204"/>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rPr>
              <a:t>yes</a:t>
            </a:r>
            <a:endParaRPr kumimoji="0" lang="en-MY"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41" name="Rectangle 40"/>
          <p:cNvSpPr/>
          <p:nvPr/>
        </p:nvSpPr>
        <p:spPr bwMode="auto">
          <a:xfrm>
            <a:off x="8922782" y="28394343"/>
            <a:ext cx="914400" cy="489204"/>
          </a:xfrm>
          <a:prstGeom prst="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rPr>
              <a:t>No</a:t>
            </a:r>
          </a:p>
          <a:p>
            <a:pPr marL="0" marR="0" indent="0" algn="ctr" defTabSz="914400" rtl="0" eaLnBrk="0" fontAlgn="base" latinLnBrk="0" hangingPunct="0">
              <a:lnSpc>
                <a:spcPct val="100000"/>
              </a:lnSpc>
              <a:spcBef>
                <a:spcPct val="0"/>
              </a:spcBef>
              <a:spcAft>
                <a:spcPct val="0"/>
              </a:spcAft>
              <a:buClrTx/>
              <a:buSzTx/>
              <a:buFontTx/>
              <a:buNone/>
              <a:tabLst/>
            </a:pPr>
            <a:endParaRPr kumimoji="0" lang="en-MY" sz="32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cxnSp>
        <p:nvCxnSpPr>
          <p:cNvPr id="42" name="Straight Arrow Connector 41"/>
          <p:cNvCxnSpPr/>
          <p:nvPr/>
        </p:nvCxnSpPr>
        <p:spPr bwMode="auto">
          <a:xfrm flipH="1">
            <a:off x="7225646" y="28525828"/>
            <a:ext cx="1280326" cy="0"/>
          </a:xfrm>
          <a:prstGeom prst="straightConnector1">
            <a:avLst/>
          </a:prstGeom>
          <a:solidFill>
            <a:schemeClr val="accent1"/>
          </a:solidFill>
          <a:ln w="9525"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Straight Connector 42"/>
          <p:cNvCxnSpPr/>
          <p:nvPr/>
        </p:nvCxnSpPr>
        <p:spPr bwMode="auto">
          <a:xfrm flipV="1">
            <a:off x="8437834" y="28638945"/>
            <a:ext cx="0" cy="2900014"/>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Straight Connector 43"/>
          <p:cNvCxnSpPr/>
          <p:nvPr/>
        </p:nvCxnSpPr>
        <p:spPr bwMode="auto">
          <a:xfrm>
            <a:off x="7523434" y="31494984"/>
            <a:ext cx="914400" cy="0"/>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47" name="Picture 46"/>
          <p:cNvPicPr/>
          <p:nvPr/>
        </p:nvPicPr>
        <p:blipFill>
          <a:blip r:embed="rId4">
            <a:extLst>
              <a:ext uri="{28A0092B-C50C-407E-A947-70E740481C1C}">
                <a14:useLocalDpi xmlns:a14="http://schemas.microsoft.com/office/drawing/2010/main" val="0"/>
              </a:ext>
            </a:extLst>
          </a:blip>
          <a:srcRect/>
          <a:stretch>
            <a:fillRect/>
          </a:stretch>
        </p:blipFill>
        <p:spPr bwMode="auto">
          <a:xfrm>
            <a:off x="11096247" y="26277882"/>
            <a:ext cx="10711207" cy="10661961"/>
          </a:xfrm>
          <a:prstGeom prst="rect">
            <a:avLst/>
          </a:prstGeom>
          <a:solidFill>
            <a:srgbClr val="FFCC99"/>
          </a:solidFill>
          <a:ln w="38100" cap="sq">
            <a:solidFill>
              <a:srgbClr val="000000"/>
            </a:solidFill>
            <a:prstDash val="solid"/>
            <a:miter lim="800000"/>
          </a:ln>
          <a:effectLst>
            <a:outerShdw blurRad="50800" dist="38100" dir="2700000" algn="tl" rotWithShape="0">
              <a:srgbClr val="000000">
                <a:alpha val="43000"/>
              </a:srgbClr>
            </a:outerShdw>
          </a:effectLst>
        </p:spPr>
      </p:pic>
      <p:sp>
        <p:nvSpPr>
          <p:cNvPr id="48" name="Text Box 255"/>
          <p:cNvSpPr txBox="1">
            <a:spLocks noChangeArrowheads="1"/>
          </p:cNvSpPr>
          <p:nvPr/>
        </p:nvSpPr>
        <p:spPr bwMode="auto">
          <a:xfrm>
            <a:off x="21809912" y="36979094"/>
            <a:ext cx="10750645" cy="2092881"/>
          </a:xfrm>
          <a:prstGeom prst="rect">
            <a:avLst/>
          </a:prstGeom>
          <a:ln>
            <a:headEnd/>
            <a:tailEnd/>
          </a:ln>
          <a:extLst/>
        </p:spPr>
        <p:style>
          <a:lnRef idx="1">
            <a:schemeClr val="accent5"/>
          </a:lnRef>
          <a:fillRef idx="2">
            <a:schemeClr val="accent5"/>
          </a:fillRef>
          <a:effectRef idx="1">
            <a:schemeClr val="accent5"/>
          </a:effectRef>
          <a:fontRef idx="minor">
            <a:schemeClr val="dk1"/>
          </a:fontRef>
        </p:style>
        <p:txBody>
          <a:bodyPr wrap="square">
            <a:spAutoFit/>
          </a:bodyPr>
          <a:lstStyle/>
          <a:p>
            <a:pPr algn="ctr">
              <a:spcBef>
                <a:spcPct val="50000"/>
              </a:spcBef>
            </a:pPr>
            <a:r>
              <a:rPr lang="en-US" sz="4400" dirty="0" smtClean="0">
                <a:effectLst/>
              </a:rPr>
              <a:t>Standard Operating Procedure of Talent management at Rapid </a:t>
            </a:r>
            <a:r>
              <a:rPr lang="en-US" sz="4400" dirty="0" err="1" smtClean="0">
                <a:effectLst/>
              </a:rPr>
              <a:t>Kuantan</a:t>
            </a:r>
            <a:endParaRPr lang="en-US" sz="4400" dirty="0" smtClean="0">
              <a:effectLst/>
            </a:endParaRPr>
          </a:p>
          <a:p>
            <a:pPr algn="ctr">
              <a:spcBef>
                <a:spcPct val="50000"/>
              </a:spcBef>
            </a:pPr>
            <a:endParaRPr lang="en-US" sz="2800" dirty="0">
              <a:solidFill>
                <a:srgbClr val="FF0000"/>
              </a:solidFill>
              <a:effectLst/>
            </a:endParaRPr>
          </a:p>
        </p:txBody>
      </p:sp>
      <p:sp>
        <p:nvSpPr>
          <p:cNvPr id="49" name="Text Box 255"/>
          <p:cNvSpPr txBox="1">
            <a:spLocks noChangeArrowheads="1"/>
          </p:cNvSpPr>
          <p:nvPr/>
        </p:nvSpPr>
        <p:spPr bwMode="auto">
          <a:xfrm>
            <a:off x="11109215" y="37018289"/>
            <a:ext cx="10769428" cy="2092881"/>
          </a:xfrm>
          <a:prstGeom prst="rect">
            <a:avLst/>
          </a:prstGeom>
          <a:ln>
            <a:headEnd/>
            <a:tailEnd/>
          </a:ln>
          <a:extLst/>
        </p:spPr>
        <p:style>
          <a:lnRef idx="1">
            <a:schemeClr val="accent5"/>
          </a:lnRef>
          <a:fillRef idx="2">
            <a:schemeClr val="accent5"/>
          </a:fillRef>
          <a:effectRef idx="1">
            <a:schemeClr val="accent5"/>
          </a:effectRef>
          <a:fontRef idx="minor">
            <a:schemeClr val="dk1"/>
          </a:fontRef>
        </p:style>
        <p:txBody>
          <a:bodyPr wrap="square">
            <a:spAutoFit/>
          </a:bodyPr>
          <a:lstStyle/>
          <a:p>
            <a:pPr algn="ctr">
              <a:spcBef>
                <a:spcPct val="50000"/>
              </a:spcBef>
            </a:pPr>
            <a:r>
              <a:rPr lang="en-US" sz="4400" dirty="0" err="1" smtClean="0">
                <a:effectLst/>
              </a:rPr>
              <a:t>Instuitional</a:t>
            </a:r>
            <a:r>
              <a:rPr lang="en-US" sz="4400" dirty="0" smtClean="0">
                <a:effectLst/>
              </a:rPr>
              <a:t> Structure of </a:t>
            </a:r>
            <a:r>
              <a:rPr lang="en-US" sz="4400" dirty="0" err="1" smtClean="0">
                <a:effectLst/>
              </a:rPr>
              <a:t>Prasarana</a:t>
            </a:r>
            <a:r>
              <a:rPr lang="en-US" sz="4400" dirty="0" smtClean="0">
                <a:effectLst/>
              </a:rPr>
              <a:t> Malaysia </a:t>
            </a:r>
            <a:r>
              <a:rPr lang="en-US" sz="4400" dirty="0" err="1" smtClean="0">
                <a:effectLst/>
              </a:rPr>
              <a:t>Berhad</a:t>
            </a:r>
            <a:endParaRPr lang="en-US" sz="4400" dirty="0" smtClean="0">
              <a:effectLst/>
            </a:endParaRPr>
          </a:p>
          <a:p>
            <a:pPr algn="ctr">
              <a:spcBef>
                <a:spcPct val="50000"/>
              </a:spcBef>
            </a:pPr>
            <a:endParaRPr lang="en-US" sz="2800" dirty="0">
              <a:solidFill>
                <a:srgbClr val="FF0000"/>
              </a:solidFill>
              <a:effectLst/>
            </a:endParaRPr>
          </a:p>
        </p:txBody>
      </p:sp>
      <p:pic>
        <p:nvPicPr>
          <p:cNvPr id="45" name="Picture 44"/>
          <p:cNvPicPr/>
          <p:nvPr/>
        </p:nvPicPr>
        <p:blipFill>
          <a:blip r:embed="rId5">
            <a:extLst>
              <a:ext uri="{28A0092B-C50C-407E-A947-70E740481C1C}">
                <a14:useLocalDpi xmlns:a14="http://schemas.microsoft.com/office/drawing/2010/main" val="0"/>
              </a:ext>
            </a:extLst>
          </a:blip>
          <a:srcRect/>
          <a:stretch>
            <a:fillRect/>
          </a:stretch>
        </p:blipFill>
        <p:spPr bwMode="auto">
          <a:xfrm>
            <a:off x="21878643" y="26308563"/>
            <a:ext cx="10681915" cy="1063128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1498</TotalTime>
  <Words>457</Words>
  <Application>Microsoft Office PowerPoint</Application>
  <PresentationFormat>Custom</PresentationFormat>
  <Paragraphs>84</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PowerPoint Presentation</vt:lpstr>
    </vt:vector>
  </TitlesOfParts>
  <Company>P&amp;D Graphics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to:_x000d_
www.posters4research.com_x000d_
copyright of P&amp;D Display Graphics, LLC</dc:description>
  <cp:lastModifiedBy>user</cp:lastModifiedBy>
  <cp:revision>100</cp:revision>
  <cp:lastPrinted>2000-08-03T00:31:24Z</cp:lastPrinted>
  <dcterms:created xsi:type="dcterms:W3CDTF">2000-02-09T15:01:13Z</dcterms:created>
  <dcterms:modified xsi:type="dcterms:W3CDTF">2016-11-26T15:33:47Z</dcterms:modified>
</cp:coreProperties>
</file>