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Lst>
  <p:notesMasterIdLst>
    <p:notesMasterId r:id="rId4"/>
  </p:notesMasterIdLst>
  <p:sldIdLst>
    <p:sldId id="256" r:id="rId3"/>
  </p:sldIdLst>
  <p:sldSz cx="32918400" cy="43891200"/>
  <p:notesSz cx="6716395"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3399FF"/>
    <a:srgbClr val="333399"/>
    <a:srgbClr val="E4D7E7"/>
    <a:srgbClr val="E2CCE0"/>
    <a:srgbClr val="DCC2CD"/>
    <a:srgbClr val="CFC8D6"/>
    <a:srgbClr val="B9A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0" d="100"/>
          <a:sy n="30" d="100"/>
        </p:scale>
        <p:origin x="-900" y="-72"/>
      </p:cViewPr>
      <p:guideLst>
        <p:guide orient="horz" pos="10944"/>
        <p:guide pos="10365"/>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320" cy="76320"/>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smtClean="0"/>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lstStyle>
            <a:lvl1pPr algn="r">
              <a:defRPr sz="1200">
                <a:effectLst/>
              </a:defRPr>
            </a:lvl1pPr>
          </a:lstStyle>
          <a:p>
            <a:fld id="{BAAD7A34-756E-4965-BC77-3F60E0C518E5}" type="slidenum">
              <a:rPr 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DE9E962C-3DDF-4AFC-9F04-F171CCAB388E}" type="slidenum">
              <a:rPr lang="en-US"/>
            </a:fld>
            <a:endParaRPr lang="en-US"/>
          </a:p>
        </p:txBody>
      </p:sp>
      <p:sp>
        <p:nvSpPr>
          <p:cNvPr id="5122" name="Rectangle 2"/>
          <p:cNvSpPr>
            <a:spLocks noGrp="1" noRot="1" noChangeAspect="1" noChangeArrowheads="1" noTextEdit="1"/>
          </p:cNvSpPr>
          <p:nvPr>
            <p:ph type="sldImg"/>
          </p:nvPr>
        </p:nvSpPr>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smtClean="0"/>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lstStyle>
            <a:lvl1pPr defTabSz="3074670">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lstStyle>
            <a:lvl1pPr algn="ctr" defTabSz="3074670">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lstStyle>
            <a:lvl1pPr algn="r" defTabSz="3074670">
              <a:defRPr sz="4700">
                <a:effectLst/>
              </a:defRPr>
            </a:lvl1pPr>
          </a:lstStyle>
          <a:p>
            <a:fld id="{F08CEDC8-7894-4E1E-AEAF-95000915444B}" type="slidenum">
              <a:rPr lang="en-US"/>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anose="02020603050405020304" pitchFamily="18" charset="0"/>
              </a:defRPr>
            </a:lvl1pPr>
            <a:lvl2pPr defTabSz="2978150">
              <a:defRPr sz="2400">
                <a:solidFill>
                  <a:schemeClr val="tx1"/>
                </a:solidFill>
                <a:latin typeface="Times New Roman" panose="02020603050405020304" pitchFamily="18" charset="0"/>
              </a:defRPr>
            </a:lvl2pPr>
            <a:lvl3pPr defTabSz="2978150">
              <a:defRPr sz="2400">
                <a:solidFill>
                  <a:schemeClr val="tx1"/>
                </a:solidFill>
                <a:latin typeface="Times New Roman" panose="02020603050405020304" pitchFamily="18" charset="0"/>
              </a:defRPr>
            </a:lvl3pPr>
            <a:lvl4pPr defTabSz="2978150">
              <a:defRPr sz="2400">
                <a:solidFill>
                  <a:schemeClr val="tx1"/>
                </a:solidFill>
                <a:latin typeface="Times New Roman" panose="02020603050405020304" pitchFamily="18" charset="0"/>
              </a:defRPr>
            </a:lvl4pPr>
            <a:lvl5pPr defTabSz="2978150">
              <a:defRPr sz="2400">
                <a:solidFill>
                  <a:schemeClr val="tx1"/>
                </a:solidFill>
                <a:latin typeface="Times New Roman" panose="02020603050405020304" pitchFamily="18" charset="0"/>
              </a:defRPr>
            </a:lvl5pPr>
            <a:lvl6pPr defTabSz="2978150" eaLnBrk="0" fontAlgn="base" hangingPunct="0">
              <a:spcBef>
                <a:spcPct val="0"/>
              </a:spcBef>
              <a:spcAft>
                <a:spcPct val="0"/>
              </a:spcAft>
              <a:defRPr sz="2400">
                <a:solidFill>
                  <a:schemeClr val="tx1"/>
                </a:solidFill>
                <a:latin typeface="Times New Roman" panose="02020603050405020304" pitchFamily="18" charset="0"/>
              </a:defRPr>
            </a:lvl6pPr>
            <a:lvl7pPr defTabSz="2978150" eaLnBrk="0" fontAlgn="base" hangingPunct="0">
              <a:spcBef>
                <a:spcPct val="0"/>
              </a:spcBef>
              <a:spcAft>
                <a:spcPct val="0"/>
              </a:spcAft>
              <a:defRPr sz="2400">
                <a:solidFill>
                  <a:schemeClr val="tx1"/>
                </a:solidFill>
                <a:latin typeface="Times New Roman" panose="02020603050405020304" pitchFamily="18" charset="0"/>
              </a:defRPr>
            </a:lvl7pPr>
            <a:lvl8pPr defTabSz="2978150" eaLnBrk="0" fontAlgn="base" hangingPunct="0">
              <a:spcBef>
                <a:spcPct val="0"/>
              </a:spcBef>
              <a:spcAft>
                <a:spcPct val="0"/>
              </a:spcAft>
              <a:defRPr sz="2400">
                <a:solidFill>
                  <a:schemeClr val="tx1"/>
                </a:solidFill>
                <a:latin typeface="Times New Roman" panose="02020603050405020304" pitchFamily="18" charset="0"/>
              </a:defRPr>
            </a:lvl8pPr>
            <a:lvl9pPr defTabSz="297815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sz="1400">
                <a:solidFill>
                  <a:srgbClr val="3333FF"/>
                </a:solidFill>
                <a:effectLst/>
                <a:latin typeface="Comic Sans MS" panose="030F0702030302020204" pitchFamily="66" charset="0"/>
              </a:rPr>
              <a:t>Template provided by: “posters4research.com”</a:t>
            </a:r>
            <a:endParaRPr lang="en-US" sz="1400">
              <a:solidFill>
                <a:srgbClr val="3333FF"/>
              </a:solidFill>
              <a:effectLst/>
              <a:latin typeface="Comic Sans MS" panose="030F0702030302020204" pitchFamily="66"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670" rtl="0" eaLnBrk="0" fontAlgn="base" hangingPunct="0">
        <a:spcBef>
          <a:spcPct val="0"/>
        </a:spcBef>
        <a:spcAft>
          <a:spcPct val="0"/>
        </a:spcAft>
        <a:defRPr sz="14800">
          <a:solidFill>
            <a:schemeClr val="tx2"/>
          </a:solidFill>
          <a:latin typeface="+mj-lt"/>
          <a:ea typeface="+mj-ea"/>
          <a:cs typeface="+mj-cs"/>
        </a:defRPr>
      </a:lvl1pPr>
      <a:lvl2pPr algn="ctr" defTabSz="3074670" rtl="0" eaLnBrk="0" fontAlgn="base" hangingPunct="0">
        <a:spcBef>
          <a:spcPct val="0"/>
        </a:spcBef>
        <a:spcAft>
          <a:spcPct val="0"/>
        </a:spcAft>
        <a:defRPr sz="14800">
          <a:solidFill>
            <a:schemeClr val="tx2"/>
          </a:solidFill>
          <a:latin typeface="Times New Roman" panose="02020603050405020304" pitchFamily="18" charset="0"/>
        </a:defRPr>
      </a:lvl2pPr>
      <a:lvl3pPr algn="ctr" defTabSz="3074670" rtl="0" eaLnBrk="0" fontAlgn="base" hangingPunct="0">
        <a:spcBef>
          <a:spcPct val="0"/>
        </a:spcBef>
        <a:spcAft>
          <a:spcPct val="0"/>
        </a:spcAft>
        <a:defRPr sz="14800">
          <a:solidFill>
            <a:schemeClr val="tx2"/>
          </a:solidFill>
          <a:latin typeface="Times New Roman" panose="02020603050405020304" pitchFamily="18" charset="0"/>
        </a:defRPr>
      </a:lvl3pPr>
      <a:lvl4pPr algn="ctr" defTabSz="3074670" rtl="0" eaLnBrk="0" fontAlgn="base" hangingPunct="0">
        <a:spcBef>
          <a:spcPct val="0"/>
        </a:spcBef>
        <a:spcAft>
          <a:spcPct val="0"/>
        </a:spcAft>
        <a:defRPr sz="14800">
          <a:solidFill>
            <a:schemeClr val="tx2"/>
          </a:solidFill>
          <a:latin typeface="Times New Roman" panose="02020603050405020304" pitchFamily="18" charset="0"/>
        </a:defRPr>
      </a:lvl4pPr>
      <a:lvl5pPr algn="ctr" defTabSz="3074670" rtl="0" eaLnBrk="0" fontAlgn="base" hangingPunct="0">
        <a:spcBef>
          <a:spcPct val="0"/>
        </a:spcBef>
        <a:spcAft>
          <a:spcPct val="0"/>
        </a:spcAft>
        <a:defRPr sz="14800">
          <a:solidFill>
            <a:schemeClr val="tx2"/>
          </a:solidFill>
          <a:latin typeface="Times New Roman" panose="02020603050405020304" pitchFamily="18" charset="0"/>
        </a:defRPr>
      </a:lvl5pPr>
      <a:lvl6pPr marL="457200" algn="ctr" defTabSz="3074670" rtl="0" eaLnBrk="0" fontAlgn="base" hangingPunct="0">
        <a:spcBef>
          <a:spcPct val="0"/>
        </a:spcBef>
        <a:spcAft>
          <a:spcPct val="0"/>
        </a:spcAft>
        <a:defRPr sz="14800">
          <a:solidFill>
            <a:schemeClr val="tx2"/>
          </a:solidFill>
          <a:latin typeface="Times New Roman" panose="02020603050405020304" pitchFamily="18" charset="0"/>
        </a:defRPr>
      </a:lvl6pPr>
      <a:lvl7pPr marL="914400" algn="ctr" defTabSz="3074670" rtl="0" eaLnBrk="0" fontAlgn="base" hangingPunct="0">
        <a:spcBef>
          <a:spcPct val="0"/>
        </a:spcBef>
        <a:spcAft>
          <a:spcPct val="0"/>
        </a:spcAft>
        <a:defRPr sz="14800">
          <a:solidFill>
            <a:schemeClr val="tx2"/>
          </a:solidFill>
          <a:latin typeface="Times New Roman" panose="02020603050405020304" pitchFamily="18" charset="0"/>
        </a:defRPr>
      </a:lvl7pPr>
      <a:lvl8pPr marL="1371600" algn="ctr" defTabSz="3074670" rtl="0" eaLnBrk="0" fontAlgn="base" hangingPunct="0">
        <a:spcBef>
          <a:spcPct val="0"/>
        </a:spcBef>
        <a:spcAft>
          <a:spcPct val="0"/>
        </a:spcAft>
        <a:defRPr sz="14800">
          <a:solidFill>
            <a:schemeClr val="tx2"/>
          </a:solidFill>
          <a:latin typeface="Times New Roman" panose="02020603050405020304" pitchFamily="18" charset="0"/>
        </a:defRPr>
      </a:lvl8pPr>
      <a:lvl9pPr marL="1828800" algn="ctr" defTabSz="3074670" rtl="0" eaLnBrk="0" fontAlgn="base" hangingPunct="0">
        <a:spcBef>
          <a:spcPct val="0"/>
        </a:spcBef>
        <a:spcAft>
          <a:spcPct val="0"/>
        </a:spcAft>
        <a:defRPr sz="14800">
          <a:solidFill>
            <a:schemeClr val="tx2"/>
          </a:solidFill>
          <a:latin typeface="Times New Roman" panose="02020603050405020304" pitchFamily="18" charset="0"/>
        </a:defRPr>
      </a:lvl9pPr>
    </p:titleStyle>
    <p:bodyStyle>
      <a:lvl1pPr marL="1151255" indent="-1151255" algn="l" defTabSz="3074670" rtl="0" eaLnBrk="0" fontAlgn="base" hangingPunct="0">
        <a:spcBef>
          <a:spcPct val="20000"/>
        </a:spcBef>
        <a:spcAft>
          <a:spcPct val="0"/>
        </a:spcAft>
        <a:buChar char="•"/>
        <a:defRPr sz="10700">
          <a:solidFill>
            <a:schemeClr val="tx1"/>
          </a:solidFill>
          <a:latin typeface="+mn-lt"/>
          <a:ea typeface="+mn-ea"/>
          <a:cs typeface="+mn-cs"/>
        </a:defRPr>
      </a:lvl1pPr>
      <a:lvl2pPr marL="2497455" indent="-960755" algn="l" defTabSz="3074670" rtl="0" eaLnBrk="0" fontAlgn="base" hangingPunct="0">
        <a:spcBef>
          <a:spcPct val="20000"/>
        </a:spcBef>
        <a:spcAft>
          <a:spcPct val="0"/>
        </a:spcAft>
        <a:buChar char="–"/>
        <a:defRPr sz="9500">
          <a:solidFill>
            <a:schemeClr val="tx1"/>
          </a:solidFill>
          <a:latin typeface="+mn-lt"/>
        </a:defRPr>
      </a:lvl2pPr>
      <a:lvl3pPr marL="3843655" indent="-768350" algn="l" defTabSz="3074670" rtl="0" eaLnBrk="0" fontAlgn="base" hangingPunct="0">
        <a:spcBef>
          <a:spcPct val="20000"/>
        </a:spcBef>
        <a:spcAft>
          <a:spcPct val="0"/>
        </a:spcAft>
        <a:buChar char="•"/>
        <a:defRPr sz="8100">
          <a:solidFill>
            <a:schemeClr val="tx1"/>
          </a:solidFill>
          <a:latin typeface="+mn-lt"/>
        </a:defRPr>
      </a:lvl3pPr>
      <a:lvl4pPr marL="5384800" indent="-773430" algn="l" defTabSz="3074670" rtl="0" eaLnBrk="0" fontAlgn="base" hangingPunct="0">
        <a:spcBef>
          <a:spcPct val="20000"/>
        </a:spcBef>
        <a:spcAft>
          <a:spcPct val="0"/>
        </a:spcAft>
        <a:buChar char="–"/>
        <a:defRPr sz="6500">
          <a:solidFill>
            <a:schemeClr val="tx1"/>
          </a:solidFill>
          <a:latin typeface="+mn-lt"/>
        </a:defRPr>
      </a:lvl4pPr>
      <a:lvl5pPr marL="6921500" indent="-768350" algn="l" defTabSz="3074670" rtl="0" eaLnBrk="0" fontAlgn="base" hangingPunct="0">
        <a:spcBef>
          <a:spcPct val="20000"/>
        </a:spcBef>
        <a:spcAft>
          <a:spcPct val="0"/>
        </a:spcAft>
        <a:buChar char="»"/>
        <a:defRPr sz="6500">
          <a:solidFill>
            <a:schemeClr val="tx1"/>
          </a:solidFill>
          <a:latin typeface="+mn-lt"/>
        </a:defRPr>
      </a:lvl5pPr>
      <a:lvl6pPr marL="7378700" indent="-768350" algn="l" defTabSz="3074670" rtl="0" eaLnBrk="0" fontAlgn="base" hangingPunct="0">
        <a:spcBef>
          <a:spcPct val="20000"/>
        </a:spcBef>
        <a:spcAft>
          <a:spcPct val="0"/>
        </a:spcAft>
        <a:buChar char="»"/>
        <a:defRPr sz="6500">
          <a:solidFill>
            <a:schemeClr val="tx1"/>
          </a:solidFill>
          <a:latin typeface="+mn-lt"/>
        </a:defRPr>
      </a:lvl6pPr>
      <a:lvl7pPr marL="7835900" indent="-768350" algn="l" defTabSz="3074670" rtl="0" eaLnBrk="0" fontAlgn="base" hangingPunct="0">
        <a:spcBef>
          <a:spcPct val="20000"/>
        </a:spcBef>
        <a:spcAft>
          <a:spcPct val="0"/>
        </a:spcAft>
        <a:buChar char="»"/>
        <a:defRPr sz="6500">
          <a:solidFill>
            <a:schemeClr val="tx1"/>
          </a:solidFill>
          <a:latin typeface="+mn-lt"/>
        </a:defRPr>
      </a:lvl7pPr>
      <a:lvl8pPr marL="8293100" indent="-768350" algn="l" defTabSz="3074670" rtl="0" eaLnBrk="0" fontAlgn="base" hangingPunct="0">
        <a:spcBef>
          <a:spcPct val="20000"/>
        </a:spcBef>
        <a:spcAft>
          <a:spcPct val="0"/>
        </a:spcAft>
        <a:buChar char="»"/>
        <a:defRPr sz="6500">
          <a:solidFill>
            <a:schemeClr val="tx1"/>
          </a:solidFill>
          <a:latin typeface="+mn-lt"/>
        </a:defRPr>
      </a:lvl8pPr>
      <a:lvl9pPr marL="8750300" indent="-768350" algn="l" defTabSz="3074670"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image" Target="../media/image4.jpeg"/><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3920">
              <a:defRPr sz="2400">
                <a:solidFill>
                  <a:schemeClr val="tx1"/>
                </a:solidFill>
                <a:latin typeface="Times New Roman" panose="02020603050405020304" pitchFamily="18" charset="0"/>
              </a:defRPr>
            </a:lvl1pPr>
            <a:lvl2pPr marL="1076325" defTabSz="2153920">
              <a:defRPr sz="2400">
                <a:solidFill>
                  <a:schemeClr val="tx1"/>
                </a:solidFill>
                <a:latin typeface="Times New Roman" panose="02020603050405020304" pitchFamily="18" charset="0"/>
              </a:defRPr>
            </a:lvl2pPr>
            <a:lvl3pPr marL="2154555" defTabSz="2153920">
              <a:defRPr sz="2400">
                <a:solidFill>
                  <a:schemeClr val="tx1"/>
                </a:solidFill>
                <a:latin typeface="Times New Roman" panose="02020603050405020304" pitchFamily="18" charset="0"/>
              </a:defRPr>
            </a:lvl3pPr>
            <a:lvl4pPr marL="3230880" defTabSz="2153920">
              <a:defRPr sz="2400">
                <a:solidFill>
                  <a:schemeClr val="tx1"/>
                </a:solidFill>
                <a:latin typeface="Times New Roman" panose="02020603050405020304" pitchFamily="18" charset="0"/>
              </a:defRPr>
            </a:lvl4pPr>
            <a:lvl5pPr marL="4308475" defTabSz="2153920">
              <a:defRPr sz="2400">
                <a:solidFill>
                  <a:schemeClr val="tx1"/>
                </a:solidFill>
                <a:latin typeface="Times New Roman" panose="02020603050405020304" pitchFamily="18" charset="0"/>
              </a:defRPr>
            </a:lvl5pPr>
            <a:lvl6pPr marL="4765675" defTabSz="2153920" eaLnBrk="0" fontAlgn="base" hangingPunct="0">
              <a:spcBef>
                <a:spcPct val="0"/>
              </a:spcBef>
              <a:spcAft>
                <a:spcPct val="0"/>
              </a:spcAft>
              <a:defRPr sz="2400">
                <a:solidFill>
                  <a:schemeClr val="tx1"/>
                </a:solidFill>
                <a:latin typeface="Times New Roman" panose="02020603050405020304" pitchFamily="18" charset="0"/>
              </a:defRPr>
            </a:lvl6pPr>
            <a:lvl7pPr marL="5222875" defTabSz="2153920" eaLnBrk="0" fontAlgn="base" hangingPunct="0">
              <a:spcBef>
                <a:spcPct val="0"/>
              </a:spcBef>
              <a:spcAft>
                <a:spcPct val="0"/>
              </a:spcAft>
              <a:defRPr sz="2400">
                <a:solidFill>
                  <a:schemeClr val="tx1"/>
                </a:solidFill>
                <a:latin typeface="Times New Roman" panose="02020603050405020304" pitchFamily="18" charset="0"/>
              </a:defRPr>
            </a:lvl7pPr>
            <a:lvl8pPr marL="5680075" defTabSz="2153920" eaLnBrk="0" fontAlgn="base" hangingPunct="0">
              <a:spcBef>
                <a:spcPct val="0"/>
              </a:spcBef>
              <a:spcAft>
                <a:spcPct val="0"/>
              </a:spcAft>
              <a:defRPr sz="2400">
                <a:solidFill>
                  <a:schemeClr val="tx1"/>
                </a:solidFill>
                <a:latin typeface="Times New Roman" panose="02020603050405020304" pitchFamily="18" charset="0"/>
              </a:defRPr>
            </a:lvl8pPr>
            <a:lvl9pPr marL="6137275" defTabSz="215392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sz="5700">
              <a:effectLst/>
            </a:endParaRPr>
          </a:p>
        </p:txBody>
      </p:sp>
      <p:sp>
        <p:nvSpPr>
          <p:cNvPr id="2281" name="Text Box 233"/>
          <p:cNvSpPr txBox="1">
            <a:spLocks noChangeArrowheads="1"/>
          </p:cNvSpPr>
          <p:nvPr/>
        </p:nvSpPr>
        <p:spPr bwMode="auto">
          <a:xfrm>
            <a:off x="10946765" y="12273915"/>
            <a:ext cx="21412200" cy="8199120"/>
          </a:xfrm>
          <a:prstGeom prst="rect">
            <a:avLst/>
          </a:prstGeom>
          <a:solidFill>
            <a:schemeClr val="accent1">
              <a:lumMod val="20000"/>
              <a:lumOff val="80000"/>
            </a:schemeClr>
          </a:solidFill>
          <a:ln w="57150" cmpd="thinThick">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2800350" indent="-59055">
              <a:defRPr sz="2400">
                <a:solidFill>
                  <a:schemeClr val="tx1"/>
                </a:solidFill>
                <a:latin typeface="Times New Roman" panose="02020603050405020304" pitchFamily="18" charset="0"/>
              </a:defRPr>
            </a:lvl2pPr>
            <a:lvl3pPr marL="3317875">
              <a:defRPr sz="2400">
                <a:solidFill>
                  <a:schemeClr val="tx1"/>
                </a:solidFill>
                <a:latin typeface="Times New Roman" panose="02020603050405020304" pitchFamily="18" charset="0"/>
              </a:defRPr>
            </a:lvl3pPr>
            <a:lvl4pPr marL="3432175">
              <a:defRPr sz="2400">
                <a:solidFill>
                  <a:schemeClr val="tx1"/>
                </a:solidFill>
                <a:latin typeface="Times New Roman" panose="02020603050405020304" pitchFamily="18" charset="0"/>
              </a:defRPr>
            </a:lvl4pPr>
            <a:lvl5pPr marL="3546475">
              <a:defRPr sz="2400">
                <a:solidFill>
                  <a:schemeClr val="tx1"/>
                </a:solidFill>
                <a:latin typeface="Times New Roman" panose="02020603050405020304" pitchFamily="18" charset="0"/>
              </a:defRPr>
            </a:lvl5pPr>
            <a:lvl6pPr marL="4003675" eaLnBrk="0" fontAlgn="base" hangingPunct="0">
              <a:spcBef>
                <a:spcPct val="0"/>
              </a:spcBef>
              <a:spcAft>
                <a:spcPct val="0"/>
              </a:spcAft>
              <a:defRPr sz="2400">
                <a:solidFill>
                  <a:schemeClr val="tx1"/>
                </a:solidFill>
                <a:latin typeface="Times New Roman" panose="02020603050405020304" pitchFamily="18" charset="0"/>
              </a:defRPr>
            </a:lvl6pPr>
            <a:lvl7pPr marL="4460875" eaLnBrk="0" fontAlgn="base" hangingPunct="0">
              <a:spcBef>
                <a:spcPct val="0"/>
              </a:spcBef>
              <a:spcAft>
                <a:spcPct val="0"/>
              </a:spcAft>
              <a:defRPr sz="2400">
                <a:solidFill>
                  <a:schemeClr val="tx1"/>
                </a:solidFill>
                <a:latin typeface="Times New Roman" panose="02020603050405020304" pitchFamily="18" charset="0"/>
              </a:defRPr>
            </a:lvl7pPr>
            <a:lvl8pPr marL="4918075" eaLnBrk="0" fontAlgn="base" hangingPunct="0">
              <a:spcBef>
                <a:spcPct val="0"/>
              </a:spcBef>
              <a:spcAft>
                <a:spcPct val="0"/>
              </a:spcAft>
              <a:defRPr sz="2400">
                <a:solidFill>
                  <a:schemeClr val="tx1"/>
                </a:solidFill>
                <a:latin typeface="Times New Roman" panose="02020603050405020304" pitchFamily="18" charset="0"/>
              </a:defRPr>
            </a:lvl8pPr>
            <a:lvl9pPr marL="5375275"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sz="2800" dirty="0" smtClean="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chemeClr val="tx1"/>
              </a:solidFill>
              <a:effectLst>
                <a:outerShdw blurRad="38100" dist="19050" dir="2700000" algn="tl" rotWithShape="0">
                  <a:schemeClr val="dk1">
                    <a:alpha val="40000"/>
                  </a:schemeClr>
                </a:outerShdw>
              </a:effectLst>
            </a:endParaRPr>
          </a:p>
          <a:p>
            <a:endParaRPr lang="en-US" sz="2800" dirty="0" smtClean="0">
              <a:solidFill>
                <a:schemeClr val="tx1"/>
              </a:solidFill>
              <a:effectLst>
                <a:outerShdw blurRad="38100" dist="19050" dir="2700000" algn="tl" rotWithShape="0">
                  <a:schemeClr val="dk1">
                    <a:alpha val="40000"/>
                  </a:schemeClr>
                </a:outerShdw>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p:txBody>
      </p:sp>
      <p:sp>
        <p:nvSpPr>
          <p:cNvPr id="2284" name="Text Box 236"/>
          <p:cNvSpPr txBox="1">
            <a:spLocks noChangeArrowheads="1"/>
          </p:cNvSpPr>
          <p:nvPr/>
        </p:nvSpPr>
        <p:spPr bwMode="auto">
          <a:xfrm>
            <a:off x="771525" y="12273678"/>
            <a:ext cx="9753600" cy="12131040"/>
          </a:xfrm>
          <a:prstGeom prst="rect">
            <a:avLst/>
          </a:prstGeom>
          <a:solidFill>
            <a:schemeClr val="accent1">
              <a:lumMod val="20000"/>
              <a:lumOff val="80000"/>
            </a:schemeClr>
          </a:solidFill>
          <a:ln w="57150" cmpd="thinThick">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anose="02020603050405020304" pitchFamily="18" charset="0"/>
              </a:defRPr>
            </a:lvl1pPr>
            <a:lvl2pPr marL="306705" defTabSz="612775">
              <a:defRPr sz="2400">
                <a:solidFill>
                  <a:schemeClr val="tx1"/>
                </a:solidFill>
                <a:latin typeface="Times New Roman" panose="02020603050405020304" pitchFamily="18" charset="0"/>
              </a:defRPr>
            </a:lvl2pPr>
            <a:lvl3pPr marL="612775" defTabSz="612775">
              <a:defRPr sz="2400">
                <a:solidFill>
                  <a:schemeClr val="tx1"/>
                </a:solidFill>
                <a:latin typeface="Times New Roman" panose="02020603050405020304" pitchFamily="18" charset="0"/>
              </a:defRPr>
            </a:lvl3pPr>
            <a:lvl4pPr marL="916305" defTabSz="612775">
              <a:defRPr sz="2400">
                <a:solidFill>
                  <a:schemeClr val="tx1"/>
                </a:solidFill>
                <a:latin typeface="Times New Roman" panose="02020603050405020304" pitchFamily="18" charset="0"/>
              </a:defRPr>
            </a:lvl4pPr>
            <a:lvl5pPr marL="1222375" defTabSz="612775">
              <a:defRPr sz="2400">
                <a:solidFill>
                  <a:schemeClr val="tx1"/>
                </a:solidFill>
                <a:latin typeface="Times New Roman" panose="02020603050405020304" pitchFamily="18" charset="0"/>
              </a:defRPr>
            </a:lvl5pPr>
            <a:lvl6pPr marL="1679575" defTabSz="612775" eaLnBrk="0" fontAlgn="base" hangingPunct="0">
              <a:spcBef>
                <a:spcPct val="0"/>
              </a:spcBef>
              <a:spcAft>
                <a:spcPct val="0"/>
              </a:spcAft>
              <a:defRPr sz="2400">
                <a:solidFill>
                  <a:schemeClr val="tx1"/>
                </a:solidFill>
                <a:latin typeface="Times New Roman" panose="02020603050405020304" pitchFamily="18" charset="0"/>
              </a:defRPr>
            </a:lvl6pPr>
            <a:lvl7pPr marL="2136775" defTabSz="612775" eaLnBrk="0" fontAlgn="base" hangingPunct="0">
              <a:spcBef>
                <a:spcPct val="0"/>
              </a:spcBef>
              <a:spcAft>
                <a:spcPct val="0"/>
              </a:spcAft>
              <a:defRPr sz="2400">
                <a:solidFill>
                  <a:schemeClr val="tx1"/>
                </a:solidFill>
                <a:latin typeface="Times New Roman" panose="02020603050405020304" pitchFamily="18" charset="0"/>
              </a:defRPr>
            </a:lvl7pPr>
            <a:lvl8pPr marL="2593975" defTabSz="612775" eaLnBrk="0" fontAlgn="base" hangingPunct="0">
              <a:spcBef>
                <a:spcPct val="0"/>
              </a:spcBef>
              <a:spcAft>
                <a:spcPct val="0"/>
              </a:spcAft>
              <a:defRPr sz="2400">
                <a:solidFill>
                  <a:schemeClr val="tx1"/>
                </a:solidFill>
                <a:latin typeface="Times New Roman" panose="02020603050405020304" pitchFamily="18" charset="0"/>
              </a:defRPr>
            </a:lvl8pPr>
            <a:lvl9pPr marL="3051175" defTabSz="612775" eaLnBrk="0" fontAlgn="base" hangingPunct="0">
              <a:spcBef>
                <a:spcPct val="0"/>
              </a:spcBef>
              <a:spcAft>
                <a:spcPct val="0"/>
              </a:spcAft>
              <a:defRPr sz="2400">
                <a:solidFill>
                  <a:schemeClr val="tx1"/>
                </a:solidFill>
                <a:latin typeface="Times New Roman" panose="02020603050405020304" pitchFamily="18" charset="0"/>
              </a:defRPr>
            </a:lvl9pPr>
          </a:lstStyle>
          <a:p>
            <a:r>
              <a:rPr lang="en-MY" altLang="en-US" sz="3600" dirty="0">
                <a:effectLst/>
              </a:rPr>
              <a:t>	</a:t>
            </a:r>
            <a:r>
              <a:rPr lang="en-US" sz="3600" dirty="0">
                <a:effectLst/>
              </a:rPr>
              <a:t>With the increases in technological development today, the business environment becomes more and more competitive. Many organizations use their employee’s expertise in order to gain competitive advantages (Reiche, 2007) or to stay competitive (Anvaria, JianFub, &amp; Chermahinic, 2013). These make the retention of expert and valuable employees becomes important for organization, especially for human resources department. </a:t>
            </a:r>
            <a:endParaRPr lang="en-US" sz="3600" dirty="0">
              <a:effectLst/>
            </a:endParaRPr>
          </a:p>
          <a:p>
            <a:endParaRPr lang="en-US" sz="3600" dirty="0">
              <a:effectLst/>
            </a:endParaRPr>
          </a:p>
          <a:p>
            <a:r>
              <a:rPr lang="en-US" sz="3600" dirty="0">
                <a:effectLst/>
              </a:rPr>
              <a:t>Human resources management is important for an organization to build a good working professional team. D.M. Sikora and G.R. Ferris (2014) stated that the operational and financial performance of a firm can be improved by an effective human resources practice. The main function of human resource management team include recruiting people, training them, performance appraisals, motivating employees as well as workplace communication, workplace safety, and much more. Human resource management also help the organization in retaining the employee.</a:t>
            </a:r>
            <a:endParaRPr lang="en-US" sz="3600" dirty="0">
              <a:effectLst/>
            </a:endParaRPr>
          </a:p>
        </p:txBody>
      </p:sp>
      <p:sp>
        <p:nvSpPr>
          <p:cNvPr id="2285" name="Text Box 237"/>
          <p:cNvSpPr txBox="1">
            <a:spLocks noChangeArrowheads="1"/>
          </p:cNvSpPr>
          <p:nvPr/>
        </p:nvSpPr>
        <p:spPr bwMode="auto">
          <a:xfrm>
            <a:off x="771525" y="5638800"/>
            <a:ext cx="31592838" cy="650875"/>
          </a:xfrm>
          <a:prstGeom prst="rect">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endParaRPr lang="en-US" sz="3600" b="1" dirty="0">
              <a:solidFill>
                <a:schemeClr val="bg1"/>
              </a:solidFill>
              <a:effectLst>
                <a:outerShdw blurRad="38100" dist="38100" dir="2700000" algn="tl">
                  <a:srgbClr val="000000"/>
                </a:outerShdw>
              </a:effectLst>
            </a:endParaRPr>
          </a:p>
        </p:txBody>
      </p:sp>
      <p:sp>
        <p:nvSpPr>
          <p:cNvPr id="2286" name="Text Box 238"/>
          <p:cNvSpPr txBox="1">
            <a:spLocks noChangeArrowheads="1"/>
          </p:cNvSpPr>
          <p:nvPr/>
        </p:nvSpPr>
        <p:spPr bwMode="auto">
          <a:xfrm>
            <a:off x="771525" y="11223132"/>
            <a:ext cx="9782175" cy="650875"/>
          </a:xfrm>
          <a:prstGeom prst="rect">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INTRODUCTION</a:t>
            </a:r>
            <a:endParaRPr lang="en-US" sz="3600" b="1">
              <a:solidFill>
                <a:schemeClr val="bg1"/>
              </a:solidFill>
              <a:effectLst>
                <a:outerShdw blurRad="38100" dist="38100" dir="2700000" algn="tl">
                  <a:srgbClr val="000000"/>
                </a:outerShdw>
              </a:effectLst>
            </a:endParaRPr>
          </a:p>
        </p:txBody>
      </p:sp>
      <p:sp>
        <p:nvSpPr>
          <p:cNvPr id="2287" name="Text Box 239"/>
          <p:cNvSpPr txBox="1">
            <a:spLocks noChangeArrowheads="1"/>
          </p:cNvSpPr>
          <p:nvPr/>
        </p:nvSpPr>
        <p:spPr bwMode="auto">
          <a:xfrm>
            <a:off x="762148" y="38594665"/>
            <a:ext cx="31555224" cy="650875"/>
          </a:xfrm>
          <a:prstGeom prst="rect">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659130" y="491490"/>
            <a:ext cx="31818263" cy="4800600"/>
          </a:xfrm>
          <a:prstGeom prst="rect">
            <a:avLst/>
          </a:prstGeom>
          <a:solidFill>
            <a:schemeClr val="accent1">
              <a:lumMod val="60000"/>
              <a:lumOff val="40000"/>
            </a:schemeClr>
          </a:solidFill>
        </p:spPr>
        <p:style>
          <a:lnRef idx="2">
            <a:schemeClr val="accent6">
              <a:shade val="50000"/>
            </a:schemeClr>
          </a:lnRef>
          <a:fillRef idx="1">
            <a:schemeClr val="accent6"/>
          </a:fillRef>
          <a:effectRef idx="0">
            <a:schemeClr val="accent6"/>
          </a:effectRef>
          <a:fontRef idx="minor">
            <a:schemeClr val="lt1"/>
          </a:fontRef>
        </p:style>
        <p:txBody>
          <a:bodyPr wrap="none" anchor="ctr">
            <a:scene3d>
              <a:camera prst="orthographicFront"/>
              <a:lightRig rig="threePt" dir="t"/>
            </a:scene3d>
          </a:bodyPr>
          <a:lstStyle/>
          <a:p>
            <a:pPr algn="ctr"/>
            <a:endParaRPr lang="en-US">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2290" name="Rectangle 242"/>
          <p:cNvSpPr>
            <a:spLocks noChangeArrowheads="1"/>
          </p:cNvSpPr>
          <p:nvPr/>
        </p:nvSpPr>
        <p:spPr bwMode="auto">
          <a:xfrm>
            <a:off x="-304800" y="762000"/>
            <a:ext cx="33680400" cy="1439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4800" b="1" dirty="0" smtClean="0">
                <a:ln/>
                <a:solidFill>
                  <a:schemeClr val="tx1"/>
                </a:solidFill>
                <a:effectLst/>
              </a:rPr>
              <a:t>HUMAN RESOURCE MANAGEMENT PRACTICE AND EMPLOYEE RETENTION – A STUDY OF THEIR CORRELATION IN MALAYSIAN MANUFACTURING COMPANY </a:t>
            </a:r>
            <a:endParaRPr lang="en-US" sz="4800" b="1" dirty="0" smtClean="0">
              <a:ln/>
              <a:solidFill>
                <a:schemeClr val="tx1"/>
              </a:solidFill>
              <a:effectLst/>
            </a:endParaRPr>
          </a:p>
        </p:txBody>
      </p:sp>
      <p:sp>
        <p:nvSpPr>
          <p:cNvPr id="2291" name="Rectangle 243"/>
          <p:cNvSpPr>
            <a:spLocks noChangeArrowheads="1"/>
          </p:cNvSpPr>
          <p:nvPr/>
        </p:nvSpPr>
        <p:spPr bwMode="auto">
          <a:xfrm>
            <a:off x="545465" y="2597150"/>
            <a:ext cx="31534100" cy="1327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pPr>
            <a:r>
              <a:rPr lang="en-US" sz="4400" b="1" dirty="0">
                <a:solidFill>
                  <a:schemeClr val="tx1"/>
                </a:solidFill>
                <a:effectLst/>
                <a:latin typeface="+mj-lt"/>
              </a:rPr>
              <a:t>Authors</a:t>
            </a:r>
            <a:r>
              <a:rPr lang="en-MY" altLang="en-US" sz="4400" b="1" dirty="0">
                <a:solidFill>
                  <a:schemeClr val="tx1"/>
                </a:solidFill>
                <a:effectLst/>
                <a:latin typeface="+mj-lt"/>
              </a:rPr>
              <a:t>:</a:t>
            </a:r>
            <a:r>
              <a:rPr lang="en-US" sz="4400" dirty="0">
                <a:solidFill>
                  <a:schemeClr val="bg1"/>
                </a:solidFill>
                <a:effectLst>
                  <a:outerShdw blurRad="38100" dist="38100" dir="2700000" algn="tl">
                    <a:srgbClr val="000000"/>
                  </a:outerShdw>
                </a:effectLst>
                <a:latin typeface="+mj-lt"/>
              </a:rPr>
              <a:t> </a:t>
            </a:r>
            <a:r>
              <a:rPr lang="en-MY" altLang="en-US" sz="4400" dirty="0" smtClean="0">
                <a:effectLst/>
                <a:latin typeface="+mj-lt"/>
              </a:rPr>
              <a:t>MUHAMMAD ZAFIQAZIRAL BIN MOHD ALI   </a:t>
            </a:r>
            <a:r>
              <a:rPr lang="en-MY" altLang="en-US" sz="4400" b="1" dirty="0" smtClean="0">
                <a:solidFill>
                  <a:schemeClr val="tx1"/>
                </a:solidFill>
                <a:effectLst/>
                <a:latin typeface="+mj-lt"/>
              </a:rPr>
              <a:t>ID: </a:t>
            </a:r>
            <a:r>
              <a:rPr lang="en-MY" altLang="en-US" sz="4400" dirty="0" smtClean="0">
                <a:solidFill>
                  <a:schemeClr val="tx1"/>
                </a:solidFill>
                <a:effectLst/>
                <a:latin typeface="+mj-lt"/>
              </a:rPr>
              <a:t>PB13030</a:t>
            </a:r>
            <a:endParaRPr lang="en-MY" altLang="en-US" sz="4400" dirty="0" smtClean="0">
              <a:solidFill>
                <a:schemeClr val="tx1"/>
              </a:solidFill>
              <a:effectLst/>
              <a:latin typeface="+mj-lt"/>
            </a:endParaRPr>
          </a:p>
          <a:p>
            <a:pPr algn="ctr">
              <a:lnSpc>
                <a:spcPct val="90000"/>
              </a:lnSpc>
            </a:pPr>
            <a:r>
              <a:rPr lang="en-MY" altLang="en-US" sz="4400" dirty="0" smtClean="0">
                <a:solidFill>
                  <a:schemeClr val="tx1"/>
                </a:solidFill>
                <a:effectLst/>
                <a:latin typeface="+mj-lt"/>
              </a:rPr>
              <a:t>DR. SITANSU PANDA</a:t>
            </a:r>
            <a:endParaRPr lang="en-MY" altLang="en-US" sz="4400" dirty="0" smtClean="0">
              <a:solidFill>
                <a:schemeClr val="tx1"/>
              </a:solidFill>
              <a:effectLst/>
              <a:latin typeface="+mj-lt"/>
            </a:endParaRPr>
          </a:p>
        </p:txBody>
      </p:sp>
      <p:sp>
        <p:nvSpPr>
          <p:cNvPr id="2292" name="Rectangle 244"/>
          <p:cNvSpPr>
            <a:spLocks noChangeArrowheads="1"/>
          </p:cNvSpPr>
          <p:nvPr/>
        </p:nvSpPr>
        <p:spPr bwMode="auto">
          <a:xfrm>
            <a:off x="227965" y="3924935"/>
            <a:ext cx="31851600" cy="1367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scene3d>
              <a:camera prst="orthographicFront"/>
              <a:lightRig rig="threePt" dir="t"/>
            </a:scene3d>
          </a:bodyPr>
          <a:lstStyle/>
          <a:p>
            <a:pPr marL="0" indent="0" algn="ctr" eaLnBrk="1" hangingPunct="1">
              <a:lnSpc>
                <a:spcPct val="95000"/>
              </a:lnSpc>
              <a:buFont typeface="Wingdings" panose="05000000000000000000" pitchFamily="2" charset="2"/>
              <a:buNone/>
            </a:pPr>
            <a:r>
              <a:rPr lang="en-MY" altLang="en-US" sz="4400" b="1" dirty="0">
                <a:solidFill>
                  <a:schemeClr val="tx1"/>
                </a:solidFill>
                <a:effectLst/>
                <a:latin typeface="+mj-lt"/>
              </a:rPr>
              <a:t>BACHELOR OF PROJECT MANAGEMENT WITH HONOR</a:t>
            </a:r>
            <a:endParaRPr lang="en-MY" altLang="en-US" sz="4400" b="1" dirty="0">
              <a:solidFill>
                <a:schemeClr val="tx1"/>
              </a:solidFill>
              <a:effectLst/>
              <a:latin typeface="+mj-lt"/>
            </a:endParaRPr>
          </a:p>
          <a:p>
            <a:pPr marL="0" indent="0" algn="ctr" eaLnBrk="1" hangingPunct="1">
              <a:lnSpc>
                <a:spcPct val="95000"/>
              </a:lnSpc>
              <a:buFont typeface="Wingdings" panose="05000000000000000000" pitchFamily="2" charset="2"/>
              <a:buNone/>
            </a:pPr>
            <a:r>
              <a:rPr lang="en-MY" altLang="en-US" sz="4400" b="1" dirty="0">
                <a:solidFill>
                  <a:schemeClr val="tx1"/>
                </a:solidFill>
                <a:effectLst/>
                <a:latin typeface="+mj-lt"/>
              </a:rPr>
              <a:t>UNIVERSITI MALAYSIA PAHANG</a:t>
            </a:r>
            <a:endParaRPr lang="en-MY" altLang="en-US" sz="4400" b="1" dirty="0">
              <a:solidFill>
                <a:schemeClr val="tx1"/>
              </a:solidFill>
              <a:effectLst/>
              <a:latin typeface="+mj-lt"/>
            </a:endParaRPr>
          </a:p>
        </p:txBody>
      </p:sp>
      <p:sp>
        <p:nvSpPr>
          <p:cNvPr id="2295" name="Text Box 247"/>
          <p:cNvSpPr txBox="1">
            <a:spLocks noChangeArrowheads="1"/>
          </p:cNvSpPr>
          <p:nvPr/>
        </p:nvSpPr>
        <p:spPr bwMode="auto">
          <a:xfrm>
            <a:off x="761999" y="6604000"/>
            <a:ext cx="31602363" cy="4358640"/>
          </a:xfrm>
          <a:prstGeom prst="rect">
            <a:avLst/>
          </a:prstGeom>
          <a:solidFill>
            <a:schemeClr val="accent1">
              <a:lumMod val="20000"/>
              <a:lumOff val="80000"/>
            </a:schemeClr>
          </a:solidFill>
          <a:ln w="57150" cmpd="thinThick">
            <a:solidFill>
              <a:schemeClr val="bg1">
                <a:lumMod val="95000"/>
              </a:schemeClr>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4000" dirty="0">
                <a:effectLst/>
              </a:rPr>
              <a:t>This research is about the relationship between human resources practices and employee retention.  The objectives of this study is to study the human resource management practices in manufacturing company and to determine the correlation between human resource management practices and the employee retention in manufacturing company. The study is conducted within manufacturing company in the Kuantan, Pahang   area and do not involve non-manufacturing company in Kuantan area and other manufacturing and non-manufacturing company in other Malaysian states. There are two main methods that used survey research, probability sampling and non-probability sampling method. Probability sampling method was chosen to conduct this study because of the result is more accurate to the population that was selected. The finding of this study shows that there is no significant relationship between the human resource practices and the employee retention.</a:t>
            </a:r>
            <a:endParaRPr lang="en-US" sz="4000" dirty="0">
              <a:effectLst/>
            </a:endParaRPr>
          </a:p>
        </p:txBody>
      </p:sp>
      <p:sp>
        <p:nvSpPr>
          <p:cNvPr id="2296" name="Text Box 248"/>
          <p:cNvSpPr txBox="1">
            <a:spLocks noChangeArrowheads="1"/>
          </p:cNvSpPr>
          <p:nvPr/>
        </p:nvSpPr>
        <p:spPr bwMode="auto">
          <a:xfrm>
            <a:off x="809625" y="25729565"/>
            <a:ext cx="9715500" cy="4470400"/>
          </a:xfrm>
          <a:prstGeom prst="rect">
            <a:avLst/>
          </a:prstGeom>
          <a:solidFill>
            <a:schemeClr val="accent1">
              <a:lumMod val="20000"/>
              <a:lumOff val="80000"/>
            </a:schemeClr>
          </a:solidFill>
          <a:ln w="57150" cmpd="thinThick">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scene3d>
              <a:camera prst="orthographicFront"/>
              <a:lightRig rig="threePt" dir="t"/>
            </a:scene3d>
          </a:bodyPr>
          <a:lstStyle>
            <a:lvl1pPr defTabSz="612775">
              <a:defRPr sz="2400">
                <a:solidFill>
                  <a:schemeClr val="tx1"/>
                </a:solidFill>
                <a:latin typeface="Times New Roman" panose="02020603050405020304" pitchFamily="18" charset="0"/>
              </a:defRPr>
            </a:lvl1pPr>
            <a:lvl2pPr marL="306705" defTabSz="612775">
              <a:defRPr sz="2400">
                <a:solidFill>
                  <a:schemeClr val="tx1"/>
                </a:solidFill>
                <a:latin typeface="Times New Roman" panose="02020603050405020304" pitchFamily="18" charset="0"/>
              </a:defRPr>
            </a:lvl2pPr>
            <a:lvl3pPr marL="612775" defTabSz="612775">
              <a:defRPr sz="2400">
                <a:solidFill>
                  <a:schemeClr val="tx1"/>
                </a:solidFill>
                <a:latin typeface="Times New Roman" panose="02020603050405020304" pitchFamily="18" charset="0"/>
              </a:defRPr>
            </a:lvl3pPr>
            <a:lvl4pPr marL="916305" defTabSz="612775">
              <a:defRPr sz="2400">
                <a:solidFill>
                  <a:schemeClr val="tx1"/>
                </a:solidFill>
                <a:latin typeface="Times New Roman" panose="02020603050405020304" pitchFamily="18" charset="0"/>
              </a:defRPr>
            </a:lvl4pPr>
            <a:lvl5pPr marL="1222375" defTabSz="612775">
              <a:defRPr sz="2400">
                <a:solidFill>
                  <a:schemeClr val="tx1"/>
                </a:solidFill>
                <a:latin typeface="Times New Roman" panose="02020603050405020304" pitchFamily="18" charset="0"/>
              </a:defRPr>
            </a:lvl5pPr>
            <a:lvl6pPr marL="1679575" defTabSz="612775" eaLnBrk="0" fontAlgn="base" hangingPunct="0">
              <a:spcBef>
                <a:spcPct val="0"/>
              </a:spcBef>
              <a:spcAft>
                <a:spcPct val="0"/>
              </a:spcAft>
              <a:defRPr sz="2400">
                <a:solidFill>
                  <a:schemeClr val="tx1"/>
                </a:solidFill>
                <a:latin typeface="Times New Roman" panose="02020603050405020304" pitchFamily="18" charset="0"/>
              </a:defRPr>
            </a:lvl6pPr>
            <a:lvl7pPr marL="2136775" defTabSz="612775" eaLnBrk="0" fontAlgn="base" hangingPunct="0">
              <a:spcBef>
                <a:spcPct val="0"/>
              </a:spcBef>
              <a:spcAft>
                <a:spcPct val="0"/>
              </a:spcAft>
              <a:defRPr sz="2400">
                <a:solidFill>
                  <a:schemeClr val="tx1"/>
                </a:solidFill>
                <a:latin typeface="Times New Roman" panose="02020603050405020304" pitchFamily="18" charset="0"/>
              </a:defRPr>
            </a:lvl7pPr>
            <a:lvl8pPr marL="2593975" defTabSz="612775" eaLnBrk="0" fontAlgn="base" hangingPunct="0">
              <a:spcBef>
                <a:spcPct val="0"/>
              </a:spcBef>
              <a:spcAft>
                <a:spcPct val="0"/>
              </a:spcAft>
              <a:defRPr sz="2400">
                <a:solidFill>
                  <a:schemeClr val="tx1"/>
                </a:solidFill>
                <a:latin typeface="Times New Roman" panose="02020603050405020304" pitchFamily="18" charset="0"/>
              </a:defRPr>
            </a:lvl8pPr>
            <a:lvl9pPr marL="3051175" defTabSz="612775" eaLnBrk="0" fontAlgn="base" hangingPunct="0">
              <a:spcBef>
                <a:spcPct val="0"/>
              </a:spcBef>
              <a:spcAft>
                <a:spcPct val="0"/>
              </a:spcAft>
              <a:defRPr sz="2400">
                <a:solidFill>
                  <a:schemeClr val="tx1"/>
                </a:solidFill>
                <a:latin typeface="Times New Roman" panose="02020603050405020304" pitchFamily="18" charset="0"/>
              </a:defRPr>
            </a:lvl9pPr>
          </a:lstStyle>
          <a:p>
            <a:pPr marL="571500" indent="-571500" eaLnBrk="1" hangingPunct="1">
              <a:lnSpc>
                <a:spcPct val="95000"/>
              </a:lnSpc>
              <a:buFont typeface="Arial" panose="020B0604020202020204" pitchFamily="34" charset="0"/>
              <a:buChar char="•"/>
            </a:pPr>
            <a:r>
              <a:rPr lang="en-US" sz="4000" dirty="0" smtClean="0">
                <a:solidFill>
                  <a:schemeClr val="tx1"/>
                </a:solidFill>
                <a:effectLst/>
              </a:rPr>
              <a:t>To study the HRM Practices in manufacturing company.</a:t>
            </a:r>
            <a:endParaRPr lang="en-US" sz="4000" dirty="0" smtClean="0">
              <a:solidFill>
                <a:schemeClr val="tx1"/>
              </a:solidFill>
              <a:effectLst/>
            </a:endParaRPr>
          </a:p>
          <a:p>
            <a:pPr marL="685800" indent="-685800" eaLnBrk="1" hangingPunct="1">
              <a:lnSpc>
                <a:spcPct val="95000"/>
              </a:lnSpc>
              <a:buFont typeface="Arial" panose="020B0604020202020204" pitchFamily="34" charset="0"/>
              <a:buChar char="•"/>
            </a:pPr>
            <a:r>
              <a:rPr lang="en-US" sz="4000" dirty="0" smtClean="0">
                <a:solidFill>
                  <a:schemeClr val="tx1"/>
                </a:solidFill>
                <a:effectLst/>
              </a:rPr>
              <a:t>To determine the correlation between HRM practices and the employee retention in manufacturing company</a:t>
            </a:r>
            <a:r>
              <a:rPr lang="en-US" sz="4800" dirty="0" smtClean="0">
                <a:solidFill>
                  <a:schemeClr val="tx1"/>
                </a:solidFill>
                <a:effectLst/>
              </a:rPr>
              <a:t>.</a:t>
            </a:r>
            <a:endParaRPr lang="en-US" sz="4800" dirty="0" smtClean="0">
              <a:solidFill>
                <a:schemeClr val="tx1"/>
              </a:solidFill>
              <a:effectLst/>
            </a:endParaRPr>
          </a:p>
          <a:p>
            <a:pPr eaLnBrk="1" hangingPunct="1">
              <a:lnSpc>
                <a:spcPct val="95000"/>
              </a:lnSpc>
            </a:pPr>
            <a:endParaRPr lang="en-US" sz="4800" dirty="0" smtClean="0">
              <a:solidFill>
                <a:schemeClr val="tx1"/>
              </a:solidFill>
              <a:effectLst/>
            </a:endParaRPr>
          </a:p>
          <a:p>
            <a:pPr eaLnBrk="1" hangingPunct="1">
              <a:lnSpc>
                <a:spcPct val="95000"/>
              </a:lnSpc>
            </a:pPr>
            <a:endParaRPr lang="en-US" sz="4800" dirty="0">
              <a:solidFill>
                <a:srgbClr val="FF0000"/>
              </a:solidFill>
              <a:effectLst/>
            </a:endParaRPr>
          </a:p>
        </p:txBody>
      </p:sp>
      <p:sp>
        <p:nvSpPr>
          <p:cNvPr id="2297" name="Text Box 249"/>
          <p:cNvSpPr txBox="1">
            <a:spLocks noChangeArrowheads="1"/>
          </p:cNvSpPr>
          <p:nvPr/>
        </p:nvSpPr>
        <p:spPr bwMode="auto">
          <a:xfrm>
            <a:off x="739140" y="24721026"/>
            <a:ext cx="9753600" cy="640080"/>
          </a:xfrm>
          <a:prstGeom prst="rect">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1005983" y="11227678"/>
            <a:ext cx="21396479" cy="646331"/>
          </a:xfrm>
          <a:prstGeom prst="rect">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a:solidFill>
                  <a:schemeClr val="bg1"/>
                </a:solidFill>
                <a:effectLst>
                  <a:outerShdw blurRad="38100" dist="38100" dir="2700000" algn="tl">
                    <a:srgbClr val="000000"/>
                  </a:outerShdw>
                </a:effectLst>
              </a:rPr>
              <a:t>RESULTS</a:t>
            </a:r>
            <a:endParaRPr lang="en-US" sz="3600" b="1">
              <a:solidFill>
                <a:schemeClr val="bg1"/>
              </a:solidFill>
              <a:effectLst>
                <a:outerShdw blurRad="38100" dist="38100" dir="2700000" algn="tl">
                  <a:srgbClr val="000000"/>
                </a:outerShdw>
              </a:effectLst>
            </a:endParaRPr>
          </a:p>
        </p:txBody>
      </p:sp>
      <p:sp>
        <p:nvSpPr>
          <p:cNvPr id="2299" name="Text Box 251"/>
          <p:cNvSpPr txBox="1">
            <a:spLocks noChangeArrowheads="1"/>
          </p:cNvSpPr>
          <p:nvPr/>
        </p:nvSpPr>
        <p:spPr bwMode="auto">
          <a:xfrm>
            <a:off x="809625" y="39557325"/>
            <a:ext cx="31592520" cy="3413760"/>
          </a:xfrm>
          <a:prstGeom prst="rect">
            <a:avLst/>
          </a:prstGeom>
          <a:solidFill>
            <a:schemeClr val="accent1">
              <a:lumMod val="20000"/>
              <a:lumOff val="80000"/>
            </a:schemeClr>
          </a:solidFill>
          <a:ln w="57150" cmpd="thinThick">
            <a:solidFill>
              <a:schemeClr val="tx1"/>
            </a:solidFill>
            <a:miter lim="800000"/>
          </a:ln>
          <a:effectLst/>
          <a:extLst>
            <a:ext uri="{AF507438-7753-43E0-B8FC-AC1667EBCBE1}">
              <a14:hiddenEffects xmlns:a14="http://schemas.microsoft.com/office/drawing/2010/main">
                <a:effectLst>
                  <a:outerShdw blurRad="50800" dist="38100" dir="2700000" algn="tl" rotWithShape="0">
                    <a:prstClr val="black">
                      <a:alpha val="40000"/>
                    </a:prstClr>
                  </a:outerShdw>
                </a:effectLst>
              </a14:hiddenEffects>
            </a:ext>
          </a:extLst>
        </p:spPr>
        <p:txBody>
          <a:bodyPr wrap="square" lIns="61170" tIns="30584" rIns="61170" bIns="30584">
            <a:spAutoFit/>
          </a:bodyPr>
          <a:lstStyle>
            <a:lvl1pPr defTabSz="612775">
              <a:defRPr sz="2400">
                <a:solidFill>
                  <a:schemeClr val="tx1"/>
                </a:solidFill>
                <a:latin typeface="Times New Roman" panose="02020603050405020304" pitchFamily="18" charset="0"/>
              </a:defRPr>
            </a:lvl1pPr>
            <a:lvl2pPr marL="306705" defTabSz="612775">
              <a:defRPr sz="2400">
                <a:solidFill>
                  <a:schemeClr val="tx1"/>
                </a:solidFill>
                <a:latin typeface="Times New Roman" panose="02020603050405020304" pitchFamily="18" charset="0"/>
              </a:defRPr>
            </a:lvl2pPr>
            <a:lvl3pPr marL="612775" defTabSz="612775">
              <a:defRPr sz="2400">
                <a:solidFill>
                  <a:schemeClr val="tx1"/>
                </a:solidFill>
                <a:latin typeface="Times New Roman" panose="02020603050405020304" pitchFamily="18" charset="0"/>
              </a:defRPr>
            </a:lvl3pPr>
            <a:lvl4pPr marL="916305" defTabSz="612775">
              <a:defRPr sz="2400">
                <a:solidFill>
                  <a:schemeClr val="tx1"/>
                </a:solidFill>
                <a:latin typeface="Times New Roman" panose="02020603050405020304" pitchFamily="18" charset="0"/>
              </a:defRPr>
            </a:lvl4pPr>
            <a:lvl5pPr marL="1222375" defTabSz="612775">
              <a:defRPr sz="2400">
                <a:solidFill>
                  <a:schemeClr val="tx1"/>
                </a:solidFill>
                <a:latin typeface="Times New Roman" panose="02020603050405020304" pitchFamily="18" charset="0"/>
              </a:defRPr>
            </a:lvl5pPr>
            <a:lvl6pPr marL="1679575" defTabSz="612775" eaLnBrk="0" fontAlgn="base" hangingPunct="0">
              <a:spcBef>
                <a:spcPct val="0"/>
              </a:spcBef>
              <a:spcAft>
                <a:spcPct val="0"/>
              </a:spcAft>
              <a:defRPr sz="2400">
                <a:solidFill>
                  <a:schemeClr val="tx1"/>
                </a:solidFill>
                <a:latin typeface="Times New Roman" panose="02020603050405020304" pitchFamily="18" charset="0"/>
              </a:defRPr>
            </a:lvl6pPr>
            <a:lvl7pPr marL="2136775" defTabSz="612775" eaLnBrk="0" fontAlgn="base" hangingPunct="0">
              <a:spcBef>
                <a:spcPct val="0"/>
              </a:spcBef>
              <a:spcAft>
                <a:spcPct val="0"/>
              </a:spcAft>
              <a:defRPr sz="2400">
                <a:solidFill>
                  <a:schemeClr val="tx1"/>
                </a:solidFill>
                <a:latin typeface="Times New Roman" panose="02020603050405020304" pitchFamily="18" charset="0"/>
              </a:defRPr>
            </a:lvl7pPr>
            <a:lvl8pPr marL="2593975" defTabSz="612775" eaLnBrk="0" fontAlgn="base" hangingPunct="0">
              <a:spcBef>
                <a:spcPct val="0"/>
              </a:spcBef>
              <a:spcAft>
                <a:spcPct val="0"/>
              </a:spcAft>
              <a:defRPr sz="2400">
                <a:solidFill>
                  <a:schemeClr val="tx1"/>
                </a:solidFill>
                <a:latin typeface="Times New Roman" panose="02020603050405020304" pitchFamily="18" charset="0"/>
              </a:defRPr>
            </a:lvl8pPr>
            <a:lvl9pPr marL="3051175" defTabSz="612775" eaLnBrk="0" fontAlgn="base" hangingPunct="0">
              <a:spcBef>
                <a:spcPct val="0"/>
              </a:spcBef>
              <a:spcAft>
                <a:spcPct val="0"/>
              </a:spcAft>
              <a:defRPr sz="2400">
                <a:solidFill>
                  <a:schemeClr val="tx1"/>
                </a:solidFill>
                <a:latin typeface="Times New Roman" panose="02020603050405020304" pitchFamily="18" charset="0"/>
              </a:defRPr>
            </a:lvl9pPr>
          </a:lstStyle>
          <a:p>
            <a:pPr marL="571500" indent="-571500">
              <a:buFont typeface="Arial" panose="020B0604020202020204" pitchFamily="34" charset="0"/>
              <a:buChar char="•"/>
            </a:pPr>
            <a:r>
              <a:rPr lang="en-US" sz="4400" dirty="0">
                <a:effectLst/>
              </a:rPr>
              <a:t>The analysis that involve in this research are demographic profile, reliability analysis, descriptive analysis, regression analysis and correlation analysis. The study also show that there is no significant between chosen human resource management practices and the employee retention on the manufacturing company.</a:t>
            </a:r>
            <a:endParaRPr lang="en-US" sz="4400" dirty="0">
              <a:effectLst/>
            </a:endParaRPr>
          </a:p>
          <a:p>
            <a:pPr marL="571500" indent="-571500">
              <a:buFont typeface="Arial" panose="020B0604020202020204" pitchFamily="34" charset="0"/>
              <a:buChar char="•"/>
            </a:pPr>
            <a:r>
              <a:rPr lang="en-MY" altLang="en-US" sz="4400" dirty="0">
                <a:effectLst/>
              </a:rPr>
              <a:t>T</a:t>
            </a:r>
            <a:r>
              <a:rPr lang="en-US" sz="4400" dirty="0">
                <a:effectLst/>
              </a:rPr>
              <a:t>he researcher suggested to add more dimension or focussed on other human resource management practice</a:t>
            </a:r>
            <a:r>
              <a:rPr lang="en-MY" altLang="en-US" sz="4400" dirty="0">
                <a:effectLst/>
              </a:rPr>
              <a:t>s</a:t>
            </a:r>
            <a:r>
              <a:rPr lang="en-US" sz="4400" dirty="0">
                <a:effectLst/>
              </a:rPr>
              <a:t> </a:t>
            </a:r>
            <a:r>
              <a:rPr lang="en-MY" altLang="en-US" sz="4400" dirty="0">
                <a:effectLst/>
              </a:rPr>
              <a:t>and research on others industry or area.</a:t>
            </a:r>
            <a:endParaRPr lang="en-MY" altLang="en-US" sz="4400" dirty="0">
              <a:effectLst/>
            </a:endParaRPr>
          </a:p>
        </p:txBody>
      </p:sp>
      <p:sp>
        <p:nvSpPr>
          <p:cNvPr id="32" name="Text Box 249"/>
          <p:cNvSpPr txBox="1">
            <a:spLocks noChangeArrowheads="1"/>
          </p:cNvSpPr>
          <p:nvPr/>
        </p:nvSpPr>
        <p:spPr bwMode="auto">
          <a:xfrm>
            <a:off x="809255" y="34949765"/>
            <a:ext cx="9753600" cy="650875"/>
          </a:xfrm>
          <a:prstGeom prst="rect">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METHODS</a:t>
            </a:r>
            <a:endParaRPr lang="en-US" sz="3600" b="1">
              <a:solidFill>
                <a:schemeClr val="bg1"/>
              </a:solidFill>
              <a:effectLst>
                <a:outerShdw blurRad="38100" dist="38100" dir="2700000" algn="tl">
                  <a:srgbClr val="000000"/>
                </a:outerShdw>
              </a:effectLst>
            </a:endParaRPr>
          </a:p>
        </p:txBody>
      </p:sp>
      <p:pic>
        <p:nvPicPr>
          <p:cNvPr id="1026" name="Picture 2" descr="http://www.ump.edu.my/download/logo-rasmi-ump-(logo-sahaja).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859756" y="1536286"/>
            <a:ext cx="2074863" cy="305898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800100" y="35854640"/>
            <a:ext cx="9753600" cy="2286000"/>
          </a:xfrm>
          <a:prstGeom prst="rect">
            <a:avLst/>
          </a:prstGeom>
          <a:solidFill>
            <a:schemeClr val="accent1">
              <a:lumMod val="20000"/>
              <a:lumOff val="80000"/>
            </a:schemeClr>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ndParaRPr>
          </a:p>
        </p:txBody>
      </p:sp>
      <p:sp>
        <p:nvSpPr>
          <p:cNvPr id="7" name="Text Box 6"/>
          <p:cNvSpPr txBox="1"/>
          <p:nvPr/>
        </p:nvSpPr>
        <p:spPr>
          <a:xfrm>
            <a:off x="1021080" y="36037520"/>
            <a:ext cx="9189720" cy="1920240"/>
          </a:xfrm>
          <a:prstGeom prst="rect">
            <a:avLst/>
          </a:prstGeom>
          <a:noFill/>
        </p:spPr>
        <p:txBody>
          <a:bodyPr wrap="square" rtlCol="0">
            <a:spAutoFit/>
          </a:bodyPr>
          <a:p>
            <a:pPr marL="342900" indent="-342900">
              <a:buFont typeface="Arial" panose="020B0604020202020204" pitchFamily="34" charset="0"/>
              <a:buChar char="•"/>
            </a:pPr>
            <a:r>
              <a:rPr lang="en-MY" altLang="en-US" sz="4000">
                <a:effectLst/>
                <a:latin typeface="+mn-lt"/>
                <a:sym typeface="+mn-ea"/>
              </a:rPr>
              <a:t>Quantitaive analysis</a:t>
            </a:r>
            <a:endParaRPr lang="en-MY" altLang="en-US" sz="4000">
              <a:effectLst/>
              <a:latin typeface="+mn-lt"/>
            </a:endParaRPr>
          </a:p>
          <a:p>
            <a:pPr marL="342900" indent="-342900">
              <a:buFont typeface="Arial" panose="020B0604020202020204" pitchFamily="34" charset="0"/>
              <a:buChar char="•"/>
            </a:pPr>
            <a:r>
              <a:rPr lang="en-MY" altLang="en-US" sz="4000">
                <a:effectLst/>
                <a:latin typeface="+mn-lt"/>
                <a:sym typeface="+mn-ea"/>
              </a:rPr>
              <a:t>Statistical Package for the Social Science (SPSS).</a:t>
            </a:r>
            <a:endParaRPr lang="en-US" sz="4000">
              <a:effectLst/>
            </a:endParaRPr>
          </a:p>
        </p:txBody>
      </p:sp>
      <p:sp>
        <p:nvSpPr>
          <p:cNvPr id="15" name="Text Box 14"/>
          <p:cNvSpPr txBox="1"/>
          <p:nvPr/>
        </p:nvSpPr>
        <p:spPr>
          <a:xfrm>
            <a:off x="11353800" y="12803505"/>
            <a:ext cx="14433550" cy="822960"/>
          </a:xfrm>
          <a:prstGeom prst="rect">
            <a:avLst/>
          </a:prstGeom>
          <a:noFill/>
        </p:spPr>
        <p:txBody>
          <a:bodyPr wrap="square" rtlCol="0">
            <a:spAutoFit/>
          </a:bodyPr>
          <a:p>
            <a:r>
              <a:rPr lang="en-US" sz="4800">
                <a:effectLst/>
              </a:rPr>
              <a:t>Correlations Analysis </a:t>
            </a:r>
            <a:endParaRPr lang="en-US" sz="4800">
              <a:effectLst/>
            </a:endParaRPr>
          </a:p>
        </p:txBody>
      </p:sp>
      <p:sp>
        <p:nvSpPr>
          <p:cNvPr id="16" name="Rectangle 15"/>
          <p:cNvSpPr/>
          <p:nvPr/>
        </p:nvSpPr>
        <p:spPr>
          <a:xfrm>
            <a:off x="10946765" y="23640415"/>
            <a:ext cx="21412200" cy="14494510"/>
          </a:xfrm>
          <a:prstGeom prst="rect">
            <a:avLst/>
          </a:prstGeom>
          <a:solidFill>
            <a:schemeClr val="accent1">
              <a:lumMod val="20000"/>
              <a:lumOff val="80000"/>
            </a:schemeClr>
          </a:solidFill>
          <a:ln>
            <a:solidFill>
              <a:schemeClr val="accent1">
                <a:lumMod val="20000"/>
                <a:lumOff val="80000"/>
              </a:schemeClr>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ndParaRPr>
          </a:p>
        </p:txBody>
      </p:sp>
      <p:pic>
        <p:nvPicPr>
          <p:cNvPr id="17" name="Picture 16"/>
          <p:cNvPicPr>
            <a:picLocks noChangeAspect="1"/>
          </p:cNvPicPr>
          <p:nvPr/>
        </p:nvPicPr>
        <p:blipFill>
          <a:blip r:embed="rId2"/>
          <a:stretch>
            <a:fillRect/>
          </a:stretch>
        </p:blipFill>
        <p:spPr>
          <a:xfrm>
            <a:off x="13221970" y="24806275"/>
            <a:ext cx="17809845" cy="6401435"/>
          </a:xfrm>
          <a:prstGeom prst="rect">
            <a:avLst/>
          </a:prstGeom>
        </p:spPr>
      </p:pic>
      <p:sp>
        <p:nvSpPr>
          <p:cNvPr id="18" name="Rectangle 17"/>
          <p:cNvSpPr/>
          <p:nvPr/>
        </p:nvSpPr>
        <p:spPr>
          <a:xfrm>
            <a:off x="10946765" y="20473035"/>
            <a:ext cx="21412200" cy="3173095"/>
          </a:xfrm>
          <a:prstGeom prst="rect">
            <a:avLst/>
          </a:prstGeom>
          <a:solidFill>
            <a:schemeClr val="accent1">
              <a:lumMod val="20000"/>
              <a:lumOff val="80000"/>
            </a:scheme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ndParaRPr>
          </a:p>
        </p:txBody>
      </p:sp>
      <p:sp>
        <p:nvSpPr>
          <p:cNvPr id="19" name="Text Box 18"/>
          <p:cNvSpPr txBox="1"/>
          <p:nvPr/>
        </p:nvSpPr>
        <p:spPr>
          <a:xfrm>
            <a:off x="11370945" y="20794345"/>
            <a:ext cx="20708620" cy="2529840"/>
          </a:xfrm>
          <a:prstGeom prst="rect">
            <a:avLst/>
          </a:prstGeom>
          <a:solidFill>
            <a:schemeClr val="accent1">
              <a:lumMod val="20000"/>
              <a:lumOff val="80000"/>
            </a:schemeClr>
          </a:solidFill>
        </p:spPr>
        <p:txBody>
          <a:bodyPr wrap="square" rtlCol="0">
            <a:spAutoFit/>
          </a:bodyPr>
          <a:p>
            <a:r>
              <a:rPr lang="en-US" sz="4000">
                <a:effectLst/>
                <a:latin typeface="+mn-lt"/>
              </a:rPr>
              <a:t>The table shows the result of the correlation between HRM practice and employee retention which is the Pearson correlation value is -0.074. Based on this result, the relation between HRM practice and employee retention is strong with the r= -0.074and α=0.538 (α=0.01). The relation between the HRM practice and employee retention is determined as not significant.</a:t>
            </a:r>
            <a:endParaRPr lang="en-US" sz="4000">
              <a:effectLst/>
              <a:latin typeface="+mn-lt"/>
            </a:endParaRPr>
          </a:p>
        </p:txBody>
      </p:sp>
      <p:sp>
        <p:nvSpPr>
          <p:cNvPr id="20" name="Text Box 19"/>
          <p:cNvSpPr txBox="1"/>
          <p:nvPr/>
        </p:nvSpPr>
        <p:spPr>
          <a:xfrm>
            <a:off x="11777345" y="23898225"/>
            <a:ext cx="10714990" cy="822960"/>
          </a:xfrm>
          <a:prstGeom prst="rect">
            <a:avLst/>
          </a:prstGeom>
          <a:noFill/>
        </p:spPr>
        <p:txBody>
          <a:bodyPr wrap="none" rtlCol="0">
            <a:spAutoFit/>
          </a:bodyPr>
          <a:p>
            <a:pPr algn="l"/>
            <a:r>
              <a:rPr lang="en-US" sz="4800">
                <a:effectLst/>
              </a:rPr>
              <a:t>Regression analysis for employee retention</a:t>
            </a:r>
            <a:endParaRPr lang="en-US" sz="4800">
              <a:effectLst/>
            </a:endParaRPr>
          </a:p>
        </p:txBody>
      </p:sp>
      <p:sp>
        <p:nvSpPr>
          <p:cNvPr id="22" name="Text Box 21"/>
          <p:cNvSpPr txBox="1"/>
          <p:nvPr/>
        </p:nvSpPr>
        <p:spPr>
          <a:xfrm>
            <a:off x="11777345" y="31207710"/>
            <a:ext cx="19751040" cy="5943600"/>
          </a:xfrm>
          <a:prstGeom prst="rect">
            <a:avLst/>
          </a:prstGeom>
          <a:noFill/>
        </p:spPr>
        <p:txBody>
          <a:bodyPr wrap="square" rtlCol="0">
            <a:spAutoFit/>
          </a:bodyPr>
          <a:p>
            <a:r>
              <a:rPr lang="en-US" sz="3200">
                <a:effectLst/>
              </a:rPr>
              <a:t>a.	Hypothesis 1: There is significant positive relationship between employee training and employee retention.</a:t>
            </a:r>
            <a:endParaRPr lang="en-US" sz="3200">
              <a:effectLst/>
            </a:endParaRPr>
          </a:p>
          <a:p>
            <a:r>
              <a:rPr lang="en-US" sz="3200">
                <a:effectLst/>
              </a:rPr>
              <a:t>Based on table </a:t>
            </a:r>
            <a:r>
              <a:rPr lang="en-MY" altLang="en-US" sz="3200">
                <a:effectLst/>
              </a:rPr>
              <a:t>above</a:t>
            </a:r>
            <a:r>
              <a:rPr lang="en-US" sz="3200">
                <a:effectLst/>
              </a:rPr>
              <a:t>, the result show that the significant value for employee training is 0.725 which is more than 0.05, which mean this independent variable is not significant toward the employee retention. Therefore, the hypothesis 1 is rejected.</a:t>
            </a:r>
            <a:endParaRPr lang="en-US" sz="3200">
              <a:effectLst/>
            </a:endParaRPr>
          </a:p>
          <a:p>
            <a:r>
              <a:rPr lang="en-US" sz="3200">
                <a:effectLst/>
              </a:rPr>
              <a:t>b.	Hypothesis 2: There is significant positive relationship between performance appraisal and employee retention.</a:t>
            </a:r>
            <a:endParaRPr lang="en-US" sz="3200">
              <a:effectLst/>
            </a:endParaRPr>
          </a:p>
          <a:p>
            <a:r>
              <a:rPr lang="en-US" sz="3200">
                <a:effectLst/>
              </a:rPr>
              <a:t>Based on table </a:t>
            </a:r>
            <a:r>
              <a:rPr lang="en-MY" altLang="en-US" sz="3200">
                <a:effectLst/>
              </a:rPr>
              <a:t>above</a:t>
            </a:r>
            <a:r>
              <a:rPr lang="en-US" sz="3200">
                <a:effectLst/>
              </a:rPr>
              <a:t>, the result show that the significant value for employee participation is 0.126 which is more than 0.05, which mean this independent variable is not significant toward the employee retention. Therefore, the hypothesis 2 is rejected.</a:t>
            </a:r>
            <a:endParaRPr lang="en-US" sz="3200">
              <a:effectLst/>
            </a:endParaRPr>
          </a:p>
          <a:p>
            <a:r>
              <a:rPr lang="en-US" sz="3200">
                <a:effectLst/>
              </a:rPr>
              <a:t>c.	Hypothesis 1: There is significant positive relationship between employee participation and employee retention.</a:t>
            </a:r>
            <a:endParaRPr lang="en-US" sz="3200">
              <a:effectLst/>
            </a:endParaRPr>
          </a:p>
          <a:p>
            <a:r>
              <a:rPr lang="en-US" sz="3200">
                <a:effectLst/>
              </a:rPr>
              <a:t>Based on table </a:t>
            </a:r>
            <a:r>
              <a:rPr lang="en-MY" altLang="en-US" sz="3200">
                <a:effectLst/>
              </a:rPr>
              <a:t>above</a:t>
            </a:r>
            <a:r>
              <a:rPr lang="en-US" sz="3200">
                <a:effectLst/>
              </a:rPr>
              <a:t>, the result show that the significant value for employee participation is 0.272 which is more than 0.05, which mean this independent variable is not significant toward the employee retention. Therefore, the hypothesis 3 is rejected.</a:t>
            </a:r>
            <a:endParaRPr lang="en-US" sz="3200">
              <a:effectLst/>
            </a:endParaRPr>
          </a:p>
        </p:txBody>
      </p:sp>
      <p:sp>
        <p:nvSpPr>
          <p:cNvPr id="3" name="Text Box 249"/>
          <p:cNvSpPr txBox="1">
            <a:spLocks noChangeArrowheads="1"/>
          </p:cNvSpPr>
          <p:nvPr/>
        </p:nvSpPr>
        <p:spPr bwMode="auto">
          <a:xfrm>
            <a:off x="771790" y="30567630"/>
            <a:ext cx="9753600" cy="640080"/>
          </a:xfrm>
          <a:prstGeom prst="rect">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a:spAutoFit/>
          </a:bodyPr>
          <a:p>
            <a:r>
              <a:rPr lang="en-MY" altLang="en-US" sz="3600" b="1">
                <a:solidFill>
                  <a:schemeClr val="bg1"/>
                </a:solidFill>
                <a:effectLst>
                  <a:outerShdw blurRad="38100" dist="38100" dir="2700000" algn="tl">
                    <a:srgbClr val="000000"/>
                  </a:outerShdw>
                </a:effectLst>
              </a:rPr>
              <a:t>RESEARCH QUESTION</a:t>
            </a:r>
            <a:endParaRPr lang="en-MY" altLang="en-US" sz="3600" b="1">
              <a:solidFill>
                <a:schemeClr val="bg1"/>
              </a:solidFill>
              <a:effectLst>
                <a:outerShdw blurRad="38100" dist="38100" dir="2700000" algn="tl">
                  <a:srgbClr val="000000"/>
                </a:outerShdw>
              </a:effectLst>
            </a:endParaRPr>
          </a:p>
        </p:txBody>
      </p:sp>
      <p:sp>
        <p:nvSpPr>
          <p:cNvPr id="4" name="Rectangle 3"/>
          <p:cNvSpPr/>
          <p:nvPr/>
        </p:nvSpPr>
        <p:spPr>
          <a:xfrm>
            <a:off x="809625" y="31562040"/>
            <a:ext cx="9696450" cy="2976245"/>
          </a:xfrm>
          <a:prstGeom prst="rect">
            <a:avLst/>
          </a:prstGeom>
          <a:solidFill>
            <a:schemeClr val="accent1">
              <a:lumMod val="20000"/>
              <a:lumOff val="80000"/>
            </a:schemeClr>
          </a:solidFill>
          <a:ln>
            <a:solidFill>
              <a:schemeClr val="tx1"/>
            </a:solidFill>
            <a:headEnd type="none" w="med" len="med"/>
            <a:tailEnd type="none" w="med" len="med"/>
          </a:ln>
          <a:extLst>
            <a:ext uri="{909E8E84-426E-40DD-AFC4-6F175D3DCCD1}">
              <a14:hiddenFill xmlns:a14="http://schemas.microsoft.com/office/drawing/2010/main">
                <a:solidFill>
                  <a:schemeClr val="accent1"/>
                </a:solidFill>
              </a14:hiddenFill>
            </a:ext>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ndParaRPr>
          </a:p>
        </p:txBody>
      </p:sp>
      <p:sp>
        <p:nvSpPr>
          <p:cNvPr id="5" name="Text Box 4"/>
          <p:cNvSpPr txBox="1"/>
          <p:nvPr/>
        </p:nvSpPr>
        <p:spPr>
          <a:xfrm>
            <a:off x="1021080" y="31785560"/>
            <a:ext cx="9470390" cy="2529840"/>
          </a:xfrm>
          <a:prstGeom prst="rect">
            <a:avLst/>
          </a:prstGeom>
          <a:solidFill>
            <a:schemeClr val="accent1">
              <a:lumMod val="20000"/>
              <a:lumOff val="80000"/>
            </a:schemeClr>
          </a:solidFill>
        </p:spPr>
        <p:txBody>
          <a:bodyPr wrap="square" rtlCol="0">
            <a:spAutoFit/>
          </a:bodyPr>
          <a:p>
            <a:pPr marL="571500" indent="-571500">
              <a:buFont typeface="Arial" panose="020B0604020202020204" pitchFamily="34" charset="0"/>
              <a:buChar char="•"/>
            </a:pPr>
            <a:r>
              <a:rPr lang="en-US" sz="4000">
                <a:effectLst/>
              </a:rPr>
              <a:t>What are the HRM practices in manufacturing company?</a:t>
            </a:r>
            <a:endParaRPr lang="en-US" sz="4000">
              <a:effectLst/>
            </a:endParaRPr>
          </a:p>
          <a:p>
            <a:pPr marL="571500" indent="-571500">
              <a:buFont typeface="Arial" panose="020B0604020202020204" pitchFamily="34" charset="0"/>
              <a:buChar char="•"/>
            </a:pPr>
            <a:r>
              <a:rPr lang="en-US" sz="4000">
                <a:effectLst/>
              </a:rPr>
              <a:t>How HRM practices affect employee retention in the manufacturing company?</a:t>
            </a:r>
            <a:endParaRPr lang="en-US" sz="4000">
              <a:effectLst/>
            </a:endParaRPr>
          </a:p>
        </p:txBody>
      </p:sp>
      <p:pic>
        <p:nvPicPr>
          <p:cNvPr id="9" name="Picture 8"/>
          <p:cNvPicPr>
            <a:picLocks noChangeAspect="1"/>
          </p:cNvPicPr>
          <p:nvPr/>
        </p:nvPicPr>
        <p:blipFill>
          <a:blip r:embed="rId3"/>
          <a:stretch>
            <a:fillRect/>
          </a:stretch>
        </p:blipFill>
        <p:spPr>
          <a:xfrm>
            <a:off x="13221970" y="13626465"/>
            <a:ext cx="15172690" cy="6762115"/>
          </a:xfrm>
          <a:prstGeom prst="rect">
            <a:avLst/>
          </a:prstGeom>
        </p:spPr>
      </p:pic>
      <p:pic>
        <p:nvPicPr>
          <p:cNvPr id="11" name="Picture 10" descr="usersPhoto"/>
          <p:cNvPicPr>
            <a:picLocks noChangeAspect="1"/>
          </p:cNvPicPr>
          <p:nvPr/>
        </p:nvPicPr>
        <p:blipFill>
          <a:blip r:embed="rId4"/>
          <a:stretch>
            <a:fillRect/>
          </a:stretch>
        </p:blipFill>
        <p:spPr>
          <a:xfrm>
            <a:off x="27766010" y="1731645"/>
            <a:ext cx="1771650" cy="266763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4596</Words>
  <Application>WPS Presentation</Application>
  <PresentationFormat>Custom</PresentationFormat>
  <Paragraphs>74</Paragraphs>
  <Slides>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Arial</vt:lpstr>
      <vt:lpstr>SimSun</vt:lpstr>
      <vt:lpstr>Wingdings</vt:lpstr>
      <vt:lpstr>Times New Roman</vt:lpstr>
      <vt:lpstr>Comic Sans MS</vt:lpstr>
      <vt:lpstr>Microsoft YaHei</vt:lpstr>
      <vt:lpstr>Default Design</vt:lpstr>
      <vt:lpstr>PowerPoint 演示文稿</vt:lpstr>
    </vt:vector>
  </TitlesOfParts>
  <Company>P&amp;D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
www.posters4research.com
copyright of P&amp;D Display Graphics, LLC</dc:description>
  <cp:lastModifiedBy>HP-PC</cp:lastModifiedBy>
  <cp:revision>71</cp:revision>
  <cp:lastPrinted>2000-08-03T00:31:00Z</cp:lastPrinted>
  <dcterms:created xsi:type="dcterms:W3CDTF">2000-02-09T15:01:00Z</dcterms:created>
  <dcterms:modified xsi:type="dcterms:W3CDTF">2017-05-02T23:57:49Z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1033-10.2.0.5811</vt:lpwstr>
  </property>
</Properties>
</file>