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666" y="72"/>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mc:AlternateContent xmlns:mc="http://schemas.openxmlformats.org/markup-compatibility/2006">
        <mc:Choice xmlns:a14="http://schemas.microsoft.com/office/drawing/2010/main" Requires="a14">
          <p:sp>
            <p:nvSpPr>
              <p:cNvPr id="2281" name="Text Box 233"/>
              <p:cNvSpPr txBox="1">
                <a:spLocks noChangeArrowheads="1"/>
              </p:cNvSpPr>
              <p:nvPr/>
            </p:nvSpPr>
            <p:spPr bwMode="auto">
              <a:xfrm>
                <a:off x="10967883" y="12093543"/>
                <a:ext cx="21391562" cy="25943577"/>
              </a:xfrm>
              <a:prstGeom prst="rect">
                <a:avLst/>
              </a:prstGeom>
              <a:solidFill>
                <a:schemeClr val="bg1"/>
              </a:solidFill>
              <a:ln w="57150" cmpd="thinThick">
                <a:solidFill>
                  <a:schemeClr val="tx1"/>
                </a:solidFill>
                <a:miter lim="800000"/>
                <a:headEnd/>
                <a:tailEnd/>
              </a:ln>
              <a:effectLst/>
              <a:extLst>
                <a:ext uri="{AF507438-7753-43E0-B8FC-AC1667EBCBE1}">
                  <a14:hiddenEffects>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r>
                  <a:rPr lang="en-US" sz="2800" b="1" dirty="0" smtClean="0">
                    <a:effectLst/>
                  </a:rPr>
                  <a:t>FINAL MODEL </a:t>
                </a:r>
                <a:endParaRPr lang="en-MY" sz="2800" b="1" dirty="0" smtClean="0">
                  <a:effectLst/>
                </a:endParaRPr>
              </a:p>
              <a:p>
                <a:r>
                  <a:rPr lang="en-MY" sz="2800" dirty="0" smtClean="0">
                    <a:effectLst/>
                  </a:rPr>
                  <a:t>Minimize </a:t>
                </a:r>
                <a:r>
                  <a:rPr lang="en-MY" sz="2800" dirty="0">
                    <a:effectLst/>
                  </a:rPr>
                  <a:t>: Z = RM 1.46X1 + RM 2.73X2</a:t>
                </a:r>
              </a:p>
              <a:p>
                <a:r>
                  <a:rPr lang="en-MY" sz="2800" dirty="0">
                    <a:effectLst/>
                  </a:rPr>
                  <a:t> </a:t>
                </a:r>
              </a:p>
              <a:p>
                <a:r>
                  <a:rPr lang="en-MY" sz="2800" dirty="0">
                    <a:effectLst/>
                  </a:rPr>
                  <a:t>X1 ≥ 1,338,750  ... units demand of Product A</a:t>
                </a:r>
              </a:p>
              <a:p>
                <a:r>
                  <a:rPr lang="en-MY" sz="2800" dirty="0">
                    <a:effectLst/>
                  </a:rPr>
                  <a:t>X2 ≥ 1,071,000 …units demand of Product B</a:t>
                </a:r>
              </a:p>
              <a:p>
                <a:r>
                  <a:rPr lang="en-MY" sz="2800" dirty="0">
                    <a:effectLst/>
                  </a:rPr>
                  <a:t>1.2X1 + 2.47X2 ≥ RM 4,552,000 …raw materials cost</a:t>
                </a:r>
              </a:p>
              <a:p>
                <a:r>
                  <a:rPr lang="en-MY" sz="2800" dirty="0">
                    <a:effectLst/>
                  </a:rPr>
                  <a:t>2.28X1 + 2.85X2 ≥ 6,535,600 …labour time (minutes) required</a:t>
                </a:r>
              </a:p>
              <a:p>
                <a:r>
                  <a:rPr lang="en-MY" sz="2800" dirty="0">
                    <a:effectLst/>
                  </a:rPr>
                  <a:t>0.05X1 + 0.05X2 ≥ RM 128,990 …fuel/power cost</a:t>
                </a:r>
              </a:p>
              <a:p>
                <a:r>
                  <a:rPr lang="en-MY" sz="2800" dirty="0">
                    <a:effectLst/>
                  </a:rPr>
                  <a:t>0.09X1 + 0.09X2 ≥ RM 232,190…others cost</a:t>
                </a:r>
              </a:p>
              <a:p>
                <a:r>
                  <a:rPr lang="en-MY" sz="2800" dirty="0">
                    <a:effectLst/>
                  </a:rPr>
                  <a:t>X1,X2 ≥ 0.</a:t>
                </a:r>
              </a:p>
              <a:p>
                <a:r>
                  <a:rPr lang="en-MY" sz="2800" dirty="0">
                    <a:effectLst/>
                  </a:rPr>
                  <a:t> </a:t>
                </a:r>
              </a:p>
              <a:p>
                <a:r>
                  <a:rPr lang="en-MY" sz="2800" dirty="0">
                    <a:effectLst/>
                  </a:rPr>
                  <a:t>Where</a:t>
                </a:r>
              </a:p>
              <a:p>
                <a:r>
                  <a:rPr lang="en-MY" sz="2800" dirty="0">
                    <a:effectLst/>
                  </a:rPr>
                  <a:t>X1 = the number of Product A</a:t>
                </a:r>
              </a:p>
              <a:p>
                <a:r>
                  <a:rPr lang="en-MY" sz="2800" dirty="0">
                    <a:effectLst/>
                  </a:rPr>
                  <a:t>X2 = the number of Product B</a:t>
                </a:r>
              </a:p>
              <a:p>
                <a:r>
                  <a:rPr lang="en-MY" sz="2800" dirty="0">
                    <a:effectLst/>
                  </a:rPr>
                  <a:t>Z = the total cost of both product (Product A and Product B) in quarter year</a:t>
                </a:r>
                <a:r>
                  <a:rPr lang="en-MY" sz="2800" dirty="0" smtClean="0">
                    <a:effectLst/>
                  </a:rPr>
                  <a:t>.</a:t>
                </a:r>
              </a:p>
              <a:p>
                <a:endParaRPr lang="en-MY" sz="2800" dirty="0">
                  <a:effectLst/>
                </a:endParaRPr>
              </a:p>
              <a:p>
                <a:r>
                  <a:rPr lang="en-MY" sz="2800" dirty="0" smtClean="0">
                    <a:effectLst/>
                  </a:rPr>
                  <a:t> </a:t>
                </a:r>
                <a:r>
                  <a:rPr lang="en-MY" sz="2800" b="1" dirty="0">
                    <a:effectLst/>
                  </a:rPr>
                  <a:t>MODEL ANALYSIS IN </a:t>
                </a:r>
                <a:r>
                  <a:rPr lang="en-MY" sz="2800" b="1" dirty="0" smtClean="0">
                    <a:effectLst/>
                  </a:rPr>
                  <a:t>PRODUCTION/OPERATION MANAGEMENT AND QUALITY MANAGEMENT (POM/QM) </a:t>
                </a:r>
                <a:r>
                  <a:rPr lang="en-MY" sz="2800" b="1" dirty="0" smtClean="0">
                    <a:effectLst/>
                  </a:rPr>
                  <a:t>SOFTWARE</a:t>
                </a: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US" sz="2800" b="1" dirty="0">
                  <a:effectLst/>
                </a:endParaRPr>
              </a:p>
              <a:p>
                <a:endParaRPr lang="en-US" sz="2800" b="1" dirty="0" smtClean="0">
                  <a:effectLst/>
                </a:endParaRPr>
              </a:p>
              <a:p>
                <a:endParaRPr lang="en-MY" sz="2800" dirty="0" smtClean="0">
                  <a:effectLst/>
                </a:endParaRPr>
              </a:p>
              <a:p>
                <a:r>
                  <a:rPr lang="en-MY" sz="2800" dirty="0" smtClean="0">
                    <a:effectLst/>
                  </a:rPr>
                  <a:t>Figure </a:t>
                </a:r>
                <a:r>
                  <a:rPr lang="en-MY" sz="2800" dirty="0">
                    <a:effectLst/>
                  </a:rPr>
                  <a:t>4.2 Graph of Linear Programming Minimizing Method for Gardenia Bakeries (KL) </a:t>
                </a:r>
                <a:r>
                  <a:rPr lang="en-MY" sz="2800" dirty="0" err="1">
                    <a:effectLst/>
                  </a:rPr>
                  <a:t>Sdn</a:t>
                </a:r>
                <a:r>
                  <a:rPr lang="en-MY" sz="2800" dirty="0">
                    <a:effectLst/>
                  </a:rPr>
                  <a:t> Bhd</a:t>
                </a:r>
                <a:r>
                  <a:rPr lang="en-MY" sz="2800" dirty="0" smtClean="0">
                    <a:effectLst/>
                  </a:rPr>
                  <a:t>.</a:t>
                </a:r>
              </a:p>
              <a:p>
                <a:endParaRPr lang="en-US" sz="2800" b="1" dirty="0">
                  <a:effectLst/>
                </a:endParaRPr>
              </a:p>
              <a:p>
                <a:endParaRPr lang="en-MY" sz="2800" b="1" dirty="0" smtClean="0">
                  <a:effectLst/>
                </a:endParaRPr>
              </a:p>
              <a:p>
                <a:r>
                  <a:rPr lang="en-US" sz="2800" dirty="0" smtClean="0">
                    <a:effectLst/>
                  </a:rPr>
                  <a:t>…Hence the Optimal Solution Point is X1 = </a:t>
                </a:r>
                <a:r>
                  <a:rPr lang="en-MY" sz="2800" dirty="0">
                    <a:effectLst/>
                  </a:rPr>
                  <a:t>1,527,741 units </a:t>
                </a:r>
                <a:r>
                  <a:rPr lang="en-MY" sz="2800" dirty="0" smtClean="0">
                    <a:effectLst/>
                  </a:rPr>
                  <a:t> and X2 = </a:t>
                </a:r>
                <a:r>
                  <a:rPr lang="en-MY" sz="2800" dirty="0">
                    <a:effectLst/>
                  </a:rPr>
                  <a:t>1,071,000 </a:t>
                </a:r>
                <a:r>
                  <a:rPr lang="en-MY" sz="2800" dirty="0" smtClean="0">
                    <a:effectLst/>
                  </a:rPr>
                  <a:t> and the production cost is Z =</a:t>
                </a:r>
                <a:r>
                  <a:rPr lang="en-MY" sz="2800" dirty="0">
                    <a:effectLst/>
                  </a:rPr>
                  <a:t>RM 5,154,333</a:t>
                </a:r>
                <a:r>
                  <a:rPr lang="en-MY" sz="2800" dirty="0" smtClean="0">
                    <a:effectLst/>
                  </a:rPr>
                  <a:t>  </a:t>
                </a:r>
              </a:p>
              <a:p>
                <a:endParaRPr lang="en-MY" sz="2800" dirty="0">
                  <a:effectLst/>
                </a:endParaRPr>
              </a:p>
              <a:p>
                <a:endParaRPr lang="en-MY" sz="2800" dirty="0" smtClean="0">
                  <a:effectLst/>
                </a:endParaRPr>
              </a:p>
              <a:p>
                <a:r>
                  <a:rPr lang="en-MY" sz="2800" dirty="0" smtClean="0">
                    <a:effectLst/>
                  </a:rPr>
                  <a:t>The </a:t>
                </a:r>
                <a:r>
                  <a:rPr lang="en-MY" sz="2800" dirty="0">
                    <a:effectLst/>
                  </a:rPr>
                  <a:t>Cost Saving Percentage </a:t>
                </a:r>
                <a:r>
                  <a:rPr lang="en-MY" sz="2800" dirty="0" smtClean="0">
                    <a:effectLst/>
                  </a:rPr>
                  <a:t>%</a:t>
                </a:r>
              </a:p>
              <a:p>
                <a:endParaRPr lang="en-MY" sz="2800" dirty="0">
                  <a:effectLst/>
                </a:endParaRPr>
              </a:p>
              <a:p>
                <a:r>
                  <a:rPr lang="en-MY" sz="2800" dirty="0">
                    <a:effectLst/>
                  </a:rPr>
                  <a:t>= </a:t>
                </a:r>
                <a14:m>
                  <m:oMath xmlns:m="http://schemas.openxmlformats.org/officeDocument/2006/math">
                    <m:f>
                      <m:fPr>
                        <m:ctrlPr>
                          <a:rPr lang="en-MY" sz="2800" i="1">
                            <a:effectLst/>
                            <a:latin typeface="Cambria Math"/>
                          </a:rPr>
                        </m:ctrlPr>
                      </m:fPr>
                      <m:num>
                        <m:r>
                          <a:rPr lang="en-MY" sz="2800" i="1">
                            <a:effectLst/>
                            <a:latin typeface="Cambria Math"/>
                          </a:rPr>
                          <m:t>𝐴𝑐𝑡𝑢𝑎𝑙</m:t>
                        </m:r>
                        <m:r>
                          <a:rPr lang="en-MY" sz="2800" i="1">
                            <a:effectLst/>
                            <a:latin typeface="Cambria Math"/>
                          </a:rPr>
                          <m:t> </m:t>
                        </m:r>
                        <m:r>
                          <a:rPr lang="en-MY" sz="2800" i="1">
                            <a:effectLst/>
                            <a:latin typeface="Cambria Math"/>
                          </a:rPr>
                          <m:t>𝑃𝑟𝑜𝑑𝑢𝑐𝑡𝑖𝑜𝑛</m:t>
                        </m:r>
                        <m:r>
                          <a:rPr lang="en-MY" sz="2800" i="1">
                            <a:effectLst/>
                            <a:latin typeface="Cambria Math"/>
                          </a:rPr>
                          <m:t> </m:t>
                        </m:r>
                        <m:r>
                          <a:rPr lang="en-MY" sz="2800" i="1">
                            <a:effectLst/>
                            <a:latin typeface="Cambria Math"/>
                          </a:rPr>
                          <m:t>𝐶𝑜𝑠𝑡</m:t>
                        </m:r>
                        <m:r>
                          <a:rPr lang="en-MY" sz="2800" i="1">
                            <a:effectLst/>
                            <a:latin typeface="Cambria Math"/>
                          </a:rPr>
                          <m:t>−</m:t>
                        </m:r>
                        <m:r>
                          <a:rPr lang="en-MY" sz="2800" i="1">
                            <a:effectLst/>
                            <a:latin typeface="Cambria Math"/>
                          </a:rPr>
                          <m:t>𝐿𝑖𝑛𝑒𝑎𝑟</m:t>
                        </m:r>
                        <m:r>
                          <a:rPr lang="en-MY" sz="2800" i="1">
                            <a:effectLst/>
                            <a:latin typeface="Cambria Math"/>
                          </a:rPr>
                          <m:t> </m:t>
                        </m:r>
                        <m:r>
                          <a:rPr lang="en-MY" sz="2800" i="1">
                            <a:effectLst/>
                            <a:latin typeface="Cambria Math"/>
                          </a:rPr>
                          <m:t>𝑃𝑟𝑜𝑔𝑟𝑎𝑚𝑚𝑖𝑛𝑔</m:t>
                        </m:r>
                        <m:r>
                          <a:rPr lang="en-MY" sz="2800" i="1">
                            <a:effectLst/>
                            <a:latin typeface="Cambria Math"/>
                          </a:rPr>
                          <m:t> </m:t>
                        </m:r>
                        <m:r>
                          <a:rPr lang="en-MY" sz="2800" i="1">
                            <a:effectLst/>
                            <a:latin typeface="Cambria Math"/>
                          </a:rPr>
                          <m:t>𝑃𝑟𝑜𝑑𝑢𝑐𝑡𝑖𝑜𝑛</m:t>
                        </m:r>
                        <m:r>
                          <a:rPr lang="en-MY" sz="2800" i="1">
                            <a:effectLst/>
                            <a:latin typeface="Cambria Math"/>
                          </a:rPr>
                          <m:t> </m:t>
                        </m:r>
                        <m:r>
                          <a:rPr lang="en-MY" sz="2800" i="1">
                            <a:effectLst/>
                            <a:latin typeface="Cambria Math"/>
                          </a:rPr>
                          <m:t>𝐶𝑜𝑠𝑡</m:t>
                        </m:r>
                        <m:r>
                          <a:rPr lang="en-MY" sz="2800" i="1">
                            <a:effectLst/>
                            <a:latin typeface="Cambria Math"/>
                          </a:rPr>
                          <m:t> </m:t>
                        </m:r>
                      </m:num>
                      <m:den>
                        <m:r>
                          <a:rPr lang="en-MY" sz="2800" i="1">
                            <a:effectLst/>
                            <a:latin typeface="Cambria Math"/>
                          </a:rPr>
                          <m:t>𝐴𝑐𝑡𝑢𝑎𝑙</m:t>
                        </m:r>
                        <m:r>
                          <a:rPr lang="en-MY" sz="2800" i="1">
                            <a:effectLst/>
                            <a:latin typeface="Cambria Math"/>
                          </a:rPr>
                          <m:t> </m:t>
                        </m:r>
                        <m:r>
                          <a:rPr lang="en-MY" sz="2800" i="1">
                            <a:effectLst/>
                            <a:latin typeface="Cambria Math"/>
                          </a:rPr>
                          <m:t>𝑃𝑟𝑜𝑑𝑢𝑐𝑡𝑖𝑜𝑛</m:t>
                        </m:r>
                        <m:r>
                          <a:rPr lang="en-MY" sz="2800" i="1">
                            <a:effectLst/>
                            <a:latin typeface="Cambria Math"/>
                          </a:rPr>
                          <m:t> </m:t>
                        </m:r>
                        <m:r>
                          <a:rPr lang="en-MY" sz="2800" i="1">
                            <a:effectLst/>
                            <a:latin typeface="Cambria Math"/>
                          </a:rPr>
                          <m:t>𝐶𝑜𝑠𝑡</m:t>
                        </m:r>
                      </m:den>
                    </m:f>
                    <m:r>
                      <a:rPr lang="en-MY" sz="2800" i="1">
                        <a:effectLst/>
                        <a:latin typeface="Cambria Math"/>
                      </a:rPr>
                      <m:t> </m:t>
                    </m:r>
                    <m:r>
                      <a:rPr lang="en-MY" sz="2800" i="1">
                        <a:effectLst/>
                        <a:latin typeface="Cambria Math"/>
                      </a:rPr>
                      <m:t>𝑋</m:t>
                    </m:r>
                    <m:r>
                      <a:rPr lang="en-MY" sz="2800" i="1">
                        <a:effectLst/>
                        <a:latin typeface="Cambria Math"/>
                      </a:rPr>
                      <m:t> 100%</m:t>
                    </m:r>
                  </m:oMath>
                </a14:m>
                <a:endParaRPr lang="en-MY" sz="2800" dirty="0" smtClean="0">
                  <a:effectLst/>
                </a:endParaRPr>
              </a:p>
              <a:p>
                <a:endParaRPr lang="en-MY" sz="2800" dirty="0">
                  <a:effectLst/>
                </a:endParaRPr>
              </a:p>
              <a:p>
                <a:r>
                  <a:rPr lang="en-MY" sz="2800" dirty="0">
                    <a:effectLst/>
                  </a:rPr>
                  <a:t>=</a:t>
                </a:r>
                <a14:m>
                  <m:oMath xmlns:m="http://schemas.openxmlformats.org/officeDocument/2006/math">
                    <m:f>
                      <m:fPr>
                        <m:ctrlPr>
                          <a:rPr lang="en-MY" sz="2800" i="1">
                            <a:effectLst/>
                            <a:latin typeface="Cambria Math"/>
                          </a:rPr>
                        </m:ctrlPr>
                      </m:fPr>
                      <m:num>
                        <m:r>
                          <a:rPr lang="en-MY" sz="2800" i="1">
                            <a:effectLst/>
                            <a:latin typeface="Cambria Math"/>
                          </a:rPr>
                          <m:t>𝑅𝑀</m:t>
                        </m:r>
                        <m:r>
                          <a:rPr lang="en-MY" sz="2800" i="1">
                            <a:effectLst/>
                            <a:latin typeface="Cambria Math"/>
                          </a:rPr>
                          <m:t> 5,739,300−</m:t>
                        </m:r>
                        <m:r>
                          <a:rPr lang="en-MY" sz="2800" i="1">
                            <a:effectLst/>
                            <a:latin typeface="Cambria Math"/>
                          </a:rPr>
                          <m:t>𝑅𝑀</m:t>
                        </m:r>
                        <m:r>
                          <a:rPr lang="en-MY" sz="2800" i="1">
                            <a:effectLst/>
                            <a:latin typeface="Cambria Math"/>
                          </a:rPr>
                          <m:t> 5,154,333</m:t>
                        </m:r>
                      </m:num>
                      <m:den>
                        <m:r>
                          <a:rPr lang="en-MY" sz="2800" i="1">
                            <a:effectLst/>
                            <a:latin typeface="Cambria Math"/>
                          </a:rPr>
                          <m:t>𝑅𝑀</m:t>
                        </m:r>
                        <m:r>
                          <a:rPr lang="en-MY" sz="2800" i="1">
                            <a:effectLst/>
                            <a:latin typeface="Cambria Math"/>
                          </a:rPr>
                          <m:t> 5,739,300</m:t>
                        </m:r>
                      </m:den>
                    </m:f>
                    <m:r>
                      <a:rPr lang="en-MY" sz="2800" i="1">
                        <a:effectLst/>
                        <a:latin typeface="Cambria Math"/>
                      </a:rPr>
                      <m:t> </m:t>
                    </m:r>
                    <m:r>
                      <a:rPr lang="en-MY" sz="2800" i="1">
                        <a:effectLst/>
                        <a:latin typeface="Cambria Math"/>
                      </a:rPr>
                      <m:t>𝑋</m:t>
                    </m:r>
                    <m:r>
                      <a:rPr lang="en-MY" sz="2800" i="1">
                        <a:effectLst/>
                        <a:latin typeface="Cambria Math"/>
                      </a:rPr>
                      <m:t> 100%</m:t>
                    </m:r>
                  </m:oMath>
                </a14:m>
                <a:endParaRPr lang="en-MY" sz="2800" dirty="0" smtClean="0">
                  <a:effectLst/>
                </a:endParaRPr>
              </a:p>
              <a:p>
                <a:endParaRPr lang="en-MY" sz="2800" dirty="0">
                  <a:effectLst/>
                </a:endParaRPr>
              </a:p>
              <a:p>
                <a:r>
                  <a:rPr lang="en-MY" sz="2800" dirty="0">
                    <a:effectLst/>
                  </a:rPr>
                  <a:t>= 10.19% </a:t>
                </a:r>
                <a:endParaRPr lang="en-US" sz="2800" dirty="0" smtClean="0">
                  <a:effectLst/>
                </a:endParaRPr>
              </a:p>
              <a:p>
                <a:endParaRPr lang="en-US" sz="2800" dirty="0" smtClean="0">
                  <a:effectLst/>
                </a:endParaRPr>
              </a:p>
              <a:p>
                <a:endParaRPr lang="en-US" sz="2800" dirty="0" smtClean="0">
                  <a:effectLst/>
                </a:endParaRPr>
              </a:p>
              <a:p>
                <a:endParaRPr lang="en-MY" sz="2800" dirty="0">
                  <a:effectLst/>
                </a:endParaRPr>
              </a:p>
            </p:txBody>
          </p:sp>
        </mc:Choice>
        <mc:Fallback>
          <p:sp>
            <p:nvSpPr>
              <p:cNvPr id="2281" name="Text Box 233"/>
              <p:cNvSpPr txBox="1">
                <a:spLocks noRot="1" noChangeAspect="1" noMove="1" noResize="1" noEditPoints="1" noAdjustHandles="1" noChangeArrowheads="1" noChangeShapeType="1" noTextEdit="1"/>
              </p:cNvSpPr>
              <p:nvPr/>
            </p:nvSpPr>
            <p:spPr bwMode="auto">
              <a:xfrm>
                <a:off x="10967883" y="12093543"/>
                <a:ext cx="21391562" cy="25943577"/>
              </a:xfrm>
              <a:prstGeom prst="rect">
                <a:avLst/>
              </a:prstGeom>
              <a:blipFill rotWithShape="1">
                <a:blip r:embed="rId3"/>
                <a:stretch>
                  <a:fillRect l="-455" t="-141"/>
                </a:stretch>
              </a:blip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MY">
                    <a:noFill/>
                  </a:rPr>
                  <a:t> </a:t>
                </a:r>
              </a:p>
            </p:txBody>
          </p:sp>
        </mc:Fallback>
      </mc:AlternateContent>
      <p:sp>
        <p:nvSpPr>
          <p:cNvPr id="2284" name="Text Box 236"/>
          <p:cNvSpPr txBox="1">
            <a:spLocks noChangeArrowheads="1"/>
          </p:cNvSpPr>
          <p:nvPr/>
        </p:nvSpPr>
        <p:spPr bwMode="auto">
          <a:xfrm>
            <a:off x="771524" y="11873628"/>
            <a:ext cx="9782175" cy="10587724"/>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MY" sz="3600" dirty="0" smtClean="0">
                <a:effectLst/>
              </a:rPr>
              <a:t>	Today</a:t>
            </a:r>
            <a:r>
              <a:rPr lang="en-MY" sz="3600" dirty="0">
                <a:effectLst/>
              </a:rPr>
              <a:t>, in the modern era industrialization become growth rapidly and various type industries in the worldwide. The industries is very important to increase the economic growth of the country. Also in the one industry for example bakery industry have many industry players and company that involve in this industry. To survive in this industry it need for the company do the planning and strategies to make sure that they can compete with others in the market. Especially in the bakery industry, the company is target in increasing the profit for the company so the focus strategy of the company is to reduce the total cost of production</a:t>
            </a:r>
            <a:r>
              <a:rPr lang="en-MY" sz="3600" dirty="0" smtClean="0">
                <a:effectLst/>
              </a:rPr>
              <a:t>.</a:t>
            </a:r>
          </a:p>
          <a:p>
            <a:pPr algn="just"/>
            <a:r>
              <a:rPr lang="en-MY" sz="3600" dirty="0" smtClean="0">
                <a:effectLst/>
              </a:rPr>
              <a:t>	Besides</a:t>
            </a:r>
            <a:r>
              <a:rPr lang="en-MY" sz="3600" dirty="0">
                <a:effectLst/>
              </a:rPr>
              <a:t>, in the bakery industry there are some production problem occur in the industry. It need to the manager to plan the effective way to solve the problem occur in this industry like production line problems, waste during production, storing, raw materials and others. </a:t>
            </a:r>
            <a:endParaRPr lang="en-MY" sz="3600" dirty="0" smtClean="0">
              <a:effectLst/>
            </a:endParaRPr>
          </a:p>
        </p:txBody>
      </p:sp>
      <p:sp>
        <p:nvSpPr>
          <p:cNvPr id="2285" name="Text Box 237"/>
          <p:cNvSpPr txBox="1">
            <a:spLocks noChangeArrowheads="1"/>
          </p:cNvSpPr>
          <p:nvPr/>
        </p:nvSpPr>
        <p:spPr bwMode="auto">
          <a:xfrm>
            <a:off x="771525" y="5638800"/>
            <a:ext cx="31592838"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0873247"/>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809138" y="38785800"/>
            <a:ext cx="31555224"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546100" y="533400"/>
            <a:ext cx="31818263" cy="4800600"/>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endParaRPr lang="en-US" dirty="0">
              <a:effectLst>
                <a:outerShdw blurRad="38100" dist="38100" dir="2700000" algn="tl">
                  <a:srgbClr val="FFFFFF"/>
                </a:outerShdw>
              </a:effectLst>
            </a:endParaRPr>
          </a:p>
        </p:txBody>
      </p:sp>
      <p:sp>
        <p:nvSpPr>
          <p:cNvPr id="2290" name="Rectangle 242"/>
          <p:cNvSpPr>
            <a:spLocks noChangeArrowheads="1"/>
          </p:cNvSpPr>
          <p:nvPr/>
        </p:nvSpPr>
        <p:spPr bwMode="auto">
          <a:xfrm>
            <a:off x="-304800" y="762000"/>
            <a:ext cx="33680400"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MY" sz="6600" b="1" dirty="0" smtClean="0">
                <a:solidFill>
                  <a:srgbClr val="FFBF0B"/>
                </a:solidFill>
                <a:effectLst>
                  <a:outerShdw blurRad="38100" dist="38100" dir="2700000" algn="tl">
                    <a:srgbClr val="000000"/>
                  </a:outerShdw>
                </a:effectLst>
                <a:latin typeface="Arial" charset="0"/>
              </a:rPr>
              <a:t>LINEAR </a:t>
            </a:r>
            <a:r>
              <a:rPr lang="en-MY" sz="6600" b="1" dirty="0">
                <a:solidFill>
                  <a:srgbClr val="FFBF0B"/>
                </a:solidFill>
                <a:effectLst>
                  <a:outerShdw blurRad="38100" dist="38100" dir="2700000" algn="tl">
                    <a:srgbClr val="000000"/>
                  </a:outerShdw>
                </a:effectLst>
                <a:latin typeface="Arial" charset="0"/>
              </a:rPr>
              <a:t>PROGRAMMING METHOD FOR MINIMIZING PRODUCTION COST IN BAKERIES INDUSTRY IN MALAYSIA</a:t>
            </a:r>
            <a:r>
              <a:rPr lang="en-US" sz="6600" b="1" dirty="0" smtClean="0">
                <a:solidFill>
                  <a:srgbClr val="FFBF0B"/>
                </a:solidFill>
                <a:effectLst>
                  <a:outerShdw blurRad="38100" dist="38100" dir="2700000" algn="tl">
                    <a:srgbClr val="000000"/>
                  </a:outerShdw>
                </a:effectLst>
                <a:latin typeface="Arial" charset="0"/>
              </a:rPr>
              <a:t>  </a:t>
            </a:r>
            <a:endParaRPr lang="en-US" sz="66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553200" y="2597150"/>
            <a:ext cx="21945600"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4800" dirty="0">
                <a:solidFill>
                  <a:schemeClr val="bg1"/>
                </a:solidFill>
                <a:effectLst>
                  <a:outerShdw blurRad="38100" dist="38100" dir="2700000" algn="tl">
                    <a:srgbClr val="000000"/>
                  </a:outerShdw>
                </a:effectLst>
                <a:latin typeface="Arial" pitchFamily="34" charset="0"/>
                <a:cs typeface="Arial" pitchFamily="34" charset="0"/>
              </a:rPr>
              <a:t>Authors </a:t>
            </a:r>
            <a:r>
              <a:rPr lang="en-US" sz="4800" dirty="0" smtClean="0">
                <a:effectLst/>
                <a:latin typeface="Arial" pitchFamily="34" charset="0"/>
                <a:cs typeface="Arial" pitchFamily="34" charset="0"/>
              </a:rPr>
              <a:t>: </a:t>
            </a:r>
            <a:r>
              <a:rPr lang="en-US" sz="4800" dirty="0" smtClean="0">
                <a:solidFill>
                  <a:schemeClr val="bg1"/>
                </a:solidFill>
                <a:effectLst/>
                <a:latin typeface="Arial" pitchFamily="34" charset="0"/>
                <a:cs typeface="Arial" pitchFamily="34" charset="0"/>
              </a:rPr>
              <a:t>ABDUL RAHMAN BIN BEDEROHISAM </a:t>
            </a:r>
            <a:r>
              <a:rPr lang="en-US" sz="4800" dirty="0" smtClean="0">
                <a:solidFill>
                  <a:schemeClr val="bg1"/>
                </a:solidFill>
                <a:effectLst>
                  <a:outerShdw blurRad="38100" dist="38100" dir="2700000" algn="tl">
                    <a:srgbClr val="000000"/>
                  </a:outerShdw>
                </a:effectLst>
                <a:latin typeface="Arial" pitchFamily="34" charset="0"/>
                <a:cs typeface="Arial" pitchFamily="34" charset="0"/>
              </a:rPr>
              <a:t>ID NUMBER: PC13058</a:t>
            </a:r>
          </a:p>
          <a:p>
            <a:pPr algn="just">
              <a:lnSpc>
                <a:spcPct val="90000"/>
              </a:lnSpc>
            </a:pPr>
            <a:r>
              <a:rPr lang="en-US" sz="4800" dirty="0">
                <a:solidFill>
                  <a:schemeClr val="bg1"/>
                </a:solidFill>
                <a:effectLst>
                  <a:outerShdw blurRad="38100" dist="38100" dir="2700000" algn="tl">
                    <a:srgbClr val="000000"/>
                  </a:outerShdw>
                </a:effectLst>
                <a:latin typeface="Arial" pitchFamily="34" charset="0"/>
                <a:cs typeface="Arial" pitchFamily="34" charset="0"/>
              </a:rPr>
              <a:t> </a:t>
            </a:r>
            <a:r>
              <a:rPr lang="en-US" sz="4800" dirty="0" smtClean="0">
                <a:solidFill>
                  <a:schemeClr val="bg1"/>
                </a:solidFill>
                <a:effectLst>
                  <a:outerShdw blurRad="38100" dist="38100" dir="2700000" algn="tl">
                    <a:srgbClr val="000000"/>
                  </a:outerShdw>
                </a:effectLst>
                <a:latin typeface="Arial" pitchFamily="34" charset="0"/>
                <a:cs typeface="Arial" pitchFamily="34" charset="0"/>
              </a:rPr>
              <a:t>                    </a:t>
            </a:r>
            <a:r>
              <a:rPr lang="en-US" sz="4800" dirty="0" smtClean="0">
                <a:solidFill>
                  <a:schemeClr val="bg1"/>
                </a:solidFill>
                <a:effectLst/>
                <a:latin typeface="Arial" pitchFamily="34" charset="0"/>
                <a:cs typeface="Arial" pitchFamily="34" charset="0"/>
              </a:rPr>
              <a:t>DR. SHRIKANT PANIGRAHI</a:t>
            </a:r>
          </a:p>
        </p:txBody>
      </p:sp>
      <p:sp>
        <p:nvSpPr>
          <p:cNvPr id="2292" name="Rectangle 244"/>
          <p:cNvSpPr>
            <a:spLocks noChangeArrowheads="1"/>
          </p:cNvSpPr>
          <p:nvPr/>
        </p:nvSpPr>
        <p:spPr bwMode="auto">
          <a:xfrm>
            <a:off x="5686261" y="4019078"/>
            <a:ext cx="24264555"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4400" dirty="0" smtClean="0">
                <a:solidFill>
                  <a:schemeClr val="bg1"/>
                </a:solidFill>
                <a:effectLst>
                  <a:outerShdw blurRad="38100" dist="38100" dir="2700000" algn="tl">
                    <a:srgbClr val="000000"/>
                  </a:outerShdw>
                </a:effectLst>
                <a:latin typeface="Arial" charset="0"/>
              </a:rPr>
              <a:t>BACHELOR OF INDUSTRIAL TECHNOLOGY MANAGEMENT WITH HONOR</a:t>
            </a:r>
          </a:p>
          <a:p>
            <a:pPr algn="ctr">
              <a:lnSpc>
                <a:spcPct val="90000"/>
              </a:lnSpc>
            </a:pPr>
            <a:r>
              <a:rPr lang="en-US" sz="4400" dirty="0" smtClean="0">
                <a:solidFill>
                  <a:schemeClr val="bg1"/>
                </a:solidFill>
                <a:effectLst>
                  <a:outerShdw blurRad="38100" dist="38100" dir="2700000" algn="tl">
                    <a:srgbClr val="000000"/>
                  </a:outerShdw>
                </a:effectLst>
                <a:latin typeface="Arial" charset="0"/>
              </a:rPr>
              <a:t>UNIVERSITI Malaysia PAHANG</a:t>
            </a:r>
            <a:endParaRPr lang="en-US" sz="4400" dirty="0">
              <a:solidFill>
                <a:schemeClr val="bg1"/>
              </a:solidFill>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761999" y="6604000"/>
            <a:ext cx="31602363" cy="4031873"/>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MY" sz="3200" dirty="0">
                <a:effectLst/>
              </a:rPr>
              <a:t>This research is about the linear programming method for minimizing production cost in bakery industry in Malaysia. </a:t>
            </a:r>
            <a:r>
              <a:rPr lang="en-MY" sz="3200" dirty="0" smtClean="0">
                <a:effectLst/>
              </a:rPr>
              <a:t>Nowadays, </a:t>
            </a:r>
            <a:r>
              <a:rPr lang="en-MY" sz="3200" dirty="0">
                <a:effectLst/>
              </a:rPr>
              <a:t>many industry in every sector wants to minimizing production cost in their business. The linear programming method is the best solution to achieve the company </a:t>
            </a:r>
            <a:r>
              <a:rPr lang="en-MY" sz="3200" dirty="0" smtClean="0">
                <a:effectLst/>
              </a:rPr>
              <a:t>objective </a:t>
            </a:r>
            <a:r>
              <a:rPr lang="en-MY" sz="3200" dirty="0">
                <a:effectLst/>
              </a:rPr>
              <a:t>to maximize profit or minimize cost </a:t>
            </a:r>
            <a:r>
              <a:rPr lang="en-MY" sz="3200" dirty="0" smtClean="0">
                <a:effectLst/>
              </a:rPr>
              <a:t>depending </a:t>
            </a:r>
            <a:r>
              <a:rPr lang="en-MY" sz="3200" dirty="0">
                <a:effectLst/>
              </a:rPr>
              <a:t>on company target goal. The basic problems in production cost in the industry are increase in raw materials cost, labour cost, storage cost and others. Using the linear programming can give the best optimal solution point that give the best level of productivity amount by several variables. In this paper presents results implementing the linear programming method by using a computer software that give the result and graph of optimal solution point. The objective function and also the constraints </a:t>
            </a:r>
            <a:r>
              <a:rPr lang="en-MY" sz="3200" dirty="0" smtClean="0">
                <a:effectLst/>
              </a:rPr>
              <a:t>are shown </a:t>
            </a:r>
            <a:r>
              <a:rPr lang="en-MY" sz="3200" dirty="0">
                <a:effectLst/>
              </a:rPr>
              <a:t>in this </a:t>
            </a:r>
            <a:r>
              <a:rPr lang="en-MY" sz="3200" dirty="0" smtClean="0">
                <a:effectLst/>
              </a:rPr>
              <a:t>research. The </a:t>
            </a:r>
            <a:r>
              <a:rPr lang="en-MY" sz="3200" dirty="0">
                <a:effectLst/>
              </a:rPr>
              <a:t>linear programming models </a:t>
            </a:r>
            <a:r>
              <a:rPr lang="en-MY" sz="3200" dirty="0" smtClean="0">
                <a:effectLst/>
              </a:rPr>
              <a:t>was </a:t>
            </a:r>
            <a:r>
              <a:rPr lang="en-MY" sz="3200" dirty="0">
                <a:effectLst/>
              </a:rPr>
              <a:t>developed using </a:t>
            </a:r>
            <a:r>
              <a:rPr lang="en-MY" sz="3200" dirty="0" smtClean="0">
                <a:effectLst/>
              </a:rPr>
              <a:t>Production/Operation Management and Quality Management (</a:t>
            </a:r>
            <a:r>
              <a:rPr lang="en-MY" sz="3200" dirty="0" smtClean="0">
                <a:effectLst/>
              </a:rPr>
              <a:t>POM/QM) </a:t>
            </a:r>
            <a:r>
              <a:rPr lang="en-MY" sz="3200" dirty="0">
                <a:effectLst/>
              </a:rPr>
              <a:t>Software in analysis. The study was taken from a bakery industry in Malaysia that produce </a:t>
            </a:r>
            <a:r>
              <a:rPr lang="en-MY" sz="3200" dirty="0" smtClean="0">
                <a:effectLst/>
              </a:rPr>
              <a:t>bread. From the analysis it was concluded that we can reduce 10.19% of total production cost when optimize the production level . Others suggest ion that </a:t>
            </a:r>
            <a:r>
              <a:rPr lang="en-MY" sz="3200" dirty="0">
                <a:effectLst/>
              </a:rPr>
              <a:t>s</a:t>
            </a:r>
            <a:r>
              <a:rPr lang="en-MY" sz="3200" dirty="0" smtClean="0">
                <a:effectLst/>
              </a:rPr>
              <a:t>ubstitute </a:t>
            </a:r>
            <a:r>
              <a:rPr lang="en-MY" sz="3200" dirty="0">
                <a:effectLst/>
              </a:rPr>
              <a:t>some of the raw material that is eggs to substitute item that is  soy protein isolate and wheat </a:t>
            </a:r>
            <a:r>
              <a:rPr lang="en-MY" sz="3200" dirty="0" smtClean="0">
                <a:effectLst/>
              </a:rPr>
              <a:t>gluten and  also use lean management. </a:t>
            </a:r>
            <a:endParaRPr lang="en-US" sz="3200" dirty="0">
              <a:solidFill>
                <a:srgbClr val="FF0000"/>
              </a:solidFill>
              <a:effectLst/>
            </a:endParaRPr>
          </a:p>
        </p:txBody>
      </p:sp>
      <p:sp>
        <p:nvSpPr>
          <p:cNvPr id="2296" name="Text Box 248"/>
          <p:cNvSpPr txBox="1">
            <a:spLocks noChangeArrowheads="1"/>
          </p:cNvSpPr>
          <p:nvPr/>
        </p:nvSpPr>
        <p:spPr bwMode="auto">
          <a:xfrm>
            <a:off x="713939" y="29946600"/>
            <a:ext cx="9753600" cy="301642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lvl="0"/>
            <a:r>
              <a:rPr lang="en-MY" sz="4800" dirty="0" smtClean="0">
                <a:effectLst/>
              </a:rPr>
              <a:t>1. To </a:t>
            </a:r>
            <a:r>
              <a:rPr lang="en-MY" sz="4800" dirty="0">
                <a:effectLst/>
              </a:rPr>
              <a:t>minimize production cost in bakery industry.</a:t>
            </a:r>
          </a:p>
          <a:p>
            <a:pPr lvl="0"/>
            <a:r>
              <a:rPr lang="en-MY" sz="4800" dirty="0" smtClean="0">
                <a:effectLst/>
              </a:rPr>
              <a:t>2. To </a:t>
            </a:r>
            <a:r>
              <a:rPr lang="en-MY" sz="4800" dirty="0">
                <a:effectLst/>
              </a:rPr>
              <a:t>meet the demand of product in the market of bakery industry.</a:t>
            </a:r>
          </a:p>
        </p:txBody>
      </p:sp>
      <p:sp>
        <p:nvSpPr>
          <p:cNvPr id="2298" name="Text Box 250"/>
          <p:cNvSpPr txBox="1">
            <a:spLocks noChangeArrowheads="1"/>
          </p:cNvSpPr>
          <p:nvPr/>
        </p:nvSpPr>
        <p:spPr bwMode="auto">
          <a:xfrm>
            <a:off x="10967883" y="10895573"/>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809138" y="39700200"/>
            <a:ext cx="31592838" cy="3755084"/>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indent="-571500">
              <a:buFont typeface="Wingdings" pitchFamily="2" charset="2"/>
              <a:buChar char="q"/>
            </a:pPr>
            <a:r>
              <a:rPr lang="en-MY" sz="4000" dirty="0" smtClean="0">
                <a:effectLst/>
              </a:rPr>
              <a:t>	After </a:t>
            </a:r>
            <a:r>
              <a:rPr lang="en-MY" sz="4000" dirty="0">
                <a:effectLst/>
              </a:rPr>
              <a:t>we doing linear programming method, we can get the optimal solution point that is prove that it will reduce 10.19% of total production cost of the company.</a:t>
            </a:r>
          </a:p>
          <a:p>
            <a:pPr marL="571500" indent="-571500">
              <a:buFont typeface="Wingdings" pitchFamily="2" charset="2"/>
              <a:buChar char="q"/>
            </a:pPr>
            <a:r>
              <a:rPr lang="en-MY" sz="4000" dirty="0">
                <a:effectLst/>
              </a:rPr>
              <a:t>	</a:t>
            </a:r>
            <a:r>
              <a:rPr lang="en-MY" sz="4000" dirty="0" smtClean="0">
                <a:effectLst/>
              </a:rPr>
              <a:t>We </a:t>
            </a:r>
            <a:r>
              <a:rPr lang="en-MY" sz="4000" dirty="0">
                <a:effectLst/>
              </a:rPr>
              <a:t>can substitute some of the raw material that is eggs to substitute item that is  soy protein isolate and wheat gluten. </a:t>
            </a:r>
            <a:r>
              <a:rPr lang="en-MY" sz="4000">
                <a:effectLst/>
              </a:rPr>
              <a:t>T</a:t>
            </a:r>
            <a:r>
              <a:rPr lang="en-MY" sz="4000" smtClean="0">
                <a:effectLst/>
              </a:rPr>
              <a:t>he </a:t>
            </a:r>
            <a:r>
              <a:rPr lang="en-MY" sz="4000" dirty="0">
                <a:effectLst/>
              </a:rPr>
              <a:t>soy protein isolate and wheat gluten can be used to substitute the eggs in bakery </a:t>
            </a:r>
            <a:r>
              <a:rPr lang="en-MY" sz="4000" dirty="0" smtClean="0">
                <a:effectLst/>
              </a:rPr>
              <a:t>product.</a:t>
            </a:r>
          </a:p>
          <a:p>
            <a:pPr marL="571500" indent="-571500">
              <a:buFont typeface="Wingdings" pitchFamily="2" charset="2"/>
              <a:buChar char="q"/>
            </a:pPr>
            <a:r>
              <a:rPr lang="en-MY" sz="4000" dirty="0">
                <a:effectLst/>
              </a:rPr>
              <a:t>	</a:t>
            </a:r>
            <a:r>
              <a:rPr lang="en-MY" sz="4000" dirty="0" smtClean="0">
                <a:effectLst/>
              </a:rPr>
              <a:t>The </a:t>
            </a:r>
            <a:r>
              <a:rPr lang="en-MY" sz="4000" dirty="0">
                <a:effectLst/>
              </a:rPr>
              <a:t>lean management is the system that is integrated technically that the major objective to eliminate waste by decreasing and reduce supplier, internal variability and </a:t>
            </a:r>
            <a:r>
              <a:rPr lang="en-MY" sz="4000" dirty="0" smtClean="0">
                <a:effectLst/>
              </a:rPr>
              <a:t>customer. </a:t>
            </a:r>
            <a:endParaRPr lang="en-MY" sz="4000" dirty="0">
              <a:effectLst/>
            </a:endParaRPr>
          </a:p>
        </p:txBody>
      </p:sp>
      <p:sp>
        <p:nvSpPr>
          <p:cNvPr id="31" name="Text Box 248"/>
          <p:cNvSpPr txBox="1">
            <a:spLocks noChangeArrowheads="1"/>
          </p:cNvSpPr>
          <p:nvPr/>
        </p:nvSpPr>
        <p:spPr bwMode="auto">
          <a:xfrm>
            <a:off x="706056" y="34595712"/>
            <a:ext cx="9753600" cy="357041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Wingdings" pitchFamily="2" charset="2"/>
              <a:buChar char="q"/>
            </a:pPr>
            <a:r>
              <a:rPr lang="en-US" sz="4800" dirty="0" smtClean="0">
                <a:effectLst/>
              </a:rPr>
              <a:t>Quantitative Research Method</a:t>
            </a:r>
          </a:p>
          <a:p>
            <a:pPr marL="685800" indent="-685800" eaLnBrk="1" hangingPunct="1">
              <a:lnSpc>
                <a:spcPct val="95000"/>
              </a:lnSpc>
              <a:buFont typeface="Wingdings" pitchFamily="2" charset="2"/>
              <a:buChar char="q"/>
            </a:pPr>
            <a:r>
              <a:rPr lang="en-US" sz="4800" dirty="0" smtClean="0">
                <a:effectLst/>
              </a:rPr>
              <a:t>Production/Operation Management and </a:t>
            </a:r>
            <a:r>
              <a:rPr lang="en-US" sz="4800" smtClean="0">
                <a:effectLst/>
              </a:rPr>
              <a:t>Quality Management (</a:t>
            </a:r>
            <a:r>
              <a:rPr lang="en-US" sz="4800" smtClean="0">
                <a:effectLst/>
              </a:rPr>
              <a:t>POM/QM) </a:t>
            </a:r>
            <a:r>
              <a:rPr lang="en-US" sz="4800" dirty="0" smtClean="0">
                <a:effectLst/>
              </a:rPr>
              <a:t>software </a:t>
            </a:r>
          </a:p>
          <a:p>
            <a:pPr eaLnBrk="1" hangingPunct="1">
              <a:lnSpc>
                <a:spcPct val="95000"/>
              </a:lnSpc>
            </a:pPr>
            <a:endParaRPr lang="en-US" sz="4800" dirty="0" smtClean="0">
              <a:effectLst/>
            </a:endParaRPr>
          </a:p>
        </p:txBody>
      </p:sp>
      <p:sp>
        <p:nvSpPr>
          <p:cNvPr id="32" name="Text Box 249"/>
          <p:cNvSpPr txBox="1">
            <a:spLocks noChangeArrowheads="1"/>
          </p:cNvSpPr>
          <p:nvPr/>
        </p:nvSpPr>
        <p:spPr bwMode="auto">
          <a:xfrm>
            <a:off x="734960" y="33618104"/>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13384" y="1686781"/>
            <a:ext cx="2074863" cy="30589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67883" y="20136293"/>
            <a:ext cx="20345400" cy="9387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 Box 249"/>
          <p:cNvSpPr txBox="1">
            <a:spLocks noChangeArrowheads="1"/>
          </p:cNvSpPr>
          <p:nvPr/>
        </p:nvSpPr>
        <p:spPr bwMode="auto">
          <a:xfrm>
            <a:off x="706056" y="29009347"/>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4131" y="1750444"/>
            <a:ext cx="2326454" cy="305653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97030" y="1871597"/>
            <a:ext cx="1909271" cy="2874172"/>
          </a:xfrm>
          <a:prstGeom prst="rect">
            <a:avLst/>
          </a:prstGeom>
        </p:spPr>
      </p:pic>
      <p:sp>
        <p:nvSpPr>
          <p:cNvPr id="25" name="Text Box 238"/>
          <p:cNvSpPr txBox="1">
            <a:spLocks noChangeArrowheads="1"/>
          </p:cNvSpPr>
          <p:nvPr/>
        </p:nvSpPr>
        <p:spPr bwMode="auto">
          <a:xfrm>
            <a:off x="612775" y="23088599"/>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PROBLEM  STATEMENT</a:t>
            </a:r>
            <a:endParaRPr lang="en-US" sz="3600" b="1" dirty="0">
              <a:solidFill>
                <a:schemeClr val="bg1"/>
              </a:solidFill>
              <a:effectLst>
                <a:outerShdw blurRad="38100" dist="38100" dir="2700000" algn="tl">
                  <a:srgbClr val="000000"/>
                </a:outerShdw>
              </a:effectLst>
            </a:endParaRPr>
          </a:p>
        </p:txBody>
      </p:sp>
      <p:sp>
        <p:nvSpPr>
          <p:cNvPr id="27" name="Text Box 248"/>
          <p:cNvSpPr txBox="1">
            <a:spLocks noChangeArrowheads="1"/>
          </p:cNvSpPr>
          <p:nvPr/>
        </p:nvSpPr>
        <p:spPr bwMode="auto">
          <a:xfrm>
            <a:off x="525079" y="24155400"/>
            <a:ext cx="9533321" cy="449374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indent="-571500">
              <a:buFont typeface="Wingdings" pitchFamily="2" charset="2"/>
              <a:buChar char="q"/>
            </a:pPr>
            <a:r>
              <a:rPr lang="en-MY" sz="3600" dirty="0" smtClean="0">
                <a:effectLst/>
              </a:rPr>
              <a:t>In </a:t>
            </a:r>
            <a:r>
              <a:rPr lang="en-MY" sz="3600" dirty="0">
                <a:effectLst/>
              </a:rPr>
              <a:t>the bakery industry of Malaysia, it is out of control of the labour cost and bakers have to pay at the prevailing rates to the labour. </a:t>
            </a:r>
            <a:r>
              <a:rPr lang="en-MY" sz="3600" dirty="0" smtClean="0">
                <a:effectLst/>
              </a:rPr>
              <a:t>(</a:t>
            </a:r>
            <a:r>
              <a:rPr lang="en-MY" sz="3600" dirty="0" err="1" smtClean="0">
                <a:effectLst/>
              </a:rPr>
              <a:t>Leslee</a:t>
            </a:r>
            <a:r>
              <a:rPr lang="en-MY" sz="3600" dirty="0" smtClean="0">
                <a:effectLst/>
              </a:rPr>
              <a:t> </a:t>
            </a:r>
            <a:r>
              <a:rPr lang="en-MY" sz="3600" dirty="0" err="1">
                <a:effectLst/>
              </a:rPr>
              <a:t>Spiess</a:t>
            </a:r>
            <a:r>
              <a:rPr lang="en-MY" sz="3600" dirty="0">
                <a:effectLst/>
              </a:rPr>
              <a:t> &amp; Peter </a:t>
            </a:r>
            <a:r>
              <a:rPr lang="en-MY" sz="3600" dirty="0" err="1">
                <a:effectLst/>
              </a:rPr>
              <a:t>Waring</a:t>
            </a:r>
            <a:r>
              <a:rPr lang="en-MY" sz="3600" dirty="0">
                <a:effectLst/>
              </a:rPr>
              <a:t>, 2005). </a:t>
            </a:r>
            <a:endParaRPr lang="en-MY" sz="3600" dirty="0" smtClean="0">
              <a:effectLst/>
            </a:endParaRPr>
          </a:p>
          <a:p>
            <a:pPr marL="571500" indent="-571500">
              <a:buFont typeface="Wingdings" pitchFamily="2" charset="2"/>
              <a:buChar char="q"/>
            </a:pPr>
            <a:r>
              <a:rPr lang="en-MY" sz="3600" dirty="0">
                <a:effectLst/>
              </a:rPr>
              <a:t>The long-time storing the product either finished products or the semi-finished products, the retention and preservation cost will increase</a:t>
            </a:r>
            <a:r>
              <a:rPr lang="en-MY" sz="3600" dirty="0" smtClean="0">
                <a:effectLst/>
              </a:rPr>
              <a:t>.</a:t>
            </a:r>
            <a:r>
              <a:rPr lang="en-MY" sz="3600" dirty="0">
                <a:effectLst/>
              </a:rPr>
              <a:t> (Tung-Lai Hua et al, 2016</a:t>
            </a:r>
            <a:r>
              <a:rPr lang="en-MY" sz="3600" dirty="0" smtClean="0">
                <a:effectLst/>
              </a:rPr>
              <a:t>). </a:t>
            </a:r>
            <a:endParaRPr lang="en-MY" sz="3600" dirty="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1216</TotalTime>
  <Words>393</Words>
  <Application>Microsoft Office PowerPoint</Application>
  <PresentationFormat>Custom</PresentationFormat>
  <Paragraphs>81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79</cp:revision>
  <cp:lastPrinted>2000-08-03T00:31:24Z</cp:lastPrinted>
  <dcterms:created xsi:type="dcterms:W3CDTF">2000-02-09T15:01:13Z</dcterms:created>
  <dcterms:modified xsi:type="dcterms:W3CDTF">2017-04-25T17:52:38Z</dcterms:modified>
</cp:coreProperties>
</file>